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352" r:id="rId3"/>
    <p:sldId id="259" r:id="rId4"/>
    <p:sldId id="294" r:id="rId5"/>
    <p:sldId id="295" r:id="rId6"/>
    <p:sldId id="353" r:id="rId7"/>
    <p:sldId id="354" r:id="rId8"/>
    <p:sldId id="356" r:id="rId9"/>
    <p:sldId id="297" r:id="rId10"/>
    <p:sldId id="355" r:id="rId11"/>
    <p:sldId id="357" r:id="rId12"/>
    <p:sldId id="299" r:id="rId13"/>
    <p:sldId id="300" r:id="rId14"/>
    <p:sldId id="301" r:id="rId15"/>
    <p:sldId id="303" r:id="rId16"/>
    <p:sldId id="360" r:id="rId17"/>
    <p:sldId id="305" r:id="rId18"/>
    <p:sldId id="361" r:id="rId19"/>
    <p:sldId id="362" r:id="rId20"/>
    <p:sldId id="363" r:id="rId21"/>
    <p:sldId id="36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91" r:id="rId30"/>
    <p:sldId id="392" r:id="rId31"/>
    <p:sldId id="384" r:id="rId32"/>
    <p:sldId id="394" r:id="rId33"/>
    <p:sldId id="385" r:id="rId34"/>
    <p:sldId id="3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922"/>
    <p:restoredTop sz="94676"/>
  </p:normalViewPr>
  <p:slideViewPr>
    <p:cSldViewPr>
      <p:cViewPr>
        <p:scale>
          <a:sx n="126" d="100"/>
          <a:sy n="126" d="100"/>
        </p:scale>
        <p:origin x="140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8A295-D651-48FD-9AE4-044EF29679CB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870-921F-49B7-8F06-FF770E4CAE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67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9B0F2-DC3A-4FC5-9045-5ABCB903D14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pPr algn="just"/>
            <a:endParaRPr lang="en-GB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98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08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71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6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41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1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08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7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9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47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8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BFBD-7148-4DA3-8AC9-D5D7C51A748E}" type="datetimeFigureOut">
              <a:rPr lang="en-US" smtClean="0"/>
              <a:pPr/>
              <a:t>3/15/17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7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Multilevel Linear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Notes from: </a:t>
            </a:r>
          </a:p>
          <a:p>
            <a:r>
              <a:rPr lang="en-GB" dirty="0" smtClean="0"/>
              <a:t>Field’s Discovering Statistics in 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Multilevel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POWER!</a:t>
            </a:r>
          </a:p>
          <a:p>
            <a:r>
              <a:rPr lang="en-US" dirty="0" smtClean="0"/>
              <a:t>Instead of 50 participants, I now am analyzing 120 points X 50 participants = much better sampling.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very simple example from our lab on judgments</a:t>
            </a:r>
            <a:endParaRPr lang="en-US" dirty="0" smtClean="0"/>
          </a:p>
          <a:p>
            <a:r>
              <a:rPr lang="en-US" dirty="0" smtClean="0"/>
              <a:t>Level 1: Participant</a:t>
            </a:r>
          </a:p>
          <a:p>
            <a:r>
              <a:rPr lang="en-US" dirty="0" smtClean="0"/>
              <a:t>Potential other levels:</a:t>
            </a:r>
          </a:p>
          <a:p>
            <a:pPr lvl="1"/>
            <a:r>
              <a:rPr lang="en-US" dirty="0" smtClean="0"/>
              <a:t>Level 2: </a:t>
            </a:r>
            <a:r>
              <a:rPr lang="en-US" dirty="0" smtClean="0"/>
              <a:t>Item</a:t>
            </a:r>
          </a:p>
          <a:p>
            <a:r>
              <a:rPr lang="en-US" dirty="0" smtClean="0"/>
              <a:t>IV</a:t>
            </a:r>
            <a:r>
              <a:rPr lang="en-US" dirty="0" smtClean="0"/>
              <a:t>: </a:t>
            </a:r>
            <a:r>
              <a:rPr lang="en-US" dirty="0" smtClean="0"/>
              <a:t>Judgment </a:t>
            </a:r>
            <a:endParaRPr lang="en-US" dirty="0" smtClean="0"/>
          </a:p>
          <a:p>
            <a:r>
              <a:rPr lang="en-US" dirty="0" smtClean="0"/>
              <a:t>DV</a:t>
            </a:r>
            <a:r>
              <a:rPr lang="en-US" dirty="0" smtClean="0"/>
              <a:t>: Response Latency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vs. Random Coefficients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coefficients</a:t>
            </a:r>
          </a:p>
          <a:p>
            <a:pPr lvl="1"/>
            <a:r>
              <a:rPr lang="en-US" dirty="0" smtClean="0"/>
              <a:t>Intercepts/slopes are assumed to be the same across different contexts</a:t>
            </a:r>
          </a:p>
          <a:p>
            <a:pPr lvl="1"/>
            <a:r>
              <a:rPr lang="en-US" dirty="0" smtClean="0"/>
              <a:t>Basic regression/ANOVA </a:t>
            </a:r>
          </a:p>
          <a:p>
            <a:r>
              <a:rPr lang="en-US" dirty="0" smtClean="0"/>
              <a:t>Random coefficients</a:t>
            </a:r>
          </a:p>
          <a:p>
            <a:pPr lvl="1"/>
            <a:r>
              <a:rPr lang="en-US" dirty="0" smtClean="0"/>
              <a:t>Intercepts/slopes are allowed to vary across different contexts</a:t>
            </a:r>
          </a:p>
          <a:p>
            <a:pPr lvl="1"/>
            <a:r>
              <a:rPr lang="en-US" dirty="0" smtClean="0"/>
              <a:t>Allows flexibility in interpreting the data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Slope, Random Intercept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5486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Random Slope, Fixed Intercept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657" y="1447800"/>
            <a:ext cx="5427055" cy="529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Random Slope, Random Intercept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24000"/>
            <a:ext cx="5606752" cy="525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which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test them against each other to determine which is the best fit.</a:t>
            </a:r>
          </a:p>
          <a:p>
            <a:pPr lvl="1"/>
            <a:r>
              <a:rPr lang="en-US" dirty="0" smtClean="0"/>
              <a:t>Likely, random intercepts and slopes are going to be the best fit.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Models should be built up gradually</a:t>
            </a:r>
          </a:p>
          <a:p>
            <a:pPr lvl="1"/>
            <a:r>
              <a:rPr lang="en-GB" dirty="0" smtClean="0"/>
              <a:t>Start with fixed coefficients</a:t>
            </a:r>
          </a:p>
          <a:p>
            <a:pPr lvl="1"/>
            <a:r>
              <a:rPr lang="en-GB" dirty="0" smtClean="0"/>
              <a:t>Change one aspect of the model and compare to the previous with the change in the log likelihoods 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Assessing fit</a:t>
            </a:r>
          </a:p>
          <a:p>
            <a:pPr lvl="1"/>
            <a:r>
              <a:rPr lang="en-GB" dirty="0" smtClean="0"/>
              <a:t>AIC - </a:t>
            </a:r>
            <a:r>
              <a:rPr lang="en-US" dirty="0" err="1"/>
              <a:t>Akaike’s</a:t>
            </a:r>
            <a:r>
              <a:rPr lang="en-US" dirty="0"/>
              <a:t> information criterion</a:t>
            </a:r>
            <a:endParaRPr lang="en-GB" dirty="0" smtClean="0"/>
          </a:p>
          <a:p>
            <a:pPr lvl="1"/>
            <a:r>
              <a:rPr lang="en-GB" dirty="0" smtClean="0"/>
              <a:t>BIC - </a:t>
            </a:r>
            <a:r>
              <a:rPr lang="en-US" dirty="0"/>
              <a:t>Schwarz’s Bayesian </a:t>
            </a:r>
            <a:r>
              <a:rPr lang="en-US" dirty="0" smtClean="0"/>
              <a:t>criterion</a:t>
            </a:r>
          </a:p>
          <a:p>
            <a:r>
              <a:rPr lang="en-US" dirty="0" smtClean="0"/>
              <a:t>Both criteria are such that lower values are better fit to the model</a:t>
            </a:r>
          </a:p>
          <a:p>
            <a:pPr lvl="1"/>
            <a:r>
              <a:rPr lang="en-US" dirty="0" smtClean="0"/>
              <a:t>Lower values mean less error.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directly compare the log likelihood values using a chi-square difference test.</a:t>
            </a:r>
          </a:p>
          <a:p>
            <a:pPr lvl="1"/>
            <a:r>
              <a:rPr lang="en-US" dirty="0" smtClean="0"/>
              <a:t>Test value = Model 1 LL – Model 2 LL</a:t>
            </a:r>
          </a:p>
          <a:p>
            <a:pPr lvl="1"/>
            <a:r>
              <a:rPr lang="en-US" dirty="0" smtClean="0"/>
              <a:t>Critical value =</a:t>
            </a:r>
          </a:p>
          <a:p>
            <a:pPr lvl="2"/>
            <a:r>
              <a:rPr lang="en-US" dirty="0" err="1" smtClean="0"/>
              <a:t>df</a:t>
            </a:r>
            <a:r>
              <a:rPr lang="en-US" dirty="0" smtClean="0"/>
              <a:t> difference = </a:t>
            </a:r>
            <a:r>
              <a:rPr lang="en-US" dirty="0" err="1" smtClean="0"/>
              <a:t>df</a:t>
            </a:r>
            <a:r>
              <a:rPr lang="en-US" dirty="0" smtClean="0"/>
              <a:t> Model 1 – </a:t>
            </a:r>
            <a:r>
              <a:rPr lang="en-US" dirty="0" err="1" smtClean="0"/>
              <a:t>df</a:t>
            </a:r>
            <a:r>
              <a:rPr lang="en-US" dirty="0" smtClean="0"/>
              <a:t> Model 2</a:t>
            </a:r>
          </a:p>
          <a:p>
            <a:pPr lvl="2"/>
            <a:r>
              <a:rPr lang="en-US" dirty="0" smtClean="0"/>
              <a:t>Chi-square table for alpha = .05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Multilevel Models?</a:t>
            </a:r>
          </a:p>
          <a:p>
            <a:r>
              <a:rPr lang="en-US" dirty="0" smtClean="0"/>
              <a:t>How do I analyze those models?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for: accuracy, </a:t>
            </a:r>
            <a:r>
              <a:rPr lang="en-US" strike="sngStrike" dirty="0" smtClean="0"/>
              <a:t>missing</a:t>
            </a:r>
            <a:r>
              <a:rPr lang="en-US" dirty="0" smtClean="0"/>
              <a:t>, outliers</a:t>
            </a:r>
          </a:p>
          <a:p>
            <a:r>
              <a:rPr lang="en-US" strike="sngStrike" dirty="0" smtClean="0"/>
              <a:t>Independence</a:t>
            </a:r>
          </a:p>
          <a:p>
            <a:r>
              <a:rPr lang="en-US" dirty="0" err="1" smtClean="0"/>
              <a:t>Additivity</a:t>
            </a:r>
            <a:r>
              <a:rPr lang="en-US" dirty="0" smtClean="0"/>
              <a:t> (</a:t>
            </a:r>
            <a:r>
              <a:rPr lang="en-US" dirty="0" err="1" smtClean="0"/>
              <a:t>multicollinearity</a:t>
            </a:r>
            <a:r>
              <a:rPr lang="en-US" dirty="0" smtClean="0"/>
              <a:t>) - centering</a:t>
            </a:r>
          </a:p>
          <a:p>
            <a:r>
              <a:rPr lang="en-US" dirty="0" smtClean="0"/>
              <a:t>Linearity</a:t>
            </a:r>
          </a:p>
          <a:p>
            <a:r>
              <a:rPr lang="en-US" dirty="0" smtClean="0"/>
              <a:t>Normality</a:t>
            </a:r>
          </a:p>
          <a:p>
            <a:r>
              <a:rPr lang="en-US" dirty="0" smtClean="0"/>
              <a:t>Homogeneity</a:t>
            </a:r>
          </a:p>
          <a:p>
            <a:r>
              <a:rPr lang="en-US" strike="sngStrike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27564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nlme</a:t>
            </a:r>
            <a:endParaRPr lang="en-US" dirty="0" smtClean="0"/>
          </a:p>
          <a:p>
            <a:r>
              <a:rPr lang="en-US" dirty="0" smtClean="0"/>
              <a:t>reshape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versus 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In WIDE formats, rows are participants and columns are variables.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In the LONG format, rows are the multiple measurements of the participants.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582504"/>
            <a:ext cx="5076056" cy="31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to 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MELT(</a:t>
            </a:r>
          </a:p>
          <a:p>
            <a:pPr lvl="1"/>
            <a:r>
              <a:rPr lang="en-US" dirty="0" err="1" smtClean="0"/>
              <a:t>Dataframe</a:t>
            </a:r>
            <a:r>
              <a:rPr lang="en-US" dirty="0" smtClean="0"/>
              <a:t> name,</a:t>
            </a:r>
          </a:p>
          <a:p>
            <a:pPr lvl="1"/>
            <a:r>
              <a:rPr lang="en-US" dirty="0" smtClean="0"/>
              <a:t>id = c(“</a:t>
            </a:r>
            <a:r>
              <a:rPr lang="en-US" dirty="0" err="1" smtClean="0"/>
              <a:t>var</a:t>
            </a:r>
            <a:r>
              <a:rPr lang="en-US" dirty="0" smtClean="0"/>
              <a:t>”, “</a:t>
            </a:r>
            <a:r>
              <a:rPr lang="en-US" dirty="0" err="1" smtClean="0"/>
              <a:t>var</a:t>
            </a:r>
            <a:r>
              <a:rPr lang="en-US" dirty="0" smtClean="0"/>
              <a:t>”) – constant variables you do not want to change</a:t>
            </a:r>
          </a:p>
          <a:p>
            <a:pPr lvl="2"/>
            <a:r>
              <a:rPr lang="en-US" dirty="0" smtClean="0"/>
              <a:t>These will stay their own column but get repeated when 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easured = c(“</a:t>
            </a:r>
            <a:r>
              <a:rPr lang="en-US" dirty="0" err="1" smtClean="0"/>
              <a:t>var</a:t>
            </a:r>
            <a:r>
              <a:rPr lang="en-US" dirty="0" smtClean="0"/>
              <a:t>”, “</a:t>
            </a:r>
            <a:r>
              <a:rPr lang="en-US" dirty="0" err="1" smtClean="0"/>
              <a:t>var</a:t>
            </a:r>
            <a:r>
              <a:rPr lang="en-US" dirty="0" smtClean="0"/>
              <a:t>”) – dependent variables you want to combine into one column</a:t>
            </a:r>
          </a:p>
          <a:p>
            <a:pPr lvl="1"/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MLM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run the analysis!</a:t>
            </a:r>
          </a:p>
          <a:p>
            <a:pPr lvl="1"/>
            <a:r>
              <a:rPr lang="en-US" dirty="0" smtClean="0"/>
              <a:t>Model 1: Baseline intercept only</a:t>
            </a:r>
          </a:p>
          <a:p>
            <a:pPr lvl="1"/>
            <a:r>
              <a:rPr lang="en-US" dirty="0" smtClean="0"/>
              <a:t>Model 2: Random intercept only</a:t>
            </a:r>
          </a:p>
          <a:p>
            <a:pPr lvl="1"/>
            <a:r>
              <a:rPr lang="en-US" dirty="0" smtClean="0"/>
              <a:t>Compare these two models:</a:t>
            </a:r>
          </a:p>
          <a:p>
            <a:pPr lvl="2"/>
            <a:r>
              <a:rPr lang="en-US" dirty="0" smtClean="0"/>
              <a:t>If Model 2 &gt; Model 1, you need an MLM</a:t>
            </a:r>
          </a:p>
          <a:p>
            <a:pPr lvl="2"/>
            <a:r>
              <a:rPr lang="en-US" dirty="0" smtClean="0"/>
              <a:t>If not, happily ANOVA dance (you know, minus all those pesky reviewers)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functions are always set up as:</a:t>
            </a:r>
          </a:p>
          <a:p>
            <a:r>
              <a:rPr lang="en-US" dirty="0" smtClean="0"/>
              <a:t>Y ~ X,</a:t>
            </a:r>
          </a:p>
          <a:p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= </a:t>
            </a:r>
            <a:r>
              <a:rPr lang="en-US" dirty="0" err="1" smtClean="0"/>
              <a:t>datasetname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Other important stuff</a:t>
            </a:r>
          </a:p>
        </p:txBody>
      </p:sp>
    </p:spTree>
    <p:extLst>
      <p:ext uri="{BB962C8B-B14F-4D97-AF65-F5344CB8AC3E}">
        <p14:creationId xmlns:p14="http://schemas.microsoft.com/office/powerpoint/2010/main" val="13043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908720"/>
            <a:ext cx="219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 Only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60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1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0466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 + Random effects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104900"/>
            <a:ext cx="5880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8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2276872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of random intercepts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293096"/>
            <a:ext cx="304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yes we need to do a MLM.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762250"/>
            <a:ext cx="7023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28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387350"/>
            <a:ext cx="61214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8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Hierarchical Data</a:t>
            </a:r>
            <a:endParaRPr lang="en-GB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Data structures are often hierarchical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GB" sz="2800" dirty="0" smtClean="0"/>
              <a:t>Children nested within classrooms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Data points nested within people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Repeated data that you want to </a:t>
            </a:r>
            <a:r>
              <a:rPr lang="en-GB" dirty="0" err="1" smtClean="0"/>
              <a:t>analyze</a:t>
            </a:r>
            <a:r>
              <a:rPr lang="en-GB" dirty="0" smtClean="0"/>
              <a:t> using each data point, rather than creating averages for participants.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A5CF12BE-9505-4C4D-9E65-D5C9A067775C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686050"/>
            <a:ext cx="6883400" cy="148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293096"/>
            <a:ext cx="39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</a:t>
            </a:r>
            <a:r>
              <a:rPr lang="en-US" dirty="0" smtClean="0"/>
              <a:t>stick with only the participant level.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34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fixed effects to your model.</a:t>
            </a:r>
          </a:p>
          <a:p>
            <a:pPr lvl="1"/>
            <a:r>
              <a:rPr lang="en-US" dirty="0" smtClean="0"/>
              <a:t>Change out the 1 (for intercept only) to the variable names you are interested in.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940300"/>
            <a:ext cx="5662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there’s not really an F statistic for the overall model, </a:t>
            </a:r>
          </a:p>
          <a:p>
            <a:r>
              <a:rPr lang="en-US" dirty="0"/>
              <a:t>y</a:t>
            </a:r>
            <a:r>
              <a:rPr lang="en-US" dirty="0" smtClean="0"/>
              <a:t>ou use the comparison against other models to show the</a:t>
            </a:r>
          </a:p>
          <a:p>
            <a:r>
              <a:rPr lang="en-US" dirty="0"/>
              <a:t>o</a:t>
            </a:r>
            <a:r>
              <a:rPr lang="en-US" dirty="0" smtClean="0"/>
              <a:t>verall model is important.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96419"/>
            <a:ext cx="5257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8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781300"/>
            <a:ext cx="676910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7450" y="4293096"/>
            <a:ext cx="608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dirty="0" err="1" smtClean="0"/>
              <a:t>anova</a:t>
            </a:r>
            <a:r>
              <a:rPr lang="en-US" dirty="0" smtClean="0"/>
              <a:t> is really not that necessary since we only had one predictor, but would be useful if we had multiple predictors.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97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slopes will vary across groups (akin to moderation analyses for continuous variables).</a:t>
            </a:r>
          </a:p>
          <a:p>
            <a:pPr lvl="1"/>
            <a:r>
              <a:rPr lang="en-US" dirty="0" smtClean="0"/>
              <a:t>You change the ~1 in the random section to the IV variable name. </a:t>
            </a:r>
          </a:p>
        </p:txBody>
      </p:sp>
    </p:spTree>
    <p:extLst>
      <p:ext uri="{BB962C8B-B14F-4D97-AF65-F5344CB8AC3E}">
        <p14:creationId xmlns:p14="http://schemas.microsoft.com/office/powerpoint/2010/main" val="280439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Slopes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00" y="1196752"/>
            <a:ext cx="5410200" cy="17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24" y="3645024"/>
            <a:ext cx="6438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5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Two-Level Hierarchy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1228147" y="1772816"/>
            <a:ext cx="7123860" cy="3528392"/>
            <a:chOff x="3460" y="8413"/>
            <a:chExt cx="7486" cy="3707"/>
          </a:xfrm>
        </p:grpSpPr>
        <p:sp>
          <p:nvSpPr>
            <p:cNvPr id="7" name="AutoShape 8813"/>
            <p:cNvSpPr>
              <a:spLocks noChangeAspect="1" noChangeArrowheads="1" noTextEdit="1"/>
            </p:cNvSpPr>
            <p:nvPr/>
          </p:nvSpPr>
          <p:spPr bwMode="auto">
            <a:xfrm>
              <a:off x="3460" y="8413"/>
              <a:ext cx="7486" cy="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60" y="8413"/>
              <a:ext cx="7486" cy="1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60" y="9588"/>
              <a:ext cx="7486" cy="2473"/>
            </a:xfrm>
            <a:prstGeom prst="rect">
              <a:avLst/>
            </a:prstGeom>
            <a:solidFill>
              <a:schemeClr val="accent5">
                <a:lumMod val="75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AutoShape 8821"/>
            <p:cNvSpPr>
              <a:spLocks noChangeArrowheads="1"/>
            </p:cNvSpPr>
            <p:nvPr/>
          </p:nvSpPr>
          <p:spPr bwMode="auto">
            <a:xfrm>
              <a:off x="3977" y="8904"/>
              <a:ext cx="772" cy="403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accent1">
                        <a:lumMod val="20000"/>
                        <a:lumOff val="80000"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00" b="1">
                  <a:solidFill>
                    <a:srgbClr val="FFFFFF"/>
                  </a:solidFill>
                  <a:effectLst/>
                  <a:latin typeface="Cambria"/>
                  <a:ea typeface="ＭＳ 明朝"/>
                  <a:cs typeface="Arial"/>
                </a:rPr>
                <a:t>Class 1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11" name="AutoShape 8822"/>
            <p:cNvSpPr>
              <a:spLocks noChangeArrowheads="1"/>
            </p:cNvSpPr>
            <p:nvPr/>
          </p:nvSpPr>
          <p:spPr bwMode="auto">
            <a:xfrm>
              <a:off x="5665" y="8904"/>
              <a:ext cx="772" cy="403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accent1">
                        <a:lumMod val="20000"/>
                        <a:lumOff val="80000"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00" b="1">
                  <a:solidFill>
                    <a:srgbClr val="FFFFFF"/>
                  </a:solidFill>
                  <a:effectLst/>
                  <a:latin typeface="Cambria"/>
                  <a:ea typeface="ＭＳ 明朝"/>
                  <a:cs typeface="Arial"/>
                </a:rPr>
                <a:t>Class 3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12" name="AutoShape 8823"/>
            <p:cNvSpPr>
              <a:spLocks noChangeArrowheads="1"/>
            </p:cNvSpPr>
            <p:nvPr/>
          </p:nvSpPr>
          <p:spPr bwMode="auto">
            <a:xfrm>
              <a:off x="4821" y="8904"/>
              <a:ext cx="772" cy="403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accent1">
                        <a:lumMod val="20000"/>
                        <a:lumOff val="80000"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00" b="1">
                  <a:solidFill>
                    <a:srgbClr val="FFFFFF"/>
                  </a:solidFill>
                  <a:effectLst/>
                  <a:latin typeface="Cambria"/>
                  <a:ea typeface="ＭＳ 明朝"/>
                  <a:cs typeface="Arial"/>
                </a:rPr>
                <a:t>Class 2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13" name="AutoShape 8824"/>
            <p:cNvSpPr>
              <a:spLocks noChangeArrowheads="1"/>
            </p:cNvSpPr>
            <p:nvPr/>
          </p:nvSpPr>
          <p:spPr bwMode="auto">
            <a:xfrm>
              <a:off x="6510" y="8904"/>
              <a:ext cx="772" cy="403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accent1">
                        <a:lumMod val="20000"/>
                        <a:lumOff val="80000"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00" b="1">
                  <a:solidFill>
                    <a:srgbClr val="FFFFFF"/>
                  </a:solidFill>
                  <a:effectLst/>
                  <a:latin typeface="Cambria"/>
                  <a:ea typeface="ＭＳ 明朝"/>
                  <a:cs typeface="Arial"/>
                </a:rPr>
                <a:t>Class 4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14" name="AutoShape 8825"/>
            <p:cNvSpPr>
              <a:spLocks noChangeArrowheads="1"/>
            </p:cNvSpPr>
            <p:nvPr/>
          </p:nvSpPr>
          <p:spPr bwMode="auto">
            <a:xfrm>
              <a:off x="7354" y="8904"/>
              <a:ext cx="772" cy="403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accent1">
                        <a:lumMod val="20000"/>
                        <a:lumOff val="80000"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00" b="1">
                  <a:solidFill>
                    <a:srgbClr val="FFFFFF"/>
                  </a:solidFill>
                  <a:effectLst/>
                  <a:latin typeface="Cambria"/>
                  <a:ea typeface="ＭＳ 明朝"/>
                  <a:cs typeface="Arial"/>
                </a:rPr>
                <a:t>Class 5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15" name="AutoShape 8826"/>
            <p:cNvSpPr>
              <a:spLocks noChangeArrowheads="1"/>
            </p:cNvSpPr>
            <p:nvPr/>
          </p:nvSpPr>
          <p:spPr bwMode="auto">
            <a:xfrm>
              <a:off x="8199" y="8904"/>
              <a:ext cx="772" cy="403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accent1">
                        <a:lumMod val="20000"/>
                        <a:lumOff val="80000"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00" b="1">
                  <a:solidFill>
                    <a:srgbClr val="FFFFFF"/>
                  </a:solidFill>
                  <a:effectLst/>
                  <a:latin typeface="Cambria"/>
                  <a:ea typeface="ＭＳ 明朝"/>
                  <a:cs typeface="Arial"/>
                </a:rPr>
                <a:t>Class 6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16" name="AutoShape 8827"/>
            <p:cNvSpPr>
              <a:spLocks noChangeArrowheads="1"/>
            </p:cNvSpPr>
            <p:nvPr/>
          </p:nvSpPr>
          <p:spPr bwMode="auto">
            <a:xfrm>
              <a:off x="9043" y="8904"/>
              <a:ext cx="772" cy="403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>
                      <a:lumMod val="40000"/>
                      <a:lumOff val="6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accent1">
                      <a:lumMod val="75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b="1">
                  <a:solidFill>
                    <a:srgbClr val="FFFFFF"/>
                  </a:solidFill>
                  <a:effectLst/>
                  <a:latin typeface="Cambria"/>
                  <a:ea typeface="ＭＳ 明朝"/>
                  <a:cs typeface="Arial"/>
                </a:rPr>
                <a:t>...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17" name="AutoShape 8828"/>
            <p:cNvSpPr>
              <a:spLocks noChangeArrowheads="1"/>
            </p:cNvSpPr>
            <p:nvPr/>
          </p:nvSpPr>
          <p:spPr bwMode="auto">
            <a:xfrm>
              <a:off x="9888" y="8904"/>
              <a:ext cx="772" cy="403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accent1">
                  <a:lumMod val="7500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accent1">
                        <a:lumMod val="20000"/>
                        <a:lumOff val="80000"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00" b="1">
                  <a:solidFill>
                    <a:srgbClr val="FFFFFF"/>
                  </a:solidFill>
                  <a:effectLst/>
                  <a:latin typeface="Cambria"/>
                  <a:ea typeface="ＭＳ 明朝"/>
                  <a:cs typeface="Arial"/>
                </a:rPr>
                <a:t>Class </a:t>
              </a:r>
              <a:r>
                <a:rPr lang="en-US" sz="600" b="1" i="1">
                  <a:solidFill>
                    <a:srgbClr val="FFFFFF"/>
                  </a:solidFill>
                  <a:effectLst/>
                  <a:latin typeface="Cambria"/>
                  <a:ea typeface="ＭＳ 明朝"/>
                  <a:cs typeface="Arial"/>
                </a:rPr>
                <a:t>n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3977" y="9675"/>
              <a:ext cx="772" cy="2305"/>
              <a:chOff x="4013" y="9553"/>
              <a:chExt cx="772" cy="2305"/>
            </a:xfrm>
          </p:grpSpPr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041" y="9576"/>
                <a:ext cx="715" cy="22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75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0" name="AutoShape 8838"/>
              <p:cNvSpPr>
                <a:spLocks noChangeArrowheads="1"/>
              </p:cNvSpPr>
              <p:nvPr/>
            </p:nvSpPr>
            <p:spPr bwMode="auto">
              <a:xfrm>
                <a:off x="4013" y="955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91" name="AutoShape 8839"/>
              <p:cNvSpPr>
                <a:spLocks noChangeArrowheads="1"/>
              </p:cNvSpPr>
              <p:nvPr/>
            </p:nvSpPr>
            <p:spPr bwMode="auto">
              <a:xfrm>
                <a:off x="4013" y="9822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92" name="AutoShape 8840"/>
              <p:cNvSpPr>
                <a:spLocks noChangeArrowheads="1"/>
              </p:cNvSpPr>
              <p:nvPr/>
            </p:nvSpPr>
            <p:spPr bwMode="auto">
              <a:xfrm>
                <a:off x="4013" y="10090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3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93" name="AutoShape 8841"/>
              <p:cNvSpPr>
                <a:spLocks noChangeArrowheads="1"/>
              </p:cNvSpPr>
              <p:nvPr/>
            </p:nvSpPr>
            <p:spPr bwMode="auto">
              <a:xfrm>
                <a:off x="4013" y="10359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4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94" name="AutoShape 8842"/>
              <p:cNvSpPr>
                <a:spLocks noChangeArrowheads="1"/>
              </p:cNvSpPr>
              <p:nvPr/>
            </p:nvSpPr>
            <p:spPr bwMode="auto">
              <a:xfrm>
                <a:off x="4013" y="10627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5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95" name="AutoShape 8843"/>
              <p:cNvSpPr>
                <a:spLocks noChangeArrowheads="1"/>
              </p:cNvSpPr>
              <p:nvPr/>
            </p:nvSpPr>
            <p:spPr bwMode="auto">
              <a:xfrm>
                <a:off x="4013" y="10896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6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AutoShape 8844"/>
              <p:cNvSpPr>
                <a:spLocks noChangeArrowheads="1"/>
              </p:cNvSpPr>
              <p:nvPr/>
            </p:nvSpPr>
            <p:spPr bwMode="auto">
              <a:xfrm>
                <a:off x="4013" y="11164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7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AutoShape 8845"/>
              <p:cNvSpPr>
                <a:spLocks noChangeArrowheads="1"/>
              </p:cNvSpPr>
              <p:nvPr/>
            </p:nvSpPr>
            <p:spPr bwMode="auto">
              <a:xfrm>
                <a:off x="4013" y="1143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8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9" name="AutoShape 8846"/>
            <p:cNvCxnSpPr>
              <a:cxnSpLocks noChangeShapeType="1"/>
            </p:cNvCxnSpPr>
            <p:nvPr/>
          </p:nvCxnSpPr>
          <p:spPr bwMode="auto">
            <a:xfrm rot="5400000">
              <a:off x="4180" y="9490"/>
              <a:ext cx="368" cy="1"/>
            </a:xfrm>
            <a:prstGeom prst="straightConnector1">
              <a:avLst/>
            </a:prstGeom>
            <a:noFill/>
            <a:ln w="9525">
              <a:solidFill>
                <a:schemeClr val="tx2">
                  <a:lumMod val="7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4821" y="9675"/>
              <a:ext cx="772" cy="2305"/>
              <a:chOff x="4013" y="9553"/>
              <a:chExt cx="772" cy="2305"/>
            </a:xfrm>
          </p:grpSpPr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4041" y="9576"/>
                <a:ext cx="715" cy="22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75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AutoShape 8849"/>
              <p:cNvSpPr>
                <a:spLocks noChangeArrowheads="1"/>
              </p:cNvSpPr>
              <p:nvPr/>
            </p:nvSpPr>
            <p:spPr bwMode="auto">
              <a:xfrm>
                <a:off x="4013" y="955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9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AutoShape 8850"/>
              <p:cNvSpPr>
                <a:spLocks noChangeArrowheads="1"/>
              </p:cNvSpPr>
              <p:nvPr/>
            </p:nvSpPr>
            <p:spPr bwMode="auto">
              <a:xfrm>
                <a:off x="4013" y="9822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10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AutoShape 8851"/>
              <p:cNvSpPr>
                <a:spLocks noChangeArrowheads="1"/>
              </p:cNvSpPr>
              <p:nvPr/>
            </p:nvSpPr>
            <p:spPr bwMode="auto">
              <a:xfrm>
                <a:off x="4013" y="10090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11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AutoShape 8852"/>
              <p:cNvSpPr>
                <a:spLocks noChangeArrowheads="1"/>
              </p:cNvSpPr>
              <p:nvPr/>
            </p:nvSpPr>
            <p:spPr bwMode="auto">
              <a:xfrm>
                <a:off x="4013" y="10359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12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AutoShape 8853"/>
              <p:cNvSpPr>
                <a:spLocks noChangeArrowheads="1"/>
              </p:cNvSpPr>
              <p:nvPr/>
            </p:nvSpPr>
            <p:spPr bwMode="auto">
              <a:xfrm>
                <a:off x="4013" y="10627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86" name="AutoShape 8854"/>
              <p:cNvSpPr>
                <a:spLocks noChangeArrowheads="1"/>
              </p:cNvSpPr>
              <p:nvPr/>
            </p:nvSpPr>
            <p:spPr bwMode="auto">
              <a:xfrm>
                <a:off x="4013" y="10896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87" name="AutoShape 8855"/>
              <p:cNvSpPr>
                <a:spLocks noChangeArrowheads="1"/>
              </p:cNvSpPr>
              <p:nvPr/>
            </p:nvSpPr>
            <p:spPr bwMode="auto">
              <a:xfrm>
                <a:off x="4013" y="11164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88" name="AutoShape 8856"/>
              <p:cNvSpPr>
                <a:spLocks noChangeArrowheads="1"/>
              </p:cNvSpPr>
              <p:nvPr/>
            </p:nvSpPr>
            <p:spPr bwMode="auto">
              <a:xfrm>
                <a:off x="4013" y="1143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1" name="AutoShape 8857"/>
            <p:cNvCxnSpPr>
              <a:cxnSpLocks noChangeShapeType="1"/>
            </p:cNvCxnSpPr>
            <p:nvPr/>
          </p:nvCxnSpPr>
          <p:spPr bwMode="auto">
            <a:xfrm rot="5400000">
              <a:off x="4998" y="9514"/>
              <a:ext cx="415" cy="2"/>
            </a:xfrm>
            <a:prstGeom prst="straightConnector1">
              <a:avLst/>
            </a:prstGeom>
            <a:noFill/>
            <a:ln w="9525">
              <a:solidFill>
                <a:schemeClr val="tx2">
                  <a:lumMod val="7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8858"/>
            <p:cNvCxnSpPr>
              <a:cxnSpLocks noChangeShapeType="1"/>
            </p:cNvCxnSpPr>
            <p:nvPr/>
          </p:nvCxnSpPr>
          <p:spPr bwMode="auto">
            <a:xfrm rot="5400000">
              <a:off x="5868" y="9490"/>
              <a:ext cx="368" cy="1"/>
            </a:xfrm>
            <a:prstGeom prst="straightConnector1">
              <a:avLst/>
            </a:prstGeom>
            <a:noFill/>
            <a:ln w="9525">
              <a:solidFill>
                <a:schemeClr val="tx2">
                  <a:lumMod val="7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5665" y="9675"/>
              <a:ext cx="772" cy="2305"/>
              <a:chOff x="4013" y="9553"/>
              <a:chExt cx="772" cy="2305"/>
            </a:xfrm>
          </p:grpSpPr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4041" y="9576"/>
                <a:ext cx="715" cy="22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75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AutoShape 8861"/>
              <p:cNvSpPr>
                <a:spLocks noChangeArrowheads="1"/>
              </p:cNvSpPr>
              <p:nvPr/>
            </p:nvSpPr>
            <p:spPr bwMode="auto">
              <a:xfrm>
                <a:off x="4013" y="955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13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AutoShape 8862"/>
              <p:cNvSpPr>
                <a:spLocks noChangeArrowheads="1"/>
              </p:cNvSpPr>
              <p:nvPr/>
            </p:nvSpPr>
            <p:spPr bwMode="auto">
              <a:xfrm>
                <a:off x="4013" y="9822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14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AutoShape 8863"/>
              <p:cNvSpPr>
                <a:spLocks noChangeArrowheads="1"/>
              </p:cNvSpPr>
              <p:nvPr/>
            </p:nvSpPr>
            <p:spPr bwMode="auto">
              <a:xfrm>
                <a:off x="4013" y="10090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15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AutoShape 8864"/>
              <p:cNvSpPr>
                <a:spLocks noChangeArrowheads="1"/>
              </p:cNvSpPr>
              <p:nvPr/>
            </p:nvSpPr>
            <p:spPr bwMode="auto">
              <a:xfrm>
                <a:off x="4013" y="10359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16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76" name="AutoShape 8865"/>
              <p:cNvSpPr>
                <a:spLocks noChangeArrowheads="1"/>
              </p:cNvSpPr>
              <p:nvPr/>
            </p:nvSpPr>
            <p:spPr bwMode="auto">
              <a:xfrm>
                <a:off x="4013" y="10627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17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AutoShape 8866"/>
              <p:cNvSpPr>
                <a:spLocks noChangeArrowheads="1"/>
              </p:cNvSpPr>
              <p:nvPr/>
            </p:nvSpPr>
            <p:spPr bwMode="auto">
              <a:xfrm>
                <a:off x="4013" y="10896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18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78" name="AutoShape 8867"/>
              <p:cNvSpPr>
                <a:spLocks noChangeArrowheads="1"/>
              </p:cNvSpPr>
              <p:nvPr/>
            </p:nvSpPr>
            <p:spPr bwMode="auto">
              <a:xfrm>
                <a:off x="4013" y="11164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19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AutoShape 8868"/>
              <p:cNvSpPr>
                <a:spLocks noChangeArrowheads="1"/>
              </p:cNvSpPr>
              <p:nvPr/>
            </p:nvSpPr>
            <p:spPr bwMode="auto">
              <a:xfrm>
                <a:off x="4013" y="1143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6510" y="9675"/>
              <a:ext cx="772" cy="2305"/>
              <a:chOff x="4013" y="9553"/>
              <a:chExt cx="772" cy="2305"/>
            </a:xfrm>
          </p:grpSpPr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4041" y="9576"/>
                <a:ext cx="715" cy="22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75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AutoShape 8871"/>
              <p:cNvSpPr>
                <a:spLocks noChangeArrowheads="1"/>
              </p:cNvSpPr>
              <p:nvPr/>
            </p:nvSpPr>
            <p:spPr bwMode="auto">
              <a:xfrm>
                <a:off x="4013" y="955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20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64" name="AutoShape 8872"/>
              <p:cNvSpPr>
                <a:spLocks noChangeArrowheads="1"/>
              </p:cNvSpPr>
              <p:nvPr/>
            </p:nvSpPr>
            <p:spPr bwMode="auto">
              <a:xfrm>
                <a:off x="4013" y="9822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21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AutoShape 8873"/>
              <p:cNvSpPr>
                <a:spLocks noChangeArrowheads="1"/>
              </p:cNvSpPr>
              <p:nvPr/>
            </p:nvSpPr>
            <p:spPr bwMode="auto">
              <a:xfrm>
                <a:off x="4013" y="10090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22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66" name="AutoShape 8874"/>
              <p:cNvSpPr>
                <a:spLocks noChangeArrowheads="1"/>
              </p:cNvSpPr>
              <p:nvPr/>
            </p:nvSpPr>
            <p:spPr bwMode="auto">
              <a:xfrm>
                <a:off x="4013" y="10359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23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AutoShape 8875"/>
              <p:cNvSpPr>
                <a:spLocks noChangeArrowheads="1"/>
              </p:cNvSpPr>
              <p:nvPr/>
            </p:nvSpPr>
            <p:spPr bwMode="auto">
              <a:xfrm>
                <a:off x="4013" y="10627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24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AutoShape 8876"/>
              <p:cNvSpPr>
                <a:spLocks noChangeArrowheads="1"/>
              </p:cNvSpPr>
              <p:nvPr/>
            </p:nvSpPr>
            <p:spPr bwMode="auto">
              <a:xfrm>
                <a:off x="4013" y="10896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25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AutoShape 8877"/>
              <p:cNvSpPr>
                <a:spLocks noChangeArrowheads="1"/>
              </p:cNvSpPr>
              <p:nvPr/>
            </p:nvSpPr>
            <p:spPr bwMode="auto">
              <a:xfrm>
                <a:off x="4013" y="11164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26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70" name="AutoShape 8878"/>
              <p:cNvSpPr>
                <a:spLocks noChangeArrowheads="1"/>
              </p:cNvSpPr>
              <p:nvPr/>
            </p:nvSpPr>
            <p:spPr bwMode="auto">
              <a:xfrm>
                <a:off x="4013" y="1143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27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7354" y="9675"/>
              <a:ext cx="772" cy="2305"/>
              <a:chOff x="4013" y="9553"/>
              <a:chExt cx="772" cy="2305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041" y="9576"/>
                <a:ext cx="715" cy="22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75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AutoShape 8881"/>
              <p:cNvSpPr>
                <a:spLocks noChangeArrowheads="1"/>
              </p:cNvSpPr>
              <p:nvPr/>
            </p:nvSpPr>
            <p:spPr bwMode="auto">
              <a:xfrm>
                <a:off x="4013" y="955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28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AutoShape 8882"/>
              <p:cNvSpPr>
                <a:spLocks noChangeArrowheads="1"/>
              </p:cNvSpPr>
              <p:nvPr/>
            </p:nvSpPr>
            <p:spPr bwMode="auto">
              <a:xfrm>
                <a:off x="4013" y="9822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29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AutoShape 8883"/>
              <p:cNvSpPr>
                <a:spLocks noChangeArrowheads="1"/>
              </p:cNvSpPr>
              <p:nvPr/>
            </p:nvSpPr>
            <p:spPr bwMode="auto">
              <a:xfrm>
                <a:off x="4013" y="10090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30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AutoShape 8884"/>
              <p:cNvSpPr>
                <a:spLocks noChangeArrowheads="1"/>
              </p:cNvSpPr>
              <p:nvPr/>
            </p:nvSpPr>
            <p:spPr bwMode="auto">
              <a:xfrm>
                <a:off x="4013" y="10359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31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AutoShape 8885"/>
              <p:cNvSpPr>
                <a:spLocks noChangeArrowheads="1"/>
              </p:cNvSpPr>
              <p:nvPr/>
            </p:nvSpPr>
            <p:spPr bwMode="auto">
              <a:xfrm>
                <a:off x="4013" y="10627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32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AutoShape 8886"/>
              <p:cNvSpPr>
                <a:spLocks noChangeArrowheads="1"/>
              </p:cNvSpPr>
              <p:nvPr/>
            </p:nvSpPr>
            <p:spPr bwMode="auto">
              <a:xfrm>
                <a:off x="4013" y="10896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AutoShape 8887"/>
              <p:cNvSpPr>
                <a:spLocks noChangeArrowheads="1"/>
              </p:cNvSpPr>
              <p:nvPr/>
            </p:nvSpPr>
            <p:spPr bwMode="auto">
              <a:xfrm>
                <a:off x="4013" y="11164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61" name="AutoShape 8888"/>
              <p:cNvSpPr>
                <a:spLocks noChangeArrowheads="1"/>
              </p:cNvSpPr>
              <p:nvPr/>
            </p:nvSpPr>
            <p:spPr bwMode="auto">
              <a:xfrm>
                <a:off x="4013" y="1143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8198" y="9675"/>
              <a:ext cx="772" cy="2305"/>
              <a:chOff x="4013" y="9553"/>
              <a:chExt cx="772" cy="2305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041" y="9576"/>
                <a:ext cx="715" cy="22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75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AutoShape 8891"/>
              <p:cNvSpPr>
                <a:spLocks noChangeArrowheads="1"/>
              </p:cNvSpPr>
              <p:nvPr/>
            </p:nvSpPr>
            <p:spPr bwMode="auto">
              <a:xfrm>
                <a:off x="4013" y="955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33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AutoShape 8892"/>
              <p:cNvSpPr>
                <a:spLocks noChangeArrowheads="1"/>
              </p:cNvSpPr>
              <p:nvPr/>
            </p:nvSpPr>
            <p:spPr bwMode="auto">
              <a:xfrm>
                <a:off x="4013" y="9822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34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AutoShape 8893"/>
              <p:cNvSpPr>
                <a:spLocks noChangeArrowheads="1"/>
              </p:cNvSpPr>
              <p:nvPr/>
            </p:nvSpPr>
            <p:spPr bwMode="auto">
              <a:xfrm>
                <a:off x="4013" y="10090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35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AutoShape 8894"/>
              <p:cNvSpPr>
                <a:spLocks noChangeArrowheads="1"/>
              </p:cNvSpPr>
              <p:nvPr/>
            </p:nvSpPr>
            <p:spPr bwMode="auto">
              <a:xfrm>
                <a:off x="4013" y="10359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36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AutoShape 8895"/>
              <p:cNvSpPr>
                <a:spLocks noChangeArrowheads="1"/>
              </p:cNvSpPr>
              <p:nvPr/>
            </p:nvSpPr>
            <p:spPr bwMode="auto">
              <a:xfrm>
                <a:off x="4013" y="10627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37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AutoShape 8896"/>
              <p:cNvSpPr>
                <a:spLocks noChangeArrowheads="1"/>
              </p:cNvSpPr>
              <p:nvPr/>
            </p:nvSpPr>
            <p:spPr bwMode="auto">
              <a:xfrm>
                <a:off x="4013" y="10896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38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AutoShape 8897"/>
              <p:cNvSpPr>
                <a:spLocks noChangeArrowheads="1"/>
              </p:cNvSpPr>
              <p:nvPr/>
            </p:nvSpPr>
            <p:spPr bwMode="auto">
              <a:xfrm>
                <a:off x="4013" y="11164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AutoShape 8898"/>
              <p:cNvSpPr>
                <a:spLocks noChangeArrowheads="1"/>
              </p:cNvSpPr>
              <p:nvPr/>
            </p:nvSpPr>
            <p:spPr bwMode="auto">
              <a:xfrm>
                <a:off x="4013" y="1143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9888" y="9675"/>
              <a:ext cx="772" cy="2305"/>
              <a:chOff x="4013" y="9553"/>
              <a:chExt cx="772" cy="2305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041" y="9576"/>
                <a:ext cx="715" cy="22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75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AutoShape 8911"/>
              <p:cNvSpPr>
                <a:spLocks noChangeArrowheads="1"/>
              </p:cNvSpPr>
              <p:nvPr/>
            </p:nvSpPr>
            <p:spPr bwMode="auto">
              <a:xfrm>
                <a:off x="4013" y="955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</a:t>
                </a:r>
                <a:r>
                  <a:rPr lang="en-US" sz="600" b="1" i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a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AutoShape 8912"/>
              <p:cNvSpPr>
                <a:spLocks noChangeArrowheads="1"/>
              </p:cNvSpPr>
              <p:nvPr/>
            </p:nvSpPr>
            <p:spPr bwMode="auto">
              <a:xfrm>
                <a:off x="4013" y="9822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</a:t>
                </a:r>
                <a:r>
                  <a:rPr lang="en-US" sz="600" b="1" i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b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AutoShape 8913"/>
              <p:cNvSpPr>
                <a:spLocks noChangeArrowheads="1"/>
              </p:cNvSpPr>
              <p:nvPr/>
            </p:nvSpPr>
            <p:spPr bwMode="auto">
              <a:xfrm>
                <a:off x="4013" y="10090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</a:t>
                </a:r>
                <a:r>
                  <a:rPr lang="en-US" sz="600" b="1" i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AutoShape 8914"/>
              <p:cNvSpPr>
                <a:spLocks noChangeArrowheads="1"/>
              </p:cNvSpPr>
              <p:nvPr/>
            </p:nvSpPr>
            <p:spPr bwMode="auto">
              <a:xfrm>
                <a:off x="4013" y="10359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</a:t>
                </a:r>
                <a:r>
                  <a:rPr lang="en-US" sz="600" b="1" i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d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40" name="AutoShape 8915"/>
              <p:cNvSpPr>
                <a:spLocks noChangeArrowheads="1"/>
              </p:cNvSpPr>
              <p:nvPr/>
            </p:nvSpPr>
            <p:spPr bwMode="auto">
              <a:xfrm>
                <a:off x="4013" y="10627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600" b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Child </a:t>
                </a:r>
                <a:r>
                  <a:rPr lang="en-US" sz="600" b="1" i="1">
                    <a:solidFill>
                      <a:srgbClr val="17365D"/>
                    </a:solidFill>
                    <a:effectLst/>
                    <a:latin typeface="Cambria"/>
                    <a:ea typeface="ＭＳ 明朝"/>
                    <a:cs typeface="Arial"/>
                  </a:rPr>
                  <a:t>e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AutoShape 8916"/>
              <p:cNvSpPr>
                <a:spLocks noChangeArrowheads="1"/>
              </p:cNvSpPr>
              <p:nvPr/>
            </p:nvSpPr>
            <p:spPr bwMode="auto">
              <a:xfrm>
                <a:off x="4013" y="10896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AutoShape 8917"/>
              <p:cNvSpPr>
                <a:spLocks noChangeArrowheads="1"/>
              </p:cNvSpPr>
              <p:nvPr/>
            </p:nvSpPr>
            <p:spPr bwMode="auto">
              <a:xfrm>
                <a:off x="4013" y="11164"/>
                <a:ext cx="772" cy="303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  <p:sp>
            <p:nvSpPr>
              <p:cNvPr id="43" name="AutoShape 8918"/>
              <p:cNvSpPr>
                <a:spLocks noChangeArrowheads="1"/>
              </p:cNvSpPr>
              <p:nvPr/>
            </p:nvSpPr>
            <p:spPr bwMode="auto">
              <a:xfrm>
                <a:off x="4013" y="11433"/>
                <a:ext cx="772" cy="302"/>
              </a:xfrm>
              <a:prstGeom prst="flowChart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>
                        <a:lumMod val="40000"/>
                        <a:lumOff val="6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accent1">
                        <a:lumMod val="75000"/>
                        <a:lumOff val="0"/>
                      </a:schemeClr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00">
                    <a:effectLst/>
                    <a:latin typeface="Cambria"/>
                    <a:ea typeface="ＭＳ 明朝"/>
                    <a:cs typeface="Times New Roman"/>
                  </a:rPr>
                  <a:t> </a:t>
                </a:r>
                <a:endParaRPr lang="en-GB" sz="10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8" name="AutoShape 8919"/>
            <p:cNvCxnSpPr>
              <a:cxnSpLocks noChangeShapeType="1"/>
            </p:cNvCxnSpPr>
            <p:nvPr/>
          </p:nvCxnSpPr>
          <p:spPr bwMode="auto">
            <a:xfrm rot="5400000">
              <a:off x="6713" y="9490"/>
              <a:ext cx="368" cy="1"/>
            </a:xfrm>
            <a:prstGeom prst="straightConnector1">
              <a:avLst/>
            </a:prstGeom>
            <a:noFill/>
            <a:ln w="9525">
              <a:solidFill>
                <a:schemeClr val="tx2">
                  <a:lumMod val="7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AutoShape 8920"/>
            <p:cNvCxnSpPr>
              <a:cxnSpLocks noChangeShapeType="1"/>
            </p:cNvCxnSpPr>
            <p:nvPr/>
          </p:nvCxnSpPr>
          <p:spPr bwMode="auto">
            <a:xfrm rot="5400000">
              <a:off x="7556" y="9490"/>
              <a:ext cx="368" cy="1"/>
            </a:xfrm>
            <a:prstGeom prst="straightConnector1">
              <a:avLst/>
            </a:prstGeom>
            <a:noFill/>
            <a:ln w="9525">
              <a:solidFill>
                <a:schemeClr val="tx2">
                  <a:lumMod val="7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AutoShape 8921"/>
            <p:cNvCxnSpPr>
              <a:cxnSpLocks noChangeShapeType="1"/>
            </p:cNvCxnSpPr>
            <p:nvPr/>
          </p:nvCxnSpPr>
          <p:spPr bwMode="auto">
            <a:xfrm rot="5400000">
              <a:off x="8401" y="9490"/>
              <a:ext cx="368" cy="1"/>
            </a:xfrm>
            <a:prstGeom prst="bentConnector3">
              <a:avLst>
                <a:gd name="adj1" fmla="val 49847"/>
              </a:avLst>
            </a:prstGeom>
            <a:noFill/>
            <a:ln w="9525">
              <a:solidFill>
                <a:schemeClr val="tx2">
                  <a:lumMod val="75000"/>
                  <a:lumOff val="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AutoShape 8923"/>
            <p:cNvCxnSpPr>
              <a:cxnSpLocks noChangeShapeType="1"/>
            </p:cNvCxnSpPr>
            <p:nvPr/>
          </p:nvCxnSpPr>
          <p:spPr bwMode="auto">
            <a:xfrm rot="5400000">
              <a:off x="10091" y="9490"/>
              <a:ext cx="368" cy="1"/>
            </a:xfrm>
            <a:prstGeom prst="straightConnector1">
              <a:avLst/>
            </a:prstGeom>
            <a:noFill/>
            <a:ln w="9525">
              <a:solidFill>
                <a:schemeClr val="tx2">
                  <a:lumMod val="7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" name="Text Box 8924"/>
            <p:cNvSpPr txBox="1">
              <a:spLocks noChangeArrowheads="1"/>
            </p:cNvSpPr>
            <p:nvPr/>
          </p:nvSpPr>
          <p:spPr bwMode="auto">
            <a:xfrm>
              <a:off x="3460" y="8481"/>
              <a:ext cx="90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33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17365D"/>
                  </a:solidFill>
                  <a:effectLst/>
                  <a:latin typeface="Cambria"/>
                  <a:ea typeface="ＭＳ 明朝"/>
                  <a:cs typeface="Times New Roman"/>
                </a:rPr>
                <a:t>Level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3" name="Text Box 8926"/>
            <p:cNvSpPr txBox="1">
              <a:spLocks noChangeArrowheads="1"/>
            </p:cNvSpPr>
            <p:nvPr/>
          </p:nvSpPr>
          <p:spPr bwMode="auto">
            <a:xfrm>
              <a:off x="3460" y="8904"/>
              <a:ext cx="38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33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17365D"/>
                  </a:solidFill>
                  <a:effectLst/>
                  <a:latin typeface="Cambria"/>
                  <a:ea typeface="ＭＳ 明朝"/>
                  <a:cs typeface="Times New Roman"/>
                </a:rPr>
                <a:t>2 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4" name="Text Box 8927"/>
            <p:cNvSpPr txBox="1">
              <a:spLocks noChangeArrowheads="1"/>
            </p:cNvSpPr>
            <p:nvPr/>
          </p:nvSpPr>
          <p:spPr bwMode="auto">
            <a:xfrm>
              <a:off x="3460" y="10481"/>
              <a:ext cx="38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33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FFFFFF"/>
                  </a:solidFill>
                  <a:effectLst/>
                  <a:latin typeface="Cambria"/>
                  <a:ea typeface="ＭＳ 明朝"/>
                  <a:cs typeface="Times New Roman"/>
                </a:rPr>
                <a:t>1 </a:t>
              </a:r>
              <a:endParaRPr lang="en-GB" sz="1000">
                <a:effectLst/>
                <a:latin typeface="Cambria"/>
                <a:ea typeface="ＭＳ 明朝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Three-Level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1-08-04 at 17.00.4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4" y="1700808"/>
            <a:ext cx="8128266" cy="4443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Judgment studies:</a:t>
            </a:r>
          </a:p>
          <a:p>
            <a:pPr lvl="1"/>
            <a:r>
              <a:rPr lang="en-US" dirty="0" smtClean="0"/>
              <a:t>Each person judges 120 items that fit certain characteristics. Rather than creating an average judgment score, each item can be correlated/regressed onto the item statistics.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 data is collected on the same dependent variables over a span of several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book funny: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regression turns itself into cheese and hides </a:t>
            </a:r>
            <a:r>
              <a:rPr lang="en-US" dirty="0" smtClean="0"/>
              <a:t>in the </a:t>
            </a:r>
            <a:r>
              <a:rPr lang="en-US" dirty="0"/>
              <a:t>fridge at the prospect of cases of data that are related. Multilevel models eat these data </a:t>
            </a:r>
            <a:r>
              <a:rPr lang="en-US" dirty="0" smtClean="0"/>
              <a:t>for breakfast</a:t>
            </a:r>
            <a:r>
              <a:rPr lang="en-US" dirty="0"/>
              <a:t>, with a piece of regression-</a:t>
            </a:r>
            <a:r>
              <a:rPr lang="en-US" dirty="0" err="1"/>
              <a:t>flavoured</a:t>
            </a:r>
            <a:r>
              <a:rPr lang="en-US" dirty="0"/>
              <a:t> cheese.</a:t>
            </a:r>
          </a:p>
        </p:txBody>
      </p:sp>
    </p:spTree>
    <p:extLst>
      <p:ext uri="{BB962C8B-B14F-4D97-AF65-F5344CB8AC3E}">
        <p14:creationId xmlns:p14="http://schemas.microsoft.com/office/powerpoint/2010/main" val="24496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Multilevel Models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Homoscedasticity can be broken</a:t>
            </a:r>
          </a:p>
          <a:p>
            <a:pPr lvl="1"/>
            <a:r>
              <a:rPr lang="en-GB" dirty="0" smtClean="0"/>
              <a:t>Model the variability in regression slopes</a:t>
            </a:r>
          </a:p>
          <a:p>
            <a:r>
              <a:rPr lang="en-GB" dirty="0" smtClean="0"/>
              <a:t>Assumption of independence</a:t>
            </a:r>
          </a:p>
          <a:p>
            <a:pPr lvl="1"/>
            <a:r>
              <a:rPr lang="en-GB" dirty="0" smtClean="0"/>
              <a:t>You can model the relationships between cases</a:t>
            </a:r>
          </a:p>
          <a:p>
            <a:pPr lvl="1"/>
            <a:r>
              <a:rPr lang="en-GB" dirty="0" smtClean="0"/>
              <a:t>(Regression for repeated observations)</a:t>
            </a:r>
          </a:p>
          <a:p>
            <a:r>
              <a:rPr lang="en-GB" dirty="0" smtClean="0"/>
              <a:t>Missing data</a:t>
            </a:r>
          </a:p>
          <a:p>
            <a:pPr lvl="1"/>
            <a:r>
              <a:rPr lang="en-GB" dirty="0" smtClean="0"/>
              <a:t>MLMs can cope with missing data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882</Words>
  <Application>Microsoft Macintosh PowerPoint</Application>
  <PresentationFormat>On-screen Show (4:3)</PresentationFormat>
  <Paragraphs>186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</vt:lpstr>
      <vt:lpstr>ＭＳ 明朝</vt:lpstr>
      <vt:lpstr>Times New Roman</vt:lpstr>
      <vt:lpstr>Arial</vt:lpstr>
      <vt:lpstr>Office Theme</vt:lpstr>
      <vt:lpstr>Multilevel Linear Models</vt:lpstr>
      <vt:lpstr>Aims</vt:lpstr>
      <vt:lpstr>Hierarchical Data</vt:lpstr>
      <vt:lpstr>A Two-Level Hierarchy</vt:lpstr>
      <vt:lpstr>A Three-Level Hierarchy</vt:lpstr>
      <vt:lpstr>Example Designs</vt:lpstr>
      <vt:lpstr>Example Designs</vt:lpstr>
      <vt:lpstr>A book funny:</vt:lpstr>
      <vt:lpstr>Benefits of Multilevel Models</vt:lpstr>
      <vt:lpstr>Benefits of Multilevel Models</vt:lpstr>
      <vt:lpstr>Example Data</vt:lpstr>
      <vt:lpstr>Fixed vs. Random Coefficients</vt:lpstr>
      <vt:lpstr>Fixed Slope, Random Intercept</vt:lpstr>
      <vt:lpstr>Random Slope, Fixed Intercept</vt:lpstr>
      <vt:lpstr>Random Slope, Random Intercept</vt:lpstr>
      <vt:lpstr>So, which one?</vt:lpstr>
      <vt:lpstr>Comparing Models</vt:lpstr>
      <vt:lpstr>Comparing Models</vt:lpstr>
      <vt:lpstr>Comparing Models</vt:lpstr>
      <vt:lpstr>Assumptions</vt:lpstr>
      <vt:lpstr>Packages</vt:lpstr>
      <vt:lpstr>Wide versus Long</vt:lpstr>
      <vt:lpstr>Wide to Long</vt:lpstr>
      <vt:lpstr>Back to MLM</vt:lpstr>
      <vt:lpstr>Basic Set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Independent Variables</vt:lpstr>
      <vt:lpstr>PowerPoint Presentation</vt:lpstr>
      <vt:lpstr>Random Slopes</vt:lpstr>
      <vt:lpstr>Random Slopes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and Reliability</dc:title>
  <dc:creator>Dr. Andy Field</dc:creator>
  <cp:lastModifiedBy>Buchanan, Erin M</cp:lastModifiedBy>
  <cp:revision>125</cp:revision>
  <dcterms:created xsi:type="dcterms:W3CDTF">2010-01-08T11:48:59Z</dcterms:created>
  <dcterms:modified xsi:type="dcterms:W3CDTF">2017-03-15T14:56:34Z</dcterms:modified>
</cp:coreProperties>
</file>