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sldIdLst>
    <p:sldId id="256" r:id="rId2"/>
    <p:sldId id="352" r:id="rId3"/>
    <p:sldId id="259" r:id="rId4"/>
    <p:sldId id="294" r:id="rId5"/>
    <p:sldId id="295" r:id="rId6"/>
    <p:sldId id="353" r:id="rId7"/>
    <p:sldId id="354" r:id="rId8"/>
    <p:sldId id="356" r:id="rId9"/>
    <p:sldId id="297" r:id="rId10"/>
    <p:sldId id="355" r:id="rId11"/>
    <p:sldId id="357" r:id="rId12"/>
    <p:sldId id="299" r:id="rId13"/>
    <p:sldId id="300" r:id="rId14"/>
    <p:sldId id="301" r:id="rId15"/>
    <p:sldId id="303" r:id="rId16"/>
    <p:sldId id="360" r:id="rId17"/>
    <p:sldId id="305" r:id="rId18"/>
    <p:sldId id="361" r:id="rId19"/>
    <p:sldId id="362" r:id="rId20"/>
    <p:sldId id="363" r:id="rId21"/>
    <p:sldId id="364" r:id="rId22"/>
    <p:sldId id="371" r:id="rId23"/>
    <p:sldId id="372" r:id="rId24"/>
    <p:sldId id="373" r:id="rId25"/>
    <p:sldId id="365" r:id="rId26"/>
    <p:sldId id="367" r:id="rId27"/>
    <p:sldId id="368" r:id="rId28"/>
    <p:sldId id="369" r:id="rId29"/>
    <p:sldId id="370" r:id="rId30"/>
    <p:sldId id="366" r:id="rId31"/>
    <p:sldId id="375" r:id="rId32"/>
    <p:sldId id="374" r:id="rId33"/>
    <p:sldId id="376" r:id="rId34"/>
    <p:sldId id="377" r:id="rId35"/>
    <p:sldId id="378" r:id="rId36"/>
    <p:sldId id="379" r:id="rId37"/>
    <p:sldId id="380" r:id="rId38"/>
    <p:sldId id="381" r:id="rId39"/>
    <p:sldId id="382" r:id="rId40"/>
    <p:sldId id="383" r:id="rId41"/>
    <p:sldId id="384" r:id="rId42"/>
    <p:sldId id="390" r:id="rId43"/>
    <p:sldId id="385" r:id="rId44"/>
    <p:sldId id="386" r:id="rId45"/>
    <p:sldId id="388" r:id="rId46"/>
    <p:sldId id="389" r:id="rId47"/>
    <p:sldId id="38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24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08A295-D651-48FD-9AE4-044EF29679CB}" type="datetimeFigureOut">
              <a:rPr lang="en-US" smtClean="0"/>
              <a:pPr/>
              <a:t>10/8/15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920870-921F-49B7-8F06-FF770E4CAE29}" type="slidenum">
              <a:rPr lang="en-GB" smtClean="0"/>
              <a:pPr/>
              <a:t>‹#›</a:t>
            </a:fld>
            <a:endParaRPr lang="en-GB" dirty="0"/>
          </a:p>
        </p:txBody>
      </p:sp>
    </p:spTree>
    <p:extLst>
      <p:ext uri="{BB962C8B-B14F-4D97-AF65-F5344CB8AC3E}">
        <p14:creationId xmlns:p14="http://schemas.microsoft.com/office/powerpoint/2010/main" val="262767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9B0F2-DC3A-4FC5-9045-5ABCB903D142}" type="slidenum">
              <a:rPr lang="en-US"/>
              <a:pPr/>
              <a:t>3</a:t>
            </a:fld>
            <a:endParaRPr lang="en-US" dirty="0"/>
          </a:p>
        </p:txBody>
      </p:sp>
      <p:sp>
        <p:nvSpPr>
          <p:cNvPr id="139266" name="Rectangle 2"/>
          <p:cNvSpPr>
            <a:spLocks noGrp="1" noRot="1" noChangeAspect="1" noChangeArrowheads="1" noTextEdit="1"/>
          </p:cNvSpPr>
          <p:nvPr>
            <p:ph type="sldImg"/>
          </p:nvPr>
        </p:nvSpPr>
        <p:spPr>
          <a:xfrm>
            <a:off x="2209800" y="685800"/>
            <a:ext cx="2438400" cy="1828800"/>
          </a:xfrm>
          <a:ln/>
        </p:spPr>
      </p:sp>
      <p:sp>
        <p:nvSpPr>
          <p:cNvPr id="139267" name="Rectangle 3"/>
          <p:cNvSpPr>
            <a:spLocks noGrp="1" noChangeArrowheads="1"/>
          </p:cNvSpPr>
          <p:nvPr>
            <p:ph type="body" idx="1"/>
          </p:nvPr>
        </p:nvSpPr>
        <p:spPr>
          <a:xfrm>
            <a:off x="686099" y="2667001"/>
            <a:ext cx="5639097" cy="5790595"/>
          </a:xfrm>
        </p:spPr>
        <p:txBody>
          <a:bodyPr/>
          <a:lstStyle/>
          <a:p>
            <a:pPr algn="just"/>
            <a:endParaRPr lang="en-GB" dirty="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221898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404808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267871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302863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268041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287910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382008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65573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28889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181647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3BFBD-7148-4DA3-8AC9-D5D7C51A748E}" type="datetimeFigureOut">
              <a:rPr lang="en-US" smtClean="0"/>
              <a:pPr/>
              <a:t>10/8/15</a:t>
            </a:fld>
            <a:endParaRPr lang="en-GB"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13888797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3BFBD-7148-4DA3-8AC9-D5D7C51A748E}" type="datetimeFigureOut">
              <a:rPr lang="en-US" smtClean="0"/>
              <a:pPr/>
              <a:t>10/8/15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DDEDA-A816-4679-9881-A8D9ADF2A89F}" type="slidenum">
              <a:rPr lang="en-GB" smtClean="0"/>
              <a:pPr/>
              <a:t>‹#›</a:t>
            </a:fld>
            <a:endParaRPr lang="en-GB" dirty="0"/>
          </a:p>
        </p:txBody>
      </p:sp>
    </p:spTree>
    <p:extLst>
      <p:ext uri="{BB962C8B-B14F-4D97-AF65-F5344CB8AC3E}">
        <p14:creationId xmlns:p14="http://schemas.microsoft.com/office/powerpoint/2010/main" val="12347232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Multilevel Linear Models</a:t>
            </a:r>
            <a:endParaRPr lang="en-GB" dirty="0"/>
          </a:p>
        </p:txBody>
      </p:sp>
      <p:sp>
        <p:nvSpPr>
          <p:cNvPr id="3" name="Subtitle 2"/>
          <p:cNvSpPr>
            <a:spLocks noGrp="1"/>
          </p:cNvSpPr>
          <p:nvPr>
            <p:ph type="subTitle" idx="1"/>
          </p:nvPr>
        </p:nvSpPr>
        <p:spPr/>
        <p:txBody>
          <a:bodyPr/>
          <a:lstStyle/>
          <a:p>
            <a:r>
              <a:rPr lang="en-GB" dirty="0" smtClean="0"/>
              <a:t>Notes from: </a:t>
            </a:r>
          </a:p>
          <a:p>
            <a:r>
              <a:rPr lang="en-GB" dirty="0" smtClean="0"/>
              <a:t>Field’s Discovering Statistics in R</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 of Multilevel Models</a:t>
            </a:r>
            <a:endParaRPr lang="en-US" dirty="0"/>
          </a:p>
        </p:txBody>
      </p:sp>
      <p:sp>
        <p:nvSpPr>
          <p:cNvPr id="3" name="Content Placeholder 2"/>
          <p:cNvSpPr>
            <a:spLocks noGrp="1"/>
          </p:cNvSpPr>
          <p:nvPr>
            <p:ph idx="1"/>
          </p:nvPr>
        </p:nvSpPr>
        <p:spPr/>
        <p:txBody>
          <a:bodyPr/>
          <a:lstStyle/>
          <a:p>
            <a:r>
              <a:rPr lang="en-US" dirty="0" smtClean="0"/>
              <a:t>POWER!</a:t>
            </a:r>
          </a:p>
          <a:p>
            <a:r>
              <a:rPr lang="en-US" dirty="0" smtClean="0"/>
              <a:t>Instead of 50 participants, I now am analyzing 120 points X 50 participants = much better sampling. </a:t>
            </a:r>
            <a:endParaRPr lang="en-US" dirty="0"/>
          </a:p>
        </p:txBody>
      </p:sp>
    </p:spTree>
    <p:extLst>
      <p:ext uri="{BB962C8B-B14F-4D97-AF65-F5344CB8AC3E}">
        <p14:creationId xmlns:p14="http://schemas.microsoft.com/office/powerpoint/2010/main" val="414676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a:t>
            </a:r>
            <a:endParaRPr lang="en-US" dirty="0"/>
          </a:p>
        </p:txBody>
      </p:sp>
      <p:sp>
        <p:nvSpPr>
          <p:cNvPr id="3" name="Content Placeholder 2"/>
          <p:cNvSpPr>
            <a:spLocks noGrp="1"/>
          </p:cNvSpPr>
          <p:nvPr>
            <p:ph idx="1"/>
          </p:nvPr>
        </p:nvSpPr>
        <p:spPr/>
        <p:txBody>
          <a:bodyPr>
            <a:normAutofit lnSpcReduction="10000"/>
          </a:bodyPr>
          <a:lstStyle/>
          <a:p>
            <a:r>
              <a:rPr lang="en-US" dirty="0" smtClean="0"/>
              <a:t>Graciously provided by the Eating Disorders Lab!</a:t>
            </a:r>
          </a:p>
          <a:p>
            <a:r>
              <a:rPr lang="en-US" dirty="0" smtClean="0"/>
              <a:t>Level 1: </a:t>
            </a:r>
            <a:r>
              <a:rPr lang="en-US" dirty="0" smtClean="0"/>
              <a:t>Participant</a:t>
            </a:r>
          </a:p>
          <a:p>
            <a:r>
              <a:rPr lang="en-US" dirty="0" smtClean="0"/>
              <a:t>Potential other levels:</a:t>
            </a:r>
            <a:endParaRPr lang="en-US" dirty="0" smtClean="0"/>
          </a:p>
          <a:p>
            <a:pPr lvl="1"/>
            <a:r>
              <a:rPr lang="en-US" dirty="0" smtClean="0"/>
              <a:t>Level 2: </a:t>
            </a:r>
            <a:r>
              <a:rPr lang="en-US" dirty="0"/>
              <a:t>T</a:t>
            </a:r>
            <a:r>
              <a:rPr lang="en-US" dirty="0" smtClean="0"/>
              <a:t>ype of question </a:t>
            </a:r>
          </a:p>
          <a:p>
            <a:pPr lvl="1"/>
            <a:r>
              <a:rPr lang="en-US" dirty="0" smtClean="0"/>
              <a:t>Level 3: </a:t>
            </a:r>
            <a:r>
              <a:rPr lang="en-US" dirty="0" smtClean="0"/>
              <a:t>Time Point</a:t>
            </a:r>
          </a:p>
          <a:p>
            <a:pPr lvl="1"/>
            <a:r>
              <a:rPr lang="en-US" dirty="0" smtClean="0"/>
              <a:t>Level </a:t>
            </a:r>
            <a:r>
              <a:rPr lang="en-US" dirty="0" smtClean="0"/>
              <a:t>4: </a:t>
            </a:r>
            <a:r>
              <a:rPr lang="en-US" dirty="0" smtClean="0"/>
              <a:t>Day</a:t>
            </a:r>
          </a:p>
          <a:p>
            <a:r>
              <a:rPr lang="en-US" dirty="0" smtClean="0"/>
              <a:t>IV: Intervention</a:t>
            </a:r>
          </a:p>
          <a:p>
            <a:r>
              <a:rPr lang="en-US" dirty="0" smtClean="0"/>
              <a:t>DV: Body Checking</a:t>
            </a:r>
          </a:p>
          <a:p>
            <a:endParaRPr lang="en-US" dirty="0"/>
          </a:p>
        </p:txBody>
      </p:sp>
    </p:spTree>
    <p:extLst>
      <p:ext uri="{BB962C8B-B14F-4D97-AF65-F5344CB8AC3E}">
        <p14:creationId xmlns:p14="http://schemas.microsoft.com/office/powerpoint/2010/main" val="221327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Fixed vs. Random Coefficients</a:t>
            </a:r>
            <a:endParaRPr lang="en-GB" dirty="0"/>
          </a:p>
        </p:txBody>
      </p:sp>
      <p:sp>
        <p:nvSpPr>
          <p:cNvPr id="5" name="Content Placeholder 4"/>
          <p:cNvSpPr>
            <a:spLocks noGrp="1"/>
          </p:cNvSpPr>
          <p:nvPr>
            <p:ph idx="1"/>
          </p:nvPr>
        </p:nvSpPr>
        <p:spPr/>
        <p:txBody>
          <a:bodyPr>
            <a:normAutofit/>
          </a:bodyPr>
          <a:lstStyle/>
          <a:p>
            <a:r>
              <a:rPr lang="en-US" dirty="0" smtClean="0"/>
              <a:t>Fixed coefficients</a:t>
            </a:r>
          </a:p>
          <a:p>
            <a:pPr lvl="1"/>
            <a:r>
              <a:rPr lang="en-US" dirty="0" smtClean="0"/>
              <a:t>Intercepts/slopes are assumed to be the same across different contexts</a:t>
            </a:r>
          </a:p>
          <a:p>
            <a:pPr lvl="1"/>
            <a:r>
              <a:rPr lang="en-US" dirty="0" smtClean="0"/>
              <a:t>Basic regression/ANOVA </a:t>
            </a:r>
          </a:p>
          <a:p>
            <a:r>
              <a:rPr lang="en-US" dirty="0" smtClean="0"/>
              <a:t>Random coefficients</a:t>
            </a:r>
          </a:p>
          <a:p>
            <a:pPr lvl="1"/>
            <a:r>
              <a:rPr lang="en-US" dirty="0" smtClean="0"/>
              <a:t>Intercepts/slopes are allowed to vary across different contexts</a:t>
            </a:r>
          </a:p>
          <a:p>
            <a:pPr lvl="1"/>
            <a:r>
              <a:rPr lang="en-US" dirty="0" smtClean="0"/>
              <a:t>Allows flexibility in interpreting the data</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Fixed Slope, Random Intercept</a:t>
            </a:r>
            <a:endParaRPr lang="en-GB" dirty="0"/>
          </a:p>
        </p:txBody>
      </p:sp>
      <p:pic>
        <p:nvPicPr>
          <p:cNvPr id="5" name="Picture 4"/>
          <p:cNvPicPr/>
          <p:nvPr/>
        </p:nvPicPr>
        <p:blipFill>
          <a:blip r:embed="rId2" cstate="print"/>
          <a:srcRect/>
          <a:stretch>
            <a:fillRect/>
          </a:stretch>
        </p:blipFill>
        <p:spPr bwMode="auto">
          <a:xfrm>
            <a:off x="1600200" y="1295400"/>
            <a:ext cx="5486400" cy="495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Random Slope, Fixed Intercept</a:t>
            </a:r>
            <a:endParaRPr lang="en-GB" dirty="0"/>
          </a:p>
        </p:txBody>
      </p:sp>
      <p:pic>
        <p:nvPicPr>
          <p:cNvPr id="6" name="Picture 5"/>
          <p:cNvPicPr/>
          <p:nvPr/>
        </p:nvPicPr>
        <p:blipFill>
          <a:blip r:embed="rId2" cstate="print"/>
          <a:srcRect/>
          <a:stretch>
            <a:fillRect/>
          </a:stretch>
        </p:blipFill>
        <p:spPr bwMode="auto">
          <a:xfrm>
            <a:off x="1406657" y="1447800"/>
            <a:ext cx="5427055" cy="529356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Random Slope, Random Intercept</a:t>
            </a:r>
            <a:endParaRPr lang="en-GB" dirty="0"/>
          </a:p>
        </p:txBody>
      </p:sp>
      <p:pic>
        <p:nvPicPr>
          <p:cNvPr id="5" name="Picture 4"/>
          <p:cNvPicPr/>
          <p:nvPr/>
        </p:nvPicPr>
        <p:blipFill>
          <a:blip r:embed="rId2" cstate="print"/>
          <a:srcRect/>
          <a:stretch>
            <a:fillRect/>
          </a:stretch>
        </p:blipFill>
        <p:spPr bwMode="auto">
          <a:xfrm>
            <a:off x="1403648" y="1524000"/>
            <a:ext cx="5606752" cy="525633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which one?</a:t>
            </a:r>
            <a:endParaRPr lang="en-US" dirty="0"/>
          </a:p>
        </p:txBody>
      </p:sp>
      <p:sp>
        <p:nvSpPr>
          <p:cNvPr id="3" name="Content Placeholder 2"/>
          <p:cNvSpPr>
            <a:spLocks noGrp="1"/>
          </p:cNvSpPr>
          <p:nvPr>
            <p:ph idx="1"/>
          </p:nvPr>
        </p:nvSpPr>
        <p:spPr/>
        <p:txBody>
          <a:bodyPr/>
          <a:lstStyle/>
          <a:p>
            <a:r>
              <a:rPr lang="en-US" dirty="0" smtClean="0"/>
              <a:t>You can test them against each other to determine which is the best fit.</a:t>
            </a:r>
          </a:p>
          <a:p>
            <a:pPr lvl="1"/>
            <a:r>
              <a:rPr lang="en-US" dirty="0" smtClean="0"/>
              <a:t>Likely, random intercepts and slopes are going to be the best fit. </a:t>
            </a:r>
            <a:endParaRPr lang="en-US" dirty="0"/>
          </a:p>
        </p:txBody>
      </p:sp>
    </p:spTree>
    <p:extLst>
      <p:ext uri="{BB962C8B-B14F-4D97-AF65-F5344CB8AC3E}">
        <p14:creationId xmlns:p14="http://schemas.microsoft.com/office/powerpoint/2010/main" val="384653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Comparing Models</a:t>
            </a:r>
            <a:endParaRPr lang="en-GB" dirty="0"/>
          </a:p>
        </p:txBody>
      </p:sp>
      <p:sp>
        <p:nvSpPr>
          <p:cNvPr id="3" name="Content Placeholder 2"/>
          <p:cNvSpPr>
            <a:spLocks noGrp="1"/>
          </p:cNvSpPr>
          <p:nvPr>
            <p:ph idx="1"/>
          </p:nvPr>
        </p:nvSpPr>
        <p:spPr/>
        <p:txBody>
          <a:bodyPr>
            <a:normAutofit/>
          </a:bodyPr>
          <a:lstStyle/>
          <a:p>
            <a:r>
              <a:rPr lang="en-GB" dirty="0" smtClean="0"/>
              <a:t>Models should be built up gradually</a:t>
            </a:r>
          </a:p>
          <a:p>
            <a:pPr lvl="1"/>
            <a:r>
              <a:rPr lang="en-GB" dirty="0" smtClean="0"/>
              <a:t>Start with fixed coefficients</a:t>
            </a:r>
          </a:p>
          <a:p>
            <a:pPr lvl="1"/>
            <a:r>
              <a:rPr lang="en-GB" dirty="0" smtClean="0"/>
              <a:t>Change one aspect of the model and compare to the previous with the change in the log likelihoods </a:t>
            </a:r>
          </a:p>
          <a:p>
            <a:pPr lvl="1"/>
            <a:endParaRPr lang="en-GB"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Models</a:t>
            </a:r>
            <a:endParaRPr lang="en-US" dirty="0"/>
          </a:p>
        </p:txBody>
      </p:sp>
      <p:sp>
        <p:nvSpPr>
          <p:cNvPr id="3" name="Content Placeholder 2"/>
          <p:cNvSpPr>
            <a:spLocks noGrp="1"/>
          </p:cNvSpPr>
          <p:nvPr>
            <p:ph idx="1"/>
          </p:nvPr>
        </p:nvSpPr>
        <p:spPr/>
        <p:txBody>
          <a:bodyPr/>
          <a:lstStyle/>
          <a:p>
            <a:r>
              <a:rPr lang="en-GB" dirty="0" smtClean="0"/>
              <a:t>Assessing fit</a:t>
            </a:r>
          </a:p>
          <a:p>
            <a:pPr lvl="1"/>
            <a:r>
              <a:rPr lang="en-GB" dirty="0" smtClean="0"/>
              <a:t>AIC - </a:t>
            </a:r>
            <a:r>
              <a:rPr lang="en-US" dirty="0" err="1"/>
              <a:t>Akaike’s</a:t>
            </a:r>
            <a:r>
              <a:rPr lang="en-US" dirty="0"/>
              <a:t> information criterion</a:t>
            </a:r>
            <a:endParaRPr lang="en-GB" dirty="0" smtClean="0"/>
          </a:p>
          <a:p>
            <a:pPr lvl="1"/>
            <a:r>
              <a:rPr lang="en-GB" dirty="0" smtClean="0"/>
              <a:t>BIC - </a:t>
            </a:r>
            <a:r>
              <a:rPr lang="en-US" dirty="0"/>
              <a:t>Schwarz’s Bayesian </a:t>
            </a:r>
            <a:r>
              <a:rPr lang="en-US" dirty="0" smtClean="0"/>
              <a:t>criterion</a:t>
            </a:r>
          </a:p>
          <a:p>
            <a:r>
              <a:rPr lang="en-US" dirty="0" smtClean="0"/>
              <a:t>Both criteria are such that lower values are better fit to the model</a:t>
            </a:r>
          </a:p>
          <a:p>
            <a:pPr lvl="1"/>
            <a:r>
              <a:rPr lang="en-US" dirty="0" smtClean="0"/>
              <a:t>Lower values mean less error.</a:t>
            </a:r>
            <a:endParaRPr lang="en-GB" dirty="0" smtClean="0"/>
          </a:p>
          <a:p>
            <a:endParaRPr lang="en-US" dirty="0"/>
          </a:p>
        </p:txBody>
      </p:sp>
    </p:spTree>
    <p:extLst>
      <p:ext uri="{BB962C8B-B14F-4D97-AF65-F5344CB8AC3E}">
        <p14:creationId xmlns:p14="http://schemas.microsoft.com/office/powerpoint/2010/main" val="248587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Models</a:t>
            </a:r>
            <a:endParaRPr lang="en-US" dirty="0"/>
          </a:p>
        </p:txBody>
      </p:sp>
      <p:sp>
        <p:nvSpPr>
          <p:cNvPr id="3" name="Content Placeholder 2"/>
          <p:cNvSpPr>
            <a:spLocks noGrp="1"/>
          </p:cNvSpPr>
          <p:nvPr>
            <p:ph idx="1"/>
          </p:nvPr>
        </p:nvSpPr>
        <p:spPr/>
        <p:txBody>
          <a:bodyPr/>
          <a:lstStyle/>
          <a:p>
            <a:r>
              <a:rPr lang="en-US" dirty="0" smtClean="0"/>
              <a:t>You can also directly compare the log likelihood values using a chi-square difference test.</a:t>
            </a:r>
          </a:p>
          <a:p>
            <a:pPr lvl="1"/>
            <a:r>
              <a:rPr lang="en-US" dirty="0" smtClean="0"/>
              <a:t>Test value = Model 1 LL – Model 2 LL</a:t>
            </a:r>
          </a:p>
          <a:p>
            <a:pPr lvl="1"/>
            <a:r>
              <a:rPr lang="en-US" dirty="0" smtClean="0"/>
              <a:t>Critical value =</a:t>
            </a:r>
          </a:p>
          <a:p>
            <a:pPr lvl="2"/>
            <a:r>
              <a:rPr lang="en-US" dirty="0" err="1" smtClean="0"/>
              <a:t>df</a:t>
            </a:r>
            <a:r>
              <a:rPr lang="en-US" dirty="0" smtClean="0"/>
              <a:t> difference = </a:t>
            </a:r>
            <a:r>
              <a:rPr lang="en-US" dirty="0" err="1" smtClean="0"/>
              <a:t>df</a:t>
            </a:r>
            <a:r>
              <a:rPr lang="en-US" dirty="0" smtClean="0"/>
              <a:t> Model 1 – </a:t>
            </a:r>
            <a:r>
              <a:rPr lang="en-US" dirty="0" err="1" smtClean="0"/>
              <a:t>df</a:t>
            </a:r>
            <a:r>
              <a:rPr lang="en-US" dirty="0" smtClean="0"/>
              <a:t> Model 2</a:t>
            </a:r>
          </a:p>
          <a:p>
            <a:pPr lvl="2"/>
            <a:r>
              <a:rPr lang="en-US" dirty="0" smtClean="0"/>
              <a:t>Chi</a:t>
            </a:r>
            <a:r>
              <a:rPr lang="en-US" dirty="0" smtClean="0"/>
              <a:t>-square table for alpha = .</a:t>
            </a:r>
            <a:r>
              <a:rPr lang="en-US" dirty="0" smtClean="0"/>
              <a:t>05 </a:t>
            </a:r>
            <a:endParaRPr lang="en-US" dirty="0" smtClean="0"/>
          </a:p>
          <a:p>
            <a:pPr lvl="1"/>
            <a:endParaRPr lang="en-US" dirty="0"/>
          </a:p>
        </p:txBody>
      </p:sp>
    </p:spTree>
    <p:extLst>
      <p:ext uri="{BB962C8B-B14F-4D97-AF65-F5344CB8AC3E}">
        <p14:creationId xmlns:p14="http://schemas.microsoft.com/office/powerpoint/2010/main" val="333526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a:t>
            </a:r>
            <a:endParaRPr lang="en-US" dirty="0"/>
          </a:p>
        </p:txBody>
      </p:sp>
      <p:sp>
        <p:nvSpPr>
          <p:cNvPr id="3" name="Content Placeholder 2"/>
          <p:cNvSpPr>
            <a:spLocks noGrp="1"/>
          </p:cNvSpPr>
          <p:nvPr>
            <p:ph idx="1"/>
          </p:nvPr>
        </p:nvSpPr>
        <p:spPr/>
        <p:txBody>
          <a:bodyPr/>
          <a:lstStyle/>
          <a:p>
            <a:r>
              <a:rPr lang="en-US" dirty="0" smtClean="0"/>
              <a:t>What are Multilevel Models?</a:t>
            </a:r>
          </a:p>
          <a:p>
            <a:r>
              <a:rPr lang="en-US" dirty="0" smtClean="0"/>
              <a:t>How do I analyze those models?</a:t>
            </a:r>
            <a:endParaRPr lang="en-US" dirty="0"/>
          </a:p>
        </p:txBody>
      </p:sp>
    </p:spTree>
    <p:extLst>
      <p:ext uri="{BB962C8B-B14F-4D97-AF65-F5344CB8AC3E}">
        <p14:creationId xmlns:p14="http://schemas.microsoft.com/office/powerpoint/2010/main" val="2413574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Check for: accuracy, </a:t>
            </a:r>
            <a:r>
              <a:rPr lang="en-US" strike="sngStrike" dirty="0" smtClean="0"/>
              <a:t>missing</a:t>
            </a:r>
            <a:r>
              <a:rPr lang="en-US" dirty="0" smtClean="0"/>
              <a:t>, outliers</a:t>
            </a:r>
          </a:p>
          <a:p>
            <a:r>
              <a:rPr lang="en-US" strike="sngStrike" dirty="0" smtClean="0"/>
              <a:t>Independence</a:t>
            </a:r>
          </a:p>
          <a:p>
            <a:r>
              <a:rPr lang="en-US" dirty="0" err="1" smtClean="0"/>
              <a:t>Additivity</a:t>
            </a:r>
            <a:r>
              <a:rPr lang="en-US" dirty="0" smtClean="0"/>
              <a:t> (</a:t>
            </a:r>
            <a:r>
              <a:rPr lang="en-US" dirty="0" err="1" smtClean="0"/>
              <a:t>multicollinearity</a:t>
            </a:r>
            <a:r>
              <a:rPr lang="en-US" dirty="0" smtClean="0"/>
              <a:t>) - centering</a:t>
            </a:r>
          </a:p>
          <a:p>
            <a:r>
              <a:rPr lang="en-US" dirty="0" smtClean="0"/>
              <a:t>Linearity</a:t>
            </a:r>
          </a:p>
          <a:p>
            <a:r>
              <a:rPr lang="en-US" dirty="0" smtClean="0"/>
              <a:t>Normality</a:t>
            </a:r>
          </a:p>
          <a:p>
            <a:r>
              <a:rPr lang="en-US" dirty="0" smtClean="0"/>
              <a:t>Homogeneity</a:t>
            </a:r>
          </a:p>
          <a:p>
            <a:r>
              <a:rPr lang="en-US" strike="sngStrike" dirty="0" smtClean="0"/>
              <a:t>Homoscedasticity</a:t>
            </a:r>
          </a:p>
        </p:txBody>
      </p:sp>
    </p:spTree>
    <p:extLst>
      <p:ext uri="{BB962C8B-B14F-4D97-AF65-F5344CB8AC3E}">
        <p14:creationId xmlns:p14="http://schemas.microsoft.com/office/powerpoint/2010/main" val="275645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R Stuff</a:t>
            </a:r>
            <a:endParaRPr lang="en-US" dirty="0"/>
          </a:p>
        </p:txBody>
      </p:sp>
      <p:sp>
        <p:nvSpPr>
          <p:cNvPr id="3" name="Content Placeholder 2"/>
          <p:cNvSpPr>
            <a:spLocks noGrp="1"/>
          </p:cNvSpPr>
          <p:nvPr>
            <p:ph idx="1"/>
          </p:nvPr>
        </p:nvSpPr>
        <p:spPr/>
        <p:txBody>
          <a:bodyPr/>
          <a:lstStyle/>
          <a:p>
            <a:r>
              <a:rPr lang="en-US" dirty="0" smtClean="0"/>
              <a:t>Importing the data</a:t>
            </a:r>
          </a:p>
          <a:p>
            <a:pPr lvl="1"/>
            <a:r>
              <a:rPr lang="en-US" dirty="0" smtClean="0"/>
              <a:t>Note I did have to clean it up first from </a:t>
            </a:r>
            <a:r>
              <a:rPr lang="en-US" dirty="0" err="1" smtClean="0"/>
              <a:t>Qualtrics</a:t>
            </a:r>
            <a:r>
              <a:rPr lang="en-US" dirty="0" smtClean="0"/>
              <a:t>.</a:t>
            </a:r>
          </a:p>
          <a:p>
            <a:r>
              <a:rPr lang="en-US" dirty="0" smtClean="0"/>
              <a:t>Packages you need for this analysis.</a:t>
            </a:r>
          </a:p>
          <a:p>
            <a:r>
              <a:rPr lang="en-US" dirty="0"/>
              <a:t>Factor </a:t>
            </a:r>
            <a:r>
              <a:rPr lang="en-US" dirty="0" smtClean="0"/>
              <a:t>variables</a:t>
            </a:r>
            <a:endParaRPr lang="en-US" dirty="0" smtClean="0"/>
          </a:p>
          <a:p>
            <a:r>
              <a:rPr lang="en-US" dirty="0" smtClean="0"/>
              <a:t>Wide </a:t>
            </a:r>
            <a:r>
              <a:rPr lang="en-US" dirty="0" smtClean="0"/>
              <a:t>versus long </a:t>
            </a:r>
            <a:r>
              <a:rPr lang="en-US" dirty="0" smtClean="0"/>
              <a:t>format</a:t>
            </a:r>
            <a:endParaRPr lang="en-US" dirty="0" smtClean="0"/>
          </a:p>
        </p:txBody>
      </p:sp>
    </p:spTree>
    <p:extLst>
      <p:ext uri="{BB962C8B-B14F-4D97-AF65-F5344CB8AC3E}">
        <p14:creationId xmlns:p14="http://schemas.microsoft.com/office/powerpoint/2010/main" val="645225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a:xfrm>
            <a:off x="457200" y="1600200"/>
            <a:ext cx="4850512" cy="4846727"/>
          </a:xfrm>
        </p:spPr>
        <p:txBody>
          <a:bodyPr/>
          <a:lstStyle/>
          <a:p>
            <a:r>
              <a:rPr lang="en-US" dirty="0" smtClean="0"/>
              <a:t>Import from </a:t>
            </a:r>
            <a:r>
              <a:rPr lang="en-US" dirty="0" err="1" smtClean="0"/>
              <a:t>Rstudio</a:t>
            </a:r>
            <a:r>
              <a:rPr lang="en-US" dirty="0" smtClean="0"/>
              <a:t> </a:t>
            </a:r>
          </a:p>
          <a:p>
            <a:pPr lvl="1"/>
            <a:r>
              <a:rPr lang="en-US" dirty="0" smtClean="0"/>
              <a:t>Pick your file and click open</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4988956" y="1600199"/>
            <a:ext cx="3701334" cy="2160507"/>
          </a:xfrm>
          <a:prstGeom prst="rect">
            <a:avLst/>
          </a:prstGeom>
        </p:spPr>
      </p:pic>
      <p:pic>
        <p:nvPicPr>
          <p:cNvPr id="5" name="Picture 4"/>
          <p:cNvPicPr>
            <a:picLocks noChangeAspect="1"/>
          </p:cNvPicPr>
          <p:nvPr/>
        </p:nvPicPr>
        <p:blipFill>
          <a:blip r:embed="rId3"/>
          <a:stretch>
            <a:fillRect/>
          </a:stretch>
        </p:blipFill>
        <p:spPr>
          <a:xfrm>
            <a:off x="4744736" y="3843427"/>
            <a:ext cx="4114800" cy="2603500"/>
          </a:xfrm>
          <a:prstGeom prst="rect">
            <a:avLst/>
          </a:prstGeom>
        </p:spPr>
      </p:pic>
    </p:spTree>
    <p:extLst>
      <p:ext uri="{BB962C8B-B14F-4D97-AF65-F5344CB8AC3E}">
        <p14:creationId xmlns:p14="http://schemas.microsoft.com/office/powerpoint/2010/main" val="258067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Working with Files</a:t>
            </a:r>
            <a:endParaRPr lang="en-US" dirty="0"/>
          </a:p>
        </p:txBody>
      </p:sp>
      <p:pic>
        <p:nvPicPr>
          <p:cNvPr id="4" name="Picture 3"/>
          <p:cNvPicPr>
            <a:picLocks noChangeAspect="1"/>
          </p:cNvPicPr>
          <p:nvPr/>
        </p:nvPicPr>
        <p:blipFill>
          <a:blip r:embed="rId2"/>
          <a:stretch>
            <a:fillRect/>
          </a:stretch>
        </p:blipFill>
        <p:spPr>
          <a:xfrm>
            <a:off x="0" y="12700"/>
            <a:ext cx="9144000" cy="6831315"/>
          </a:xfrm>
          <a:prstGeom prst="rect">
            <a:avLst/>
          </a:prstGeom>
        </p:spPr>
      </p:pic>
    </p:spTree>
    <p:extLst>
      <p:ext uri="{BB962C8B-B14F-4D97-AF65-F5344CB8AC3E}">
        <p14:creationId xmlns:p14="http://schemas.microsoft.com/office/powerpoint/2010/main" val="1348341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You can also use </a:t>
            </a:r>
            <a:r>
              <a:rPr lang="en-US" dirty="0" err="1" smtClean="0"/>
              <a:t>file.choose</a:t>
            </a:r>
            <a:r>
              <a:rPr lang="en-US" dirty="0" smtClean="0"/>
              <a:t>() to find the file you are looking for.</a:t>
            </a:r>
          </a:p>
          <a:p>
            <a:r>
              <a:rPr lang="en-US" dirty="0" smtClean="0"/>
              <a:t>Tip: once you create your code, save the code that indicates were the file is, so you can run that one line again, rather than the longer clicks to import. </a:t>
            </a:r>
            <a:endParaRPr lang="en-US" dirty="0"/>
          </a:p>
        </p:txBody>
      </p:sp>
    </p:spTree>
    <p:extLst>
      <p:ext uri="{BB962C8B-B14F-4D97-AF65-F5344CB8AC3E}">
        <p14:creationId xmlns:p14="http://schemas.microsoft.com/office/powerpoint/2010/main" val="58240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Packages are add-ons to R that allow you to do different types of analyses, rather than code them yourself.</a:t>
            </a:r>
          </a:p>
          <a:p>
            <a:r>
              <a:rPr lang="en-US" dirty="0" smtClean="0"/>
              <a:t>R comes with many pre-programming functions – lovingly called </a:t>
            </a:r>
            <a:r>
              <a:rPr lang="en-US" i="1" dirty="0" smtClean="0"/>
              <a:t>base R. </a:t>
            </a:r>
            <a:endParaRPr lang="en-US" dirty="0"/>
          </a:p>
        </p:txBody>
      </p:sp>
    </p:spTree>
    <p:extLst>
      <p:ext uri="{BB962C8B-B14F-4D97-AF65-F5344CB8AC3E}">
        <p14:creationId xmlns:p14="http://schemas.microsoft.com/office/powerpoint/2010/main" val="4116682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How to install:</a:t>
            </a:r>
          </a:p>
          <a:p>
            <a:pPr lvl="1"/>
            <a:r>
              <a:rPr lang="en-US" dirty="0" smtClean="0"/>
              <a:t>Through RStudio </a:t>
            </a:r>
          </a:p>
          <a:p>
            <a:pPr lvl="1"/>
            <a:r>
              <a:rPr lang="en-US" dirty="0" smtClean="0"/>
              <a:t>Click on packages, click on install. </a:t>
            </a:r>
          </a:p>
          <a:p>
            <a:pPr lvl="1"/>
            <a:r>
              <a:rPr lang="en-US" dirty="0" smtClean="0"/>
              <a:t>Note: you can see here in this window what all you have installed, and if you click on them, you will load that help file (or click the check box to load them).  </a:t>
            </a:r>
            <a:endParaRPr lang="en-US" dirty="0"/>
          </a:p>
        </p:txBody>
      </p:sp>
      <p:pic>
        <p:nvPicPr>
          <p:cNvPr id="4" name="Picture 3"/>
          <p:cNvPicPr>
            <a:picLocks noChangeAspect="1"/>
          </p:cNvPicPr>
          <p:nvPr/>
        </p:nvPicPr>
        <p:blipFill>
          <a:blip r:embed="rId2"/>
          <a:stretch>
            <a:fillRect/>
          </a:stretch>
        </p:blipFill>
        <p:spPr>
          <a:xfrm>
            <a:off x="1358900" y="4914900"/>
            <a:ext cx="6413500" cy="1943100"/>
          </a:xfrm>
          <a:prstGeom prst="rect">
            <a:avLst/>
          </a:prstGeom>
        </p:spPr>
      </p:pic>
    </p:spTree>
    <p:extLst>
      <p:ext uri="{BB962C8B-B14F-4D97-AF65-F5344CB8AC3E}">
        <p14:creationId xmlns:p14="http://schemas.microsoft.com/office/powerpoint/2010/main" val="271073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pic>
        <p:nvPicPr>
          <p:cNvPr id="4" name="Picture 3"/>
          <p:cNvPicPr>
            <a:picLocks noChangeAspect="1"/>
          </p:cNvPicPr>
          <p:nvPr/>
        </p:nvPicPr>
        <p:blipFill>
          <a:blip r:embed="rId2"/>
          <a:stretch>
            <a:fillRect/>
          </a:stretch>
        </p:blipFill>
        <p:spPr>
          <a:xfrm>
            <a:off x="1828800" y="1295400"/>
            <a:ext cx="5486400" cy="4254500"/>
          </a:xfrm>
          <a:prstGeom prst="rect">
            <a:avLst/>
          </a:prstGeom>
        </p:spPr>
      </p:pic>
      <p:sp>
        <p:nvSpPr>
          <p:cNvPr id="5" name="TextBox 4"/>
          <p:cNvSpPr txBox="1"/>
          <p:nvPr/>
        </p:nvSpPr>
        <p:spPr>
          <a:xfrm>
            <a:off x="418353" y="6155765"/>
            <a:ext cx="8009975" cy="369332"/>
          </a:xfrm>
          <a:prstGeom prst="rect">
            <a:avLst/>
          </a:prstGeom>
          <a:noFill/>
        </p:spPr>
        <p:txBody>
          <a:bodyPr wrap="none" rtlCol="0">
            <a:spAutoFit/>
          </a:bodyPr>
          <a:lstStyle/>
          <a:p>
            <a:r>
              <a:rPr lang="en-US" dirty="0" smtClean="0"/>
              <a:t>Start typing the name of the package – a drop down will appear with all the options. </a:t>
            </a:r>
            <a:endParaRPr lang="en-US" dirty="0"/>
          </a:p>
        </p:txBody>
      </p:sp>
    </p:spTree>
    <p:extLst>
      <p:ext uri="{BB962C8B-B14F-4D97-AF65-F5344CB8AC3E}">
        <p14:creationId xmlns:p14="http://schemas.microsoft.com/office/powerpoint/2010/main" val="239402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Now it’s installed! Awesome!</a:t>
            </a:r>
          </a:p>
          <a:p>
            <a:r>
              <a:rPr lang="en-US" dirty="0" smtClean="0"/>
              <a:t>That doesn’t mean that it </a:t>
            </a:r>
            <a:r>
              <a:rPr lang="en-US" i="1" dirty="0" smtClean="0"/>
              <a:t>loads</a:t>
            </a:r>
            <a:r>
              <a:rPr lang="en-US" dirty="0" smtClean="0"/>
              <a:t> every time.</a:t>
            </a:r>
          </a:p>
          <a:p>
            <a:pPr lvl="1"/>
            <a:r>
              <a:rPr lang="en-US" dirty="0" smtClean="0"/>
              <a:t>Imagine this: if SPSS had a function that knew how to do regression, but it didn’t load every time. </a:t>
            </a:r>
          </a:p>
          <a:p>
            <a:pPr lvl="1"/>
            <a:r>
              <a:rPr lang="en-US" dirty="0" smtClean="0"/>
              <a:t>Annoying!</a:t>
            </a:r>
          </a:p>
          <a:p>
            <a:pPr lvl="1"/>
            <a:r>
              <a:rPr lang="en-US" dirty="0" smtClean="0"/>
              <a:t>But this saves computing power by not loading unless you need it.</a:t>
            </a:r>
          </a:p>
          <a:p>
            <a:pPr lvl="1"/>
            <a:r>
              <a:rPr lang="en-US" dirty="0" smtClean="0"/>
              <a:t>You </a:t>
            </a:r>
            <a:r>
              <a:rPr lang="en-US" i="1" dirty="0" smtClean="0"/>
              <a:t>will</a:t>
            </a:r>
            <a:r>
              <a:rPr lang="en-US" dirty="0" smtClean="0"/>
              <a:t> run something without turning on the right package. It’s cool – all the cool kids do it. </a:t>
            </a:r>
            <a:endParaRPr lang="en-US" dirty="0"/>
          </a:p>
        </p:txBody>
      </p:sp>
    </p:spTree>
    <p:extLst>
      <p:ext uri="{BB962C8B-B14F-4D97-AF65-F5344CB8AC3E}">
        <p14:creationId xmlns:p14="http://schemas.microsoft.com/office/powerpoint/2010/main" val="140506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Packages are also called </a:t>
            </a:r>
            <a:r>
              <a:rPr lang="en-US" i="1" dirty="0" smtClean="0"/>
              <a:t>libraries</a:t>
            </a:r>
            <a:r>
              <a:rPr lang="en-US" dirty="0" smtClean="0"/>
              <a:t>.</a:t>
            </a:r>
          </a:p>
          <a:p>
            <a:r>
              <a:rPr lang="en-US" dirty="0" smtClean="0"/>
              <a:t>You can load them two ways:</a:t>
            </a:r>
          </a:p>
          <a:p>
            <a:pPr lvl="1"/>
            <a:r>
              <a:rPr lang="en-US" dirty="0" smtClean="0"/>
              <a:t>In the console: library(car) (look no “” this time).</a:t>
            </a:r>
          </a:p>
          <a:p>
            <a:pPr lvl="1"/>
            <a:r>
              <a:rPr lang="en-US" dirty="0" smtClean="0"/>
              <a:t>In the packages window by clicking on the check box. </a:t>
            </a:r>
            <a:endParaRPr lang="en-US" dirty="0"/>
          </a:p>
        </p:txBody>
      </p:sp>
      <p:pic>
        <p:nvPicPr>
          <p:cNvPr id="4" name="Picture 3"/>
          <p:cNvPicPr>
            <a:picLocks noChangeAspect="1"/>
          </p:cNvPicPr>
          <p:nvPr/>
        </p:nvPicPr>
        <p:blipFill>
          <a:blip r:embed="rId2"/>
          <a:stretch>
            <a:fillRect/>
          </a:stretch>
        </p:blipFill>
        <p:spPr>
          <a:xfrm>
            <a:off x="151653" y="4332942"/>
            <a:ext cx="3060700" cy="1270000"/>
          </a:xfrm>
          <a:prstGeom prst="rect">
            <a:avLst/>
          </a:prstGeom>
        </p:spPr>
      </p:pic>
      <p:pic>
        <p:nvPicPr>
          <p:cNvPr id="5" name="Picture 4"/>
          <p:cNvPicPr>
            <a:picLocks noChangeAspect="1"/>
          </p:cNvPicPr>
          <p:nvPr/>
        </p:nvPicPr>
        <p:blipFill>
          <a:blip r:embed="rId3"/>
          <a:stretch>
            <a:fillRect/>
          </a:stretch>
        </p:blipFill>
        <p:spPr>
          <a:xfrm>
            <a:off x="-1" y="6112436"/>
            <a:ext cx="8830235" cy="521727"/>
          </a:xfrm>
          <a:prstGeom prst="rect">
            <a:avLst/>
          </a:prstGeom>
        </p:spPr>
      </p:pic>
    </p:spTree>
    <p:extLst>
      <p:ext uri="{BB962C8B-B14F-4D97-AF65-F5344CB8AC3E}">
        <p14:creationId xmlns:p14="http://schemas.microsoft.com/office/powerpoint/2010/main" val="384288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dirty="0" smtClean="0"/>
              <a:t>Hierarchical Data</a:t>
            </a:r>
            <a:endParaRPr lang="en-GB" dirty="0"/>
          </a:p>
        </p:txBody>
      </p:sp>
      <p:sp>
        <p:nvSpPr>
          <p:cNvPr id="138243" name="Rectangle 3"/>
          <p:cNvSpPr>
            <a:spLocks noGrp="1" noChangeArrowheads="1"/>
          </p:cNvSpPr>
          <p:nvPr>
            <p:ph idx="1"/>
          </p:nvPr>
        </p:nvSpPr>
        <p:spPr/>
        <p:txBody>
          <a:bodyPr/>
          <a:lstStyle/>
          <a:p>
            <a:pPr>
              <a:lnSpc>
                <a:spcPct val="90000"/>
              </a:lnSpc>
            </a:pPr>
            <a:r>
              <a:rPr lang="en-GB" dirty="0" smtClean="0"/>
              <a:t>Data structures are often hierarchical</a:t>
            </a:r>
          </a:p>
          <a:p>
            <a:pPr>
              <a:lnSpc>
                <a:spcPct val="90000"/>
              </a:lnSpc>
            </a:pPr>
            <a:r>
              <a:rPr lang="en-GB" dirty="0" smtClean="0"/>
              <a:t>Examples:</a:t>
            </a:r>
          </a:p>
          <a:p>
            <a:pPr lvl="1">
              <a:lnSpc>
                <a:spcPct val="90000"/>
              </a:lnSpc>
            </a:pPr>
            <a:r>
              <a:rPr lang="en-GB" sz="2800" dirty="0" smtClean="0"/>
              <a:t>Children nested within classrooms</a:t>
            </a:r>
          </a:p>
          <a:p>
            <a:pPr lvl="1">
              <a:lnSpc>
                <a:spcPct val="90000"/>
              </a:lnSpc>
            </a:pPr>
            <a:r>
              <a:rPr lang="en-GB" dirty="0" smtClean="0"/>
              <a:t>Data points nested within people</a:t>
            </a:r>
          </a:p>
          <a:p>
            <a:pPr>
              <a:lnSpc>
                <a:spcPct val="90000"/>
              </a:lnSpc>
            </a:pPr>
            <a:r>
              <a:rPr lang="en-GB" dirty="0" smtClean="0"/>
              <a:t>Repeated data that you want to </a:t>
            </a:r>
            <a:r>
              <a:rPr lang="en-GB" dirty="0" err="1" smtClean="0"/>
              <a:t>analyze</a:t>
            </a:r>
            <a:r>
              <a:rPr lang="en-GB" dirty="0" smtClean="0"/>
              <a:t> using each data point, rather than creating averages for participants. </a:t>
            </a:r>
          </a:p>
        </p:txBody>
      </p:sp>
      <p:sp>
        <p:nvSpPr>
          <p:cNvPr id="4" name="Date Placeholder 3"/>
          <p:cNvSpPr>
            <a:spLocks noGrp="1"/>
          </p:cNvSpPr>
          <p:nvPr>
            <p:ph type="dt" sz="half" idx="10"/>
          </p:nvPr>
        </p:nvSpPr>
        <p:spPr/>
        <p:txBody>
          <a:bodyPr/>
          <a:lstStyle/>
          <a:p>
            <a:r>
              <a:rPr lang="en-US" dirty="0"/>
              <a:t>Slide </a:t>
            </a:r>
            <a:fld id="{A5CF12BE-9505-4C4D-9E65-D5C9A067775C}" type="slidenum">
              <a:rPr lang="en-US"/>
              <a:pPr/>
              <a:t>3</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dissolve">
                                      <p:cBhvr>
                                        <p:cTn id="7" dur="500"/>
                                        <p:tgtEl>
                                          <p:spTgt spid="1382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8243">
                                            <p:txEl>
                                              <p:pRg st="0" end="0"/>
                                            </p:txEl>
                                          </p:spTgt>
                                        </p:tgtEl>
                                        <p:attrNameLst>
                                          <p:attrName>style.visibility</p:attrName>
                                        </p:attrNameLst>
                                      </p:cBhvr>
                                      <p:to>
                                        <p:strVal val="visible"/>
                                      </p:to>
                                    </p:set>
                                    <p:animEffect transition="in" filter="dissolve">
                                      <p:cBhvr>
                                        <p:cTn id="12" dur="500"/>
                                        <p:tgtEl>
                                          <p:spTgt spid="1382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8243">
                                            <p:txEl>
                                              <p:pRg st="1" end="1"/>
                                            </p:txEl>
                                          </p:spTgt>
                                        </p:tgtEl>
                                        <p:attrNameLst>
                                          <p:attrName>style.visibility</p:attrName>
                                        </p:attrNameLst>
                                      </p:cBhvr>
                                      <p:to>
                                        <p:strVal val="visible"/>
                                      </p:to>
                                    </p:set>
                                    <p:animEffect transition="in" filter="dissolve">
                                      <p:cBhvr>
                                        <p:cTn id="17" dur="500"/>
                                        <p:tgtEl>
                                          <p:spTgt spid="13824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8243">
                                            <p:txEl>
                                              <p:pRg st="2" end="2"/>
                                            </p:txEl>
                                          </p:spTgt>
                                        </p:tgtEl>
                                        <p:attrNameLst>
                                          <p:attrName>style.visibility</p:attrName>
                                        </p:attrNameLst>
                                      </p:cBhvr>
                                      <p:to>
                                        <p:strVal val="visible"/>
                                      </p:to>
                                    </p:set>
                                    <p:animEffect transition="in" filter="dissolve">
                                      <p:cBhvr>
                                        <p:cTn id="20" dur="500"/>
                                        <p:tgtEl>
                                          <p:spTgt spid="138243">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8243">
                                            <p:txEl>
                                              <p:pRg st="3" end="3"/>
                                            </p:txEl>
                                          </p:spTgt>
                                        </p:tgtEl>
                                        <p:attrNameLst>
                                          <p:attrName>style.visibility</p:attrName>
                                        </p:attrNameLst>
                                      </p:cBhvr>
                                      <p:to>
                                        <p:strVal val="visible"/>
                                      </p:to>
                                    </p:set>
                                    <p:animEffect transition="in" filter="dissolve">
                                      <p:cBhvr>
                                        <p:cTn id="23" dur="500"/>
                                        <p:tgtEl>
                                          <p:spTgt spid="13824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8243">
                                            <p:txEl>
                                              <p:pRg st="4" end="4"/>
                                            </p:txEl>
                                          </p:spTgt>
                                        </p:tgtEl>
                                        <p:attrNameLst>
                                          <p:attrName>style.visibility</p:attrName>
                                        </p:attrNameLst>
                                      </p:cBhvr>
                                      <p:to>
                                        <p:strVal val="visible"/>
                                      </p:to>
                                    </p:set>
                                    <p:animEffect transition="in" filter="dissolve">
                                      <p:cBhvr>
                                        <p:cTn id="28" dur="500"/>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err="1" smtClean="0"/>
              <a:t>nlme</a:t>
            </a:r>
            <a:endParaRPr lang="en-US" dirty="0" smtClean="0"/>
          </a:p>
          <a:p>
            <a:r>
              <a:rPr lang="en-US" dirty="0" smtClean="0"/>
              <a:t>reshape</a:t>
            </a:r>
            <a:endParaRPr lang="en-US" dirty="0"/>
          </a:p>
        </p:txBody>
      </p:sp>
    </p:spTree>
    <p:extLst>
      <p:ext uri="{BB962C8B-B14F-4D97-AF65-F5344CB8AC3E}">
        <p14:creationId xmlns:p14="http://schemas.microsoft.com/office/powerpoint/2010/main" val="1704749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Functions</a:t>
            </a:r>
            <a:endParaRPr lang="en-US" dirty="0"/>
          </a:p>
        </p:txBody>
      </p:sp>
      <p:sp>
        <p:nvSpPr>
          <p:cNvPr id="3" name="Content Placeholder 2"/>
          <p:cNvSpPr>
            <a:spLocks noGrp="1"/>
          </p:cNvSpPr>
          <p:nvPr>
            <p:ph idx="1"/>
          </p:nvPr>
        </p:nvSpPr>
        <p:spPr/>
        <p:txBody>
          <a:bodyPr/>
          <a:lstStyle/>
          <a:p>
            <a:r>
              <a:rPr lang="en-US" dirty="0" smtClean="0"/>
              <a:t>Let’s say you have a categorical variable, which has to be dummy coded in regression</a:t>
            </a:r>
          </a:p>
          <a:p>
            <a:r>
              <a:rPr lang="en-US" dirty="0" smtClean="0"/>
              <a:t>You can set up this variable as a </a:t>
            </a:r>
            <a:r>
              <a:rPr lang="en-US" i="1" dirty="0" smtClean="0"/>
              <a:t>factor</a:t>
            </a:r>
            <a:r>
              <a:rPr lang="en-US" dirty="0" smtClean="0"/>
              <a:t> in R (which does the dummy coding for you! Woo!).</a:t>
            </a:r>
          </a:p>
          <a:p>
            <a:r>
              <a:rPr lang="en-US" dirty="0" smtClean="0"/>
              <a:t>Also, this function allows you to add labels and reorder the factors. </a:t>
            </a:r>
            <a:endParaRPr lang="en-US" dirty="0"/>
          </a:p>
        </p:txBody>
      </p:sp>
    </p:spTree>
    <p:extLst>
      <p:ext uri="{BB962C8B-B14F-4D97-AF65-F5344CB8AC3E}">
        <p14:creationId xmlns:p14="http://schemas.microsoft.com/office/powerpoint/2010/main" val="3586965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Functions</a:t>
            </a:r>
            <a:endParaRPr lang="en-US" dirty="0"/>
          </a:p>
        </p:txBody>
      </p:sp>
      <p:sp>
        <p:nvSpPr>
          <p:cNvPr id="3" name="Content Placeholder 2"/>
          <p:cNvSpPr>
            <a:spLocks noGrp="1"/>
          </p:cNvSpPr>
          <p:nvPr>
            <p:ph idx="1"/>
          </p:nvPr>
        </p:nvSpPr>
        <p:spPr/>
        <p:txBody>
          <a:bodyPr>
            <a:normAutofit/>
          </a:bodyPr>
          <a:lstStyle/>
          <a:p>
            <a:r>
              <a:rPr lang="en-US" dirty="0" smtClean="0"/>
              <a:t>Create a factor that’s set up as numbers:</a:t>
            </a:r>
          </a:p>
          <a:p>
            <a:pPr lvl="1"/>
            <a:r>
              <a:rPr lang="en-US" dirty="0" smtClean="0"/>
              <a:t>factor(column name, ##data column name</a:t>
            </a:r>
          </a:p>
          <a:p>
            <a:pPr lvl="1"/>
            <a:r>
              <a:rPr lang="en-US" dirty="0" smtClean="0"/>
              <a:t>levels = c(1,2…), ##original numbers/labels in dataset</a:t>
            </a:r>
          </a:p>
          <a:p>
            <a:pPr lvl="1"/>
            <a:r>
              <a:rPr lang="en-US" dirty="0" smtClean="0"/>
              <a:t>labels = c(“labels”, “labels”,…)) ###new labels you want</a:t>
            </a:r>
          </a:p>
          <a:p>
            <a:pPr marL="0" indent="0">
              <a:buNone/>
            </a:pPr>
            <a:endParaRPr lang="en-US" dirty="0"/>
          </a:p>
        </p:txBody>
      </p:sp>
    </p:spTree>
    <p:extLst>
      <p:ext uri="{BB962C8B-B14F-4D97-AF65-F5344CB8AC3E}">
        <p14:creationId xmlns:p14="http://schemas.microsoft.com/office/powerpoint/2010/main" val="3017674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Factor Functions</a:t>
            </a:r>
            <a:endParaRPr lang="en-US"/>
          </a:p>
        </p:txBody>
      </p:sp>
      <p:sp>
        <p:nvSpPr>
          <p:cNvPr id="3" name="Content Placeholder 2"/>
          <p:cNvSpPr>
            <a:spLocks noGrp="1"/>
          </p:cNvSpPr>
          <p:nvPr>
            <p:ph idx="1"/>
          </p:nvPr>
        </p:nvSpPr>
        <p:spPr/>
        <p:txBody>
          <a:bodyPr/>
          <a:lstStyle/>
          <a:p>
            <a:r>
              <a:rPr lang="en-US" dirty="0" smtClean="0"/>
              <a:t>Reorder a factor:</a:t>
            </a:r>
            <a:endParaRPr lang="en-US" dirty="0"/>
          </a:p>
          <a:p>
            <a:pPr lvl="1"/>
            <a:r>
              <a:rPr lang="en-US" dirty="0"/>
              <a:t>factor(column name, ##data column name</a:t>
            </a:r>
          </a:p>
          <a:p>
            <a:pPr lvl="1"/>
            <a:r>
              <a:rPr lang="en-US" dirty="0"/>
              <a:t>levels = c</a:t>
            </a:r>
            <a:r>
              <a:rPr lang="en-US" dirty="0" smtClean="0"/>
              <a:t>(“</a:t>
            </a:r>
            <a:r>
              <a:rPr lang="en-US" dirty="0" err="1" smtClean="0"/>
              <a:t>label”,”label</a:t>
            </a:r>
            <a:r>
              <a:rPr lang="en-US" dirty="0" smtClean="0"/>
              <a:t>”…)) </a:t>
            </a:r>
            <a:r>
              <a:rPr lang="en-US" dirty="0"/>
              <a:t>#</a:t>
            </a:r>
            <a:r>
              <a:rPr lang="en-US" dirty="0" smtClean="0"/>
              <a:t>#labels in dataset in the right order</a:t>
            </a:r>
            <a:endParaRPr lang="en-US" dirty="0"/>
          </a:p>
          <a:p>
            <a:endParaRPr lang="en-US" dirty="0"/>
          </a:p>
        </p:txBody>
      </p:sp>
    </p:spTree>
    <p:extLst>
      <p:ext uri="{BB962C8B-B14F-4D97-AF65-F5344CB8AC3E}">
        <p14:creationId xmlns:p14="http://schemas.microsoft.com/office/powerpoint/2010/main" val="3171576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versus Long</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In WIDE formats, rows are participants and columns are variables.</a:t>
            </a:r>
          </a:p>
          <a:p>
            <a:pPr marL="342900" lvl="1" indent="-342900">
              <a:buFont typeface="Arial"/>
              <a:buChar char="•"/>
            </a:pPr>
            <a:r>
              <a:rPr lang="en-US" dirty="0"/>
              <a:t>In the LONG format, rows are the multiple measurements of the participants.</a:t>
            </a:r>
          </a:p>
          <a:p>
            <a:endParaRPr lang="en-US" dirty="0"/>
          </a:p>
        </p:txBody>
      </p:sp>
    </p:spTree>
    <p:extLst>
      <p:ext uri="{BB962C8B-B14F-4D97-AF65-F5344CB8AC3E}">
        <p14:creationId xmlns:p14="http://schemas.microsoft.com/office/powerpoint/2010/main" val="9384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to Long</a:t>
            </a:r>
            <a:endParaRPr lang="en-US" dirty="0"/>
          </a:p>
        </p:txBody>
      </p:sp>
      <p:sp>
        <p:nvSpPr>
          <p:cNvPr id="3" name="Content Placeholder 2"/>
          <p:cNvSpPr>
            <a:spLocks noGrp="1"/>
          </p:cNvSpPr>
          <p:nvPr>
            <p:ph idx="1"/>
          </p:nvPr>
        </p:nvSpPr>
        <p:spPr/>
        <p:txBody>
          <a:bodyPr/>
          <a:lstStyle/>
          <a:p>
            <a:r>
              <a:rPr lang="en-US" dirty="0" smtClean="0"/>
              <a:t>MELT(</a:t>
            </a:r>
          </a:p>
          <a:p>
            <a:pPr lvl="1"/>
            <a:r>
              <a:rPr lang="en-US" dirty="0" err="1" smtClean="0"/>
              <a:t>Dataframe</a:t>
            </a:r>
            <a:r>
              <a:rPr lang="en-US" dirty="0" smtClean="0"/>
              <a:t> name,</a:t>
            </a:r>
          </a:p>
          <a:p>
            <a:pPr lvl="1"/>
            <a:r>
              <a:rPr lang="en-US" dirty="0" smtClean="0"/>
              <a:t>id = c(“</a:t>
            </a:r>
            <a:r>
              <a:rPr lang="en-US" dirty="0" err="1" smtClean="0"/>
              <a:t>var</a:t>
            </a:r>
            <a:r>
              <a:rPr lang="en-US" dirty="0" smtClean="0"/>
              <a:t>”, “</a:t>
            </a:r>
            <a:r>
              <a:rPr lang="en-US" dirty="0" err="1" smtClean="0"/>
              <a:t>var</a:t>
            </a:r>
            <a:r>
              <a:rPr lang="en-US" dirty="0" smtClean="0"/>
              <a:t>”) – constant variables you do not want to change</a:t>
            </a:r>
          </a:p>
          <a:p>
            <a:pPr lvl="2"/>
            <a:r>
              <a:rPr lang="en-US" dirty="0" smtClean="0"/>
              <a:t>These will stay their own column but get repeated when necessary</a:t>
            </a:r>
          </a:p>
          <a:p>
            <a:pPr lvl="1"/>
            <a:r>
              <a:rPr lang="en-US" dirty="0"/>
              <a:t>m</a:t>
            </a:r>
            <a:r>
              <a:rPr lang="en-US" dirty="0" smtClean="0"/>
              <a:t>easured = c(“</a:t>
            </a:r>
            <a:r>
              <a:rPr lang="en-US" dirty="0" err="1" smtClean="0"/>
              <a:t>var</a:t>
            </a:r>
            <a:r>
              <a:rPr lang="en-US" dirty="0" smtClean="0"/>
              <a:t>”, “</a:t>
            </a:r>
            <a:r>
              <a:rPr lang="en-US" dirty="0" err="1" smtClean="0"/>
              <a:t>var</a:t>
            </a:r>
            <a:r>
              <a:rPr lang="en-US" dirty="0" smtClean="0"/>
              <a:t>”) – dependent variables you want to combine into one column</a:t>
            </a:r>
          </a:p>
          <a:p>
            <a:pPr lvl="1"/>
            <a:r>
              <a:rPr lang="en-US" dirty="0"/>
              <a:t>)</a:t>
            </a:r>
            <a:endParaRPr lang="en-US" dirty="0" smtClean="0"/>
          </a:p>
          <a:p>
            <a:pPr lvl="1"/>
            <a:endParaRPr lang="en-US" dirty="0"/>
          </a:p>
        </p:txBody>
      </p:sp>
    </p:spTree>
    <p:extLst>
      <p:ext uri="{BB962C8B-B14F-4D97-AF65-F5344CB8AC3E}">
        <p14:creationId xmlns:p14="http://schemas.microsoft.com/office/powerpoint/2010/main" val="3451107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MLM</a:t>
            </a:r>
            <a:endParaRPr lang="en-US" dirty="0"/>
          </a:p>
        </p:txBody>
      </p:sp>
      <p:sp>
        <p:nvSpPr>
          <p:cNvPr id="3" name="Content Placeholder 2"/>
          <p:cNvSpPr>
            <a:spLocks noGrp="1"/>
          </p:cNvSpPr>
          <p:nvPr>
            <p:ph idx="1"/>
          </p:nvPr>
        </p:nvSpPr>
        <p:spPr/>
        <p:txBody>
          <a:bodyPr/>
          <a:lstStyle/>
          <a:p>
            <a:r>
              <a:rPr lang="en-US" dirty="0" smtClean="0"/>
              <a:t>How to run the analysis!</a:t>
            </a:r>
          </a:p>
          <a:p>
            <a:pPr lvl="1"/>
            <a:r>
              <a:rPr lang="en-US" dirty="0" smtClean="0"/>
              <a:t>Model 1: Baseline intercept only</a:t>
            </a:r>
          </a:p>
          <a:p>
            <a:pPr lvl="1"/>
            <a:r>
              <a:rPr lang="en-US" dirty="0" smtClean="0"/>
              <a:t>Model 2: Random intercept only</a:t>
            </a:r>
          </a:p>
          <a:p>
            <a:pPr lvl="1"/>
            <a:r>
              <a:rPr lang="en-US" dirty="0" smtClean="0"/>
              <a:t>Compare these two models:</a:t>
            </a:r>
          </a:p>
          <a:p>
            <a:pPr lvl="2"/>
            <a:r>
              <a:rPr lang="en-US" dirty="0" smtClean="0"/>
              <a:t>If Model 2 &gt; Model 1, you need an MLM</a:t>
            </a:r>
          </a:p>
          <a:p>
            <a:pPr lvl="2"/>
            <a:r>
              <a:rPr lang="en-US" dirty="0" smtClean="0"/>
              <a:t>If not, happily ANOVA dance (you know, minus all those pesky reviewers)</a:t>
            </a:r>
          </a:p>
          <a:p>
            <a:pPr lvl="1"/>
            <a:endParaRPr lang="en-US" dirty="0" smtClean="0"/>
          </a:p>
          <a:p>
            <a:pPr lvl="1"/>
            <a:endParaRPr lang="en-US" dirty="0"/>
          </a:p>
        </p:txBody>
      </p:sp>
    </p:spTree>
    <p:extLst>
      <p:ext uri="{BB962C8B-B14F-4D97-AF65-F5344CB8AC3E}">
        <p14:creationId xmlns:p14="http://schemas.microsoft.com/office/powerpoint/2010/main" val="208886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Set Up</a:t>
            </a:r>
            <a:endParaRPr lang="en-US" dirty="0"/>
          </a:p>
        </p:txBody>
      </p:sp>
      <p:sp>
        <p:nvSpPr>
          <p:cNvPr id="3" name="Content Placeholder 2"/>
          <p:cNvSpPr>
            <a:spLocks noGrp="1"/>
          </p:cNvSpPr>
          <p:nvPr>
            <p:ph idx="1"/>
          </p:nvPr>
        </p:nvSpPr>
        <p:spPr/>
        <p:txBody>
          <a:bodyPr/>
          <a:lstStyle/>
          <a:p>
            <a:r>
              <a:rPr lang="en-US" dirty="0" smtClean="0"/>
              <a:t>Regression functions are always set up as:</a:t>
            </a:r>
          </a:p>
          <a:p>
            <a:r>
              <a:rPr lang="en-US" dirty="0" smtClean="0"/>
              <a:t>Y ~ X,</a:t>
            </a:r>
          </a:p>
          <a:p>
            <a:r>
              <a:rPr lang="en-US" dirty="0" smtClean="0"/>
              <a:t>Data = </a:t>
            </a:r>
            <a:r>
              <a:rPr lang="en-US" dirty="0" err="1" smtClean="0"/>
              <a:t>datasetname</a:t>
            </a:r>
            <a:r>
              <a:rPr lang="en-US" dirty="0" smtClean="0"/>
              <a:t>, </a:t>
            </a:r>
          </a:p>
          <a:p>
            <a:r>
              <a:rPr lang="en-US" dirty="0" smtClean="0"/>
              <a:t>Other important stuff</a:t>
            </a:r>
          </a:p>
        </p:txBody>
      </p:sp>
    </p:spTree>
    <p:extLst>
      <p:ext uri="{BB962C8B-B14F-4D97-AF65-F5344CB8AC3E}">
        <p14:creationId xmlns:p14="http://schemas.microsoft.com/office/powerpoint/2010/main" val="1304333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8300" y="1371600"/>
            <a:ext cx="5854700" cy="4114800"/>
          </a:xfrm>
          <a:prstGeom prst="rect">
            <a:avLst/>
          </a:prstGeom>
        </p:spPr>
      </p:pic>
      <p:sp>
        <p:nvSpPr>
          <p:cNvPr id="5" name="TextBox 4"/>
          <p:cNvSpPr txBox="1"/>
          <p:nvPr/>
        </p:nvSpPr>
        <p:spPr>
          <a:xfrm>
            <a:off x="1691680" y="908720"/>
            <a:ext cx="2191939" cy="369332"/>
          </a:xfrm>
          <a:prstGeom prst="rect">
            <a:avLst/>
          </a:prstGeom>
          <a:noFill/>
        </p:spPr>
        <p:txBody>
          <a:bodyPr wrap="none" rtlCol="0">
            <a:spAutoFit/>
          </a:bodyPr>
          <a:lstStyle/>
          <a:p>
            <a:r>
              <a:rPr lang="en-US" dirty="0" smtClean="0"/>
              <a:t>Intercept Only Model</a:t>
            </a:r>
            <a:endParaRPr lang="en-US" dirty="0"/>
          </a:p>
        </p:txBody>
      </p:sp>
    </p:spTree>
    <p:extLst>
      <p:ext uri="{BB962C8B-B14F-4D97-AF65-F5344CB8AC3E}">
        <p14:creationId xmlns:p14="http://schemas.microsoft.com/office/powerpoint/2010/main" val="1324117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3200" y="850900"/>
            <a:ext cx="6197600" cy="5156200"/>
          </a:xfrm>
          <a:prstGeom prst="rect">
            <a:avLst/>
          </a:prstGeom>
        </p:spPr>
      </p:pic>
      <p:sp>
        <p:nvSpPr>
          <p:cNvPr id="3" name="TextBox 2"/>
          <p:cNvSpPr txBox="1"/>
          <p:nvPr/>
        </p:nvSpPr>
        <p:spPr>
          <a:xfrm>
            <a:off x="1475656" y="404664"/>
            <a:ext cx="2736647" cy="369332"/>
          </a:xfrm>
          <a:prstGeom prst="rect">
            <a:avLst/>
          </a:prstGeom>
          <a:noFill/>
        </p:spPr>
        <p:txBody>
          <a:bodyPr wrap="none" rtlCol="0">
            <a:spAutoFit/>
          </a:bodyPr>
          <a:lstStyle/>
          <a:p>
            <a:r>
              <a:rPr lang="en-US" dirty="0" smtClean="0"/>
              <a:t>Intercept + Random effects</a:t>
            </a:r>
            <a:endParaRPr lang="en-US" dirty="0"/>
          </a:p>
        </p:txBody>
      </p:sp>
    </p:spTree>
    <p:extLst>
      <p:ext uri="{BB962C8B-B14F-4D97-AF65-F5344CB8AC3E}">
        <p14:creationId xmlns:p14="http://schemas.microsoft.com/office/powerpoint/2010/main" val="224118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 Two-Level Hierarchy</a:t>
            </a:r>
            <a:endParaRPr lang="en-GB" dirty="0"/>
          </a:p>
        </p:txBody>
      </p:sp>
      <p:sp>
        <p:nvSpPr>
          <p:cNvPr id="2" name="Content Placeholder 1"/>
          <p:cNvSpPr>
            <a:spLocks noGrp="1"/>
          </p:cNvSpPr>
          <p:nvPr>
            <p:ph idx="1"/>
          </p:nvPr>
        </p:nvSpPr>
        <p:spPr/>
        <p:txBody>
          <a:bodyPr/>
          <a:lstStyle/>
          <a:p>
            <a:endParaRPr lang="en-US"/>
          </a:p>
        </p:txBody>
      </p:sp>
      <p:grpSp>
        <p:nvGrpSpPr>
          <p:cNvPr id="6" name="Group 5"/>
          <p:cNvGrpSpPr>
            <a:grpSpLocks noChangeAspect="1"/>
          </p:cNvGrpSpPr>
          <p:nvPr/>
        </p:nvGrpSpPr>
        <p:grpSpPr bwMode="auto">
          <a:xfrm>
            <a:off x="1228147" y="1772816"/>
            <a:ext cx="7123860" cy="3528392"/>
            <a:chOff x="3460" y="8413"/>
            <a:chExt cx="7486" cy="3707"/>
          </a:xfrm>
        </p:grpSpPr>
        <p:sp>
          <p:nvSpPr>
            <p:cNvPr id="7" name="AutoShape 8813"/>
            <p:cNvSpPr>
              <a:spLocks noChangeAspect="1" noChangeArrowheads="1" noTextEdit="1"/>
            </p:cNvSpPr>
            <p:nvPr/>
          </p:nvSpPr>
          <p:spPr bwMode="auto">
            <a:xfrm>
              <a:off x="3460" y="8413"/>
              <a:ext cx="7486" cy="3707"/>
            </a:xfrm>
            <a:prstGeom prst="rect">
              <a:avLst/>
            </a:prstGeom>
            <a:noFill/>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Rectangle 7"/>
            <p:cNvSpPr>
              <a:spLocks noChangeArrowheads="1"/>
            </p:cNvSpPr>
            <p:nvPr/>
          </p:nvSpPr>
          <p:spPr bwMode="auto">
            <a:xfrm>
              <a:off x="3460" y="8413"/>
              <a:ext cx="7486" cy="1175"/>
            </a:xfrm>
            <a:prstGeom prst="rect">
              <a:avLst/>
            </a:prstGeom>
            <a:solidFill>
              <a:schemeClr val="accent5">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 name="Rectangle 8"/>
            <p:cNvSpPr>
              <a:spLocks noChangeArrowheads="1"/>
            </p:cNvSpPr>
            <p:nvPr/>
          </p:nvSpPr>
          <p:spPr bwMode="auto">
            <a:xfrm>
              <a:off x="3460" y="9588"/>
              <a:ext cx="7486" cy="2473"/>
            </a:xfrm>
            <a:prstGeom prst="rect">
              <a:avLst/>
            </a:prstGeom>
            <a:solidFill>
              <a:schemeClr val="accent5">
                <a:lumMod val="7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 name="AutoShape 8821"/>
            <p:cNvSpPr>
              <a:spLocks noChangeArrowheads="1"/>
            </p:cNvSpPr>
            <p:nvPr/>
          </p:nvSpPr>
          <p:spPr bwMode="auto">
            <a:xfrm>
              <a:off x="3977" y="8904"/>
              <a:ext cx="772" cy="403"/>
            </a:xfrm>
            <a:prstGeom prst="flowChartProcess">
              <a:avLst/>
            </a:prstGeom>
            <a:solidFill>
              <a:schemeClr val="tx2">
                <a:lumMod val="40000"/>
                <a:lumOff val="60000"/>
              </a:schemeClr>
            </a:solidFill>
            <a:ln w="12700">
              <a:solidFill>
                <a:schemeClr val="accent1">
                  <a:lumMod val="75000"/>
                  <a:lumOff val="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accent1">
                        <a:lumMod val="20000"/>
                        <a:lumOff val="80000"/>
                        <a:alpha val="74998"/>
                      </a:schemeClr>
                    </a:outerShdw>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FFFFFF"/>
                  </a:solidFill>
                  <a:effectLst/>
                  <a:latin typeface="Cambria"/>
                  <a:ea typeface="ＭＳ 明朝"/>
                  <a:cs typeface="Arial"/>
                </a:rPr>
                <a:t>Class 1</a:t>
              </a:r>
              <a:endParaRPr lang="en-GB" sz="1000">
                <a:effectLst/>
                <a:latin typeface="Cambria"/>
                <a:ea typeface="ＭＳ 明朝"/>
                <a:cs typeface="Times New Roman"/>
              </a:endParaRPr>
            </a:p>
          </p:txBody>
        </p:sp>
        <p:sp>
          <p:nvSpPr>
            <p:cNvPr id="11" name="AutoShape 8822"/>
            <p:cNvSpPr>
              <a:spLocks noChangeArrowheads="1"/>
            </p:cNvSpPr>
            <p:nvPr/>
          </p:nvSpPr>
          <p:spPr bwMode="auto">
            <a:xfrm>
              <a:off x="5665" y="8904"/>
              <a:ext cx="772" cy="403"/>
            </a:xfrm>
            <a:prstGeom prst="flowChartProcess">
              <a:avLst/>
            </a:prstGeom>
            <a:solidFill>
              <a:schemeClr val="tx2">
                <a:lumMod val="40000"/>
                <a:lumOff val="60000"/>
              </a:schemeClr>
            </a:solidFill>
            <a:ln w="12700">
              <a:solidFill>
                <a:schemeClr val="accent1">
                  <a:lumMod val="75000"/>
                  <a:lumOff val="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accent1">
                        <a:lumMod val="20000"/>
                        <a:lumOff val="80000"/>
                        <a:alpha val="74998"/>
                      </a:schemeClr>
                    </a:outerShdw>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FFFFFF"/>
                  </a:solidFill>
                  <a:effectLst/>
                  <a:latin typeface="Cambria"/>
                  <a:ea typeface="ＭＳ 明朝"/>
                  <a:cs typeface="Arial"/>
                </a:rPr>
                <a:t>Class 3</a:t>
              </a:r>
              <a:endParaRPr lang="en-GB" sz="1000">
                <a:effectLst/>
                <a:latin typeface="Cambria"/>
                <a:ea typeface="ＭＳ 明朝"/>
                <a:cs typeface="Times New Roman"/>
              </a:endParaRPr>
            </a:p>
          </p:txBody>
        </p:sp>
        <p:sp>
          <p:nvSpPr>
            <p:cNvPr id="12" name="AutoShape 8823"/>
            <p:cNvSpPr>
              <a:spLocks noChangeArrowheads="1"/>
            </p:cNvSpPr>
            <p:nvPr/>
          </p:nvSpPr>
          <p:spPr bwMode="auto">
            <a:xfrm>
              <a:off x="4821" y="8904"/>
              <a:ext cx="772" cy="403"/>
            </a:xfrm>
            <a:prstGeom prst="flowChartProcess">
              <a:avLst/>
            </a:prstGeom>
            <a:solidFill>
              <a:schemeClr val="tx2">
                <a:lumMod val="40000"/>
                <a:lumOff val="60000"/>
              </a:schemeClr>
            </a:solidFill>
            <a:ln w="12700">
              <a:solidFill>
                <a:schemeClr val="accent1">
                  <a:lumMod val="75000"/>
                  <a:lumOff val="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accent1">
                        <a:lumMod val="20000"/>
                        <a:lumOff val="80000"/>
                        <a:alpha val="74998"/>
                      </a:schemeClr>
                    </a:outerShdw>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FFFFFF"/>
                  </a:solidFill>
                  <a:effectLst/>
                  <a:latin typeface="Cambria"/>
                  <a:ea typeface="ＭＳ 明朝"/>
                  <a:cs typeface="Arial"/>
                </a:rPr>
                <a:t>Class 2</a:t>
              </a:r>
              <a:endParaRPr lang="en-GB" sz="1000">
                <a:effectLst/>
                <a:latin typeface="Cambria"/>
                <a:ea typeface="ＭＳ 明朝"/>
                <a:cs typeface="Times New Roman"/>
              </a:endParaRPr>
            </a:p>
          </p:txBody>
        </p:sp>
        <p:sp>
          <p:nvSpPr>
            <p:cNvPr id="13" name="AutoShape 8824"/>
            <p:cNvSpPr>
              <a:spLocks noChangeArrowheads="1"/>
            </p:cNvSpPr>
            <p:nvPr/>
          </p:nvSpPr>
          <p:spPr bwMode="auto">
            <a:xfrm>
              <a:off x="6510" y="8904"/>
              <a:ext cx="772" cy="403"/>
            </a:xfrm>
            <a:prstGeom prst="flowChartProcess">
              <a:avLst/>
            </a:prstGeom>
            <a:solidFill>
              <a:schemeClr val="tx2">
                <a:lumMod val="40000"/>
                <a:lumOff val="60000"/>
              </a:schemeClr>
            </a:solidFill>
            <a:ln w="12700">
              <a:solidFill>
                <a:schemeClr val="accent1">
                  <a:lumMod val="75000"/>
                  <a:lumOff val="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accent1">
                        <a:lumMod val="20000"/>
                        <a:lumOff val="80000"/>
                        <a:alpha val="74998"/>
                      </a:schemeClr>
                    </a:outerShdw>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FFFFFF"/>
                  </a:solidFill>
                  <a:effectLst/>
                  <a:latin typeface="Cambria"/>
                  <a:ea typeface="ＭＳ 明朝"/>
                  <a:cs typeface="Arial"/>
                </a:rPr>
                <a:t>Class 4</a:t>
              </a:r>
              <a:endParaRPr lang="en-GB" sz="1000">
                <a:effectLst/>
                <a:latin typeface="Cambria"/>
                <a:ea typeface="ＭＳ 明朝"/>
                <a:cs typeface="Times New Roman"/>
              </a:endParaRPr>
            </a:p>
          </p:txBody>
        </p:sp>
        <p:sp>
          <p:nvSpPr>
            <p:cNvPr id="14" name="AutoShape 8825"/>
            <p:cNvSpPr>
              <a:spLocks noChangeArrowheads="1"/>
            </p:cNvSpPr>
            <p:nvPr/>
          </p:nvSpPr>
          <p:spPr bwMode="auto">
            <a:xfrm>
              <a:off x="7354" y="8904"/>
              <a:ext cx="772" cy="403"/>
            </a:xfrm>
            <a:prstGeom prst="flowChartProcess">
              <a:avLst/>
            </a:prstGeom>
            <a:solidFill>
              <a:schemeClr val="tx2">
                <a:lumMod val="40000"/>
                <a:lumOff val="60000"/>
              </a:schemeClr>
            </a:solidFill>
            <a:ln w="12700">
              <a:solidFill>
                <a:schemeClr val="accent1">
                  <a:lumMod val="75000"/>
                  <a:lumOff val="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accent1">
                        <a:lumMod val="20000"/>
                        <a:lumOff val="80000"/>
                        <a:alpha val="74998"/>
                      </a:schemeClr>
                    </a:outerShdw>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FFFFFF"/>
                  </a:solidFill>
                  <a:effectLst/>
                  <a:latin typeface="Cambria"/>
                  <a:ea typeface="ＭＳ 明朝"/>
                  <a:cs typeface="Arial"/>
                </a:rPr>
                <a:t>Class 5</a:t>
              </a:r>
              <a:endParaRPr lang="en-GB" sz="1000">
                <a:effectLst/>
                <a:latin typeface="Cambria"/>
                <a:ea typeface="ＭＳ 明朝"/>
                <a:cs typeface="Times New Roman"/>
              </a:endParaRPr>
            </a:p>
          </p:txBody>
        </p:sp>
        <p:sp>
          <p:nvSpPr>
            <p:cNvPr id="15" name="AutoShape 8826"/>
            <p:cNvSpPr>
              <a:spLocks noChangeArrowheads="1"/>
            </p:cNvSpPr>
            <p:nvPr/>
          </p:nvSpPr>
          <p:spPr bwMode="auto">
            <a:xfrm>
              <a:off x="8199" y="8904"/>
              <a:ext cx="772" cy="403"/>
            </a:xfrm>
            <a:prstGeom prst="flowChartProcess">
              <a:avLst/>
            </a:prstGeom>
            <a:solidFill>
              <a:schemeClr val="tx2">
                <a:lumMod val="40000"/>
                <a:lumOff val="60000"/>
              </a:schemeClr>
            </a:solidFill>
            <a:ln w="12700">
              <a:solidFill>
                <a:schemeClr val="accent1">
                  <a:lumMod val="75000"/>
                  <a:lumOff val="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accent1">
                        <a:lumMod val="20000"/>
                        <a:lumOff val="80000"/>
                        <a:alpha val="74998"/>
                      </a:schemeClr>
                    </a:outerShdw>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FFFFFF"/>
                  </a:solidFill>
                  <a:effectLst/>
                  <a:latin typeface="Cambria"/>
                  <a:ea typeface="ＭＳ 明朝"/>
                  <a:cs typeface="Arial"/>
                </a:rPr>
                <a:t>Class 6</a:t>
              </a:r>
              <a:endParaRPr lang="en-GB" sz="1000">
                <a:effectLst/>
                <a:latin typeface="Cambria"/>
                <a:ea typeface="ＭＳ 明朝"/>
                <a:cs typeface="Times New Roman"/>
              </a:endParaRPr>
            </a:p>
          </p:txBody>
        </p:sp>
        <p:sp>
          <p:nvSpPr>
            <p:cNvPr id="16" name="AutoShape 8827"/>
            <p:cNvSpPr>
              <a:spLocks noChangeArrowheads="1"/>
            </p:cNvSpPr>
            <p:nvPr/>
          </p:nvSpPr>
          <p:spPr bwMode="auto">
            <a:xfrm>
              <a:off x="9043" y="8904"/>
              <a:ext cx="772" cy="4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1000" b="1">
                  <a:solidFill>
                    <a:srgbClr val="FFFFFF"/>
                  </a:solidFill>
                  <a:effectLst/>
                  <a:latin typeface="Cambria"/>
                  <a:ea typeface="ＭＳ 明朝"/>
                  <a:cs typeface="Arial"/>
                </a:rPr>
                <a:t>...</a:t>
              </a:r>
              <a:endParaRPr lang="en-GB" sz="1000">
                <a:effectLst/>
                <a:latin typeface="Cambria"/>
                <a:ea typeface="ＭＳ 明朝"/>
                <a:cs typeface="Times New Roman"/>
              </a:endParaRPr>
            </a:p>
          </p:txBody>
        </p:sp>
        <p:sp>
          <p:nvSpPr>
            <p:cNvPr id="17" name="AutoShape 8828"/>
            <p:cNvSpPr>
              <a:spLocks noChangeArrowheads="1"/>
            </p:cNvSpPr>
            <p:nvPr/>
          </p:nvSpPr>
          <p:spPr bwMode="auto">
            <a:xfrm>
              <a:off x="9888" y="8904"/>
              <a:ext cx="772" cy="403"/>
            </a:xfrm>
            <a:prstGeom prst="flowChartProcess">
              <a:avLst/>
            </a:prstGeom>
            <a:solidFill>
              <a:schemeClr val="tx2">
                <a:lumMod val="40000"/>
                <a:lumOff val="60000"/>
              </a:schemeClr>
            </a:solidFill>
            <a:ln w="12700">
              <a:solidFill>
                <a:schemeClr val="accent1">
                  <a:lumMod val="75000"/>
                  <a:lumOff val="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accent1">
                        <a:lumMod val="20000"/>
                        <a:lumOff val="80000"/>
                        <a:alpha val="74998"/>
                      </a:schemeClr>
                    </a:outerShdw>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FFFFFF"/>
                  </a:solidFill>
                  <a:effectLst/>
                  <a:latin typeface="Cambria"/>
                  <a:ea typeface="ＭＳ 明朝"/>
                  <a:cs typeface="Arial"/>
                </a:rPr>
                <a:t>Class </a:t>
              </a:r>
              <a:r>
                <a:rPr lang="en-US" sz="600" b="1" i="1">
                  <a:solidFill>
                    <a:srgbClr val="FFFFFF"/>
                  </a:solidFill>
                  <a:effectLst/>
                  <a:latin typeface="Cambria"/>
                  <a:ea typeface="ＭＳ 明朝"/>
                  <a:cs typeface="Arial"/>
                </a:rPr>
                <a:t>n</a:t>
              </a:r>
              <a:endParaRPr lang="en-GB" sz="1000">
                <a:effectLst/>
                <a:latin typeface="Cambria"/>
                <a:ea typeface="ＭＳ 明朝"/>
                <a:cs typeface="Times New Roman"/>
              </a:endParaRPr>
            </a:p>
          </p:txBody>
        </p:sp>
        <p:grpSp>
          <p:nvGrpSpPr>
            <p:cNvPr id="18" name="Group 17"/>
            <p:cNvGrpSpPr>
              <a:grpSpLocks/>
            </p:cNvGrpSpPr>
            <p:nvPr/>
          </p:nvGrpSpPr>
          <p:grpSpPr bwMode="auto">
            <a:xfrm>
              <a:off x="3977" y="9675"/>
              <a:ext cx="772" cy="2305"/>
              <a:chOff x="4013" y="9553"/>
              <a:chExt cx="772" cy="2305"/>
            </a:xfrm>
          </p:grpSpPr>
          <p:sp>
            <p:nvSpPr>
              <p:cNvPr id="89" name="Rectangle 88"/>
              <p:cNvSpPr>
                <a:spLocks noChangeArrowheads="1"/>
              </p:cNvSpPr>
              <p:nvPr/>
            </p:nvSpPr>
            <p:spPr bwMode="auto">
              <a:xfrm>
                <a:off x="4041" y="9576"/>
                <a:ext cx="715" cy="2282"/>
              </a:xfrm>
              <a:prstGeom prst="rect">
                <a:avLst/>
              </a:prstGeom>
              <a:solidFill>
                <a:schemeClr val="tx2">
                  <a:lumMod val="20000"/>
                  <a:lumOff val="80000"/>
                </a:schemeClr>
              </a:solidFill>
              <a:ln w="9525">
                <a:solidFill>
                  <a:schemeClr val="tx2">
                    <a:lumMod val="75000"/>
                    <a:lumOff val="0"/>
                  </a:schemeClr>
                </a:solidFill>
                <a:miter lim="800000"/>
                <a:headEnd/>
                <a:tailEnd/>
              </a:ln>
            </p:spPr>
            <p:txBody>
              <a:bodyPr rot="0" vert="horz" wrap="square" lIns="91440" tIns="45720" rIns="91440" bIns="45720" anchor="t" anchorCtr="0" upright="1">
                <a:noAutofit/>
              </a:bodyPr>
              <a:lstStyle/>
              <a:p>
                <a:endParaRPr lang="en-US"/>
              </a:p>
            </p:txBody>
          </p:sp>
          <p:sp>
            <p:nvSpPr>
              <p:cNvPr id="90" name="AutoShape 8838"/>
              <p:cNvSpPr>
                <a:spLocks noChangeArrowheads="1"/>
              </p:cNvSpPr>
              <p:nvPr/>
            </p:nvSpPr>
            <p:spPr bwMode="auto">
              <a:xfrm>
                <a:off x="4013" y="955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a:t>
                </a:r>
                <a:endParaRPr lang="en-GB" sz="1000">
                  <a:effectLst/>
                  <a:latin typeface="Cambria"/>
                  <a:ea typeface="ＭＳ 明朝"/>
                  <a:cs typeface="Times New Roman"/>
                </a:endParaRPr>
              </a:p>
            </p:txBody>
          </p:sp>
          <p:sp>
            <p:nvSpPr>
              <p:cNvPr id="91" name="AutoShape 8839"/>
              <p:cNvSpPr>
                <a:spLocks noChangeArrowheads="1"/>
              </p:cNvSpPr>
              <p:nvPr/>
            </p:nvSpPr>
            <p:spPr bwMode="auto">
              <a:xfrm>
                <a:off x="4013" y="9822"/>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a:t>
                </a:r>
                <a:endParaRPr lang="en-GB" sz="1000">
                  <a:effectLst/>
                  <a:latin typeface="Cambria"/>
                  <a:ea typeface="ＭＳ 明朝"/>
                  <a:cs typeface="Times New Roman"/>
                </a:endParaRPr>
              </a:p>
            </p:txBody>
          </p:sp>
          <p:sp>
            <p:nvSpPr>
              <p:cNvPr id="92" name="AutoShape 8840"/>
              <p:cNvSpPr>
                <a:spLocks noChangeArrowheads="1"/>
              </p:cNvSpPr>
              <p:nvPr/>
            </p:nvSpPr>
            <p:spPr bwMode="auto">
              <a:xfrm>
                <a:off x="4013" y="10090"/>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a:t>
                </a:r>
                <a:endParaRPr lang="en-GB" sz="1000">
                  <a:effectLst/>
                  <a:latin typeface="Cambria"/>
                  <a:ea typeface="ＭＳ 明朝"/>
                  <a:cs typeface="Times New Roman"/>
                </a:endParaRPr>
              </a:p>
            </p:txBody>
          </p:sp>
          <p:sp>
            <p:nvSpPr>
              <p:cNvPr id="93" name="AutoShape 8841"/>
              <p:cNvSpPr>
                <a:spLocks noChangeArrowheads="1"/>
              </p:cNvSpPr>
              <p:nvPr/>
            </p:nvSpPr>
            <p:spPr bwMode="auto">
              <a:xfrm>
                <a:off x="4013" y="10359"/>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4</a:t>
                </a:r>
                <a:endParaRPr lang="en-GB" sz="1000">
                  <a:effectLst/>
                  <a:latin typeface="Cambria"/>
                  <a:ea typeface="ＭＳ 明朝"/>
                  <a:cs typeface="Times New Roman"/>
                </a:endParaRPr>
              </a:p>
            </p:txBody>
          </p:sp>
          <p:sp>
            <p:nvSpPr>
              <p:cNvPr id="94" name="AutoShape 8842"/>
              <p:cNvSpPr>
                <a:spLocks noChangeArrowheads="1"/>
              </p:cNvSpPr>
              <p:nvPr/>
            </p:nvSpPr>
            <p:spPr bwMode="auto">
              <a:xfrm>
                <a:off x="4013" y="10627"/>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5</a:t>
                </a:r>
                <a:endParaRPr lang="en-GB" sz="1000">
                  <a:effectLst/>
                  <a:latin typeface="Cambria"/>
                  <a:ea typeface="ＭＳ 明朝"/>
                  <a:cs typeface="Times New Roman"/>
                </a:endParaRPr>
              </a:p>
            </p:txBody>
          </p:sp>
          <p:sp>
            <p:nvSpPr>
              <p:cNvPr id="95" name="AutoShape 8843"/>
              <p:cNvSpPr>
                <a:spLocks noChangeArrowheads="1"/>
              </p:cNvSpPr>
              <p:nvPr/>
            </p:nvSpPr>
            <p:spPr bwMode="auto">
              <a:xfrm>
                <a:off x="4013" y="10896"/>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6</a:t>
                </a:r>
                <a:endParaRPr lang="en-GB" sz="1000">
                  <a:effectLst/>
                  <a:latin typeface="Cambria"/>
                  <a:ea typeface="ＭＳ 明朝"/>
                  <a:cs typeface="Times New Roman"/>
                </a:endParaRPr>
              </a:p>
            </p:txBody>
          </p:sp>
          <p:sp>
            <p:nvSpPr>
              <p:cNvPr id="96" name="AutoShape 8844"/>
              <p:cNvSpPr>
                <a:spLocks noChangeArrowheads="1"/>
              </p:cNvSpPr>
              <p:nvPr/>
            </p:nvSpPr>
            <p:spPr bwMode="auto">
              <a:xfrm>
                <a:off x="4013" y="11164"/>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7</a:t>
                </a:r>
                <a:endParaRPr lang="en-GB" sz="1000">
                  <a:effectLst/>
                  <a:latin typeface="Cambria"/>
                  <a:ea typeface="ＭＳ 明朝"/>
                  <a:cs typeface="Times New Roman"/>
                </a:endParaRPr>
              </a:p>
            </p:txBody>
          </p:sp>
          <p:sp>
            <p:nvSpPr>
              <p:cNvPr id="97" name="AutoShape 8845"/>
              <p:cNvSpPr>
                <a:spLocks noChangeArrowheads="1"/>
              </p:cNvSpPr>
              <p:nvPr/>
            </p:nvSpPr>
            <p:spPr bwMode="auto">
              <a:xfrm>
                <a:off x="4013" y="1143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8</a:t>
                </a:r>
                <a:endParaRPr lang="en-GB" sz="1000">
                  <a:effectLst/>
                  <a:latin typeface="Cambria"/>
                  <a:ea typeface="ＭＳ 明朝"/>
                  <a:cs typeface="Times New Roman"/>
                </a:endParaRPr>
              </a:p>
            </p:txBody>
          </p:sp>
        </p:grpSp>
        <p:cxnSp>
          <p:nvCxnSpPr>
            <p:cNvPr id="19" name="AutoShape 8846"/>
            <p:cNvCxnSpPr>
              <a:cxnSpLocks noChangeShapeType="1"/>
            </p:cNvCxnSpPr>
            <p:nvPr/>
          </p:nvCxnSpPr>
          <p:spPr bwMode="auto">
            <a:xfrm rot="5400000">
              <a:off x="4180" y="9490"/>
              <a:ext cx="368" cy="1"/>
            </a:xfrm>
            <a:prstGeom prst="straightConnector1">
              <a:avLst/>
            </a:prstGeom>
            <a:noFill/>
            <a:ln w="9525">
              <a:solidFill>
                <a:schemeClr val="tx2">
                  <a:lumMod val="75000"/>
                  <a:lumOff val="0"/>
                </a:schemeClr>
              </a:solidFill>
              <a:round/>
              <a:headEnd/>
              <a:tailEnd type="triangle" w="med" len="med"/>
            </a:ln>
            <a:extLst>
              <a:ext uri="{909E8E84-426E-40dd-AFC4-6F175D3DCCD1}">
                <a14:hiddenFill xmlns:a14="http://schemas.microsoft.com/office/drawing/2010/main">
                  <a:noFill/>
                </a14:hiddenFill>
              </a:ext>
            </a:extLst>
          </p:spPr>
        </p:cxnSp>
        <p:grpSp>
          <p:nvGrpSpPr>
            <p:cNvPr id="20" name="Group 19"/>
            <p:cNvGrpSpPr>
              <a:grpSpLocks/>
            </p:cNvGrpSpPr>
            <p:nvPr/>
          </p:nvGrpSpPr>
          <p:grpSpPr bwMode="auto">
            <a:xfrm>
              <a:off x="4821" y="9675"/>
              <a:ext cx="772" cy="2305"/>
              <a:chOff x="4013" y="9553"/>
              <a:chExt cx="772" cy="2305"/>
            </a:xfrm>
          </p:grpSpPr>
          <p:sp>
            <p:nvSpPr>
              <p:cNvPr id="80" name="Rectangle 79"/>
              <p:cNvSpPr>
                <a:spLocks noChangeArrowheads="1"/>
              </p:cNvSpPr>
              <p:nvPr/>
            </p:nvSpPr>
            <p:spPr bwMode="auto">
              <a:xfrm>
                <a:off x="4041" y="9576"/>
                <a:ext cx="715" cy="2282"/>
              </a:xfrm>
              <a:prstGeom prst="rect">
                <a:avLst/>
              </a:prstGeom>
              <a:solidFill>
                <a:schemeClr val="tx2">
                  <a:lumMod val="20000"/>
                  <a:lumOff val="80000"/>
                </a:schemeClr>
              </a:solidFill>
              <a:ln w="9525">
                <a:solidFill>
                  <a:schemeClr val="tx2">
                    <a:lumMod val="75000"/>
                    <a:lumOff val="0"/>
                  </a:schemeClr>
                </a:solidFill>
                <a:miter lim="800000"/>
                <a:headEnd/>
                <a:tailEnd/>
              </a:ln>
            </p:spPr>
            <p:txBody>
              <a:bodyPr rot="0" vert="horz" wrap="square" lIns="91440" tIns="45720" rIns="91440" bIns="45720" anchor="t" anchorCtr="0" upright="1">
                <a:noAutofit/>
              </a:bodyPr>
              <a:lstStyle/>
              <a:p>
                <a:endParaRPr lang="en-US"/>
              </a:p>
            </p:txBody>
          </p:sp>
          <p:sp>
            <p:nvSpPr>
              <p:cNvPr id="81" name="AutoShape 8849"/>
              <p:cNvSpPr>
                <a:spLocks noChangeArrowheads="1"/>
              </p:cNvSpPr>
              <p:nvPr/>
            </p:nvSpPr>
            <p:spPr bwMode="auto">
              <a:xfrm>
                <a:off x="4013" y="955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9</a:t>
                </a:r>
                <a:endParaRPr lang="en-GB" sz="1000">
                  <a:effectLst/>
                  <a:latin typeface="Cambria"/>
                  <a:ea typeface="ＭＳ 明朝"/>
                  <a:cs typeface="Times New Roman"/>
                </a:endParaRPr>
              </a:p>
            </p:txBody>
          </p:sp>
          <p:sp>
            <p:nvSpPr>
              <p:cNvPr id="82" name="AutoShape 8850"/>
              <p:cNvSpPr>
                <a:spLocks noChangeArrowheads="1"/>
              </p:cNvSpPr>
              <p:nvPr/>
            </p:nvSpPr>
            <p:spPr bwMode="auto">
              <a:xfrm>
                <a:off x="4013" y="9822"/>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10</a:t>
                </a:r>
                <a:endParaRPr lang="en-GB" sz="1000">
                  <a:effectLst/>
                  <a:latin typeface="Cambria"/>
                  <a:ea typeface="ＭＳ 明朝"/>
                  <a:cs typeface="Times New Roman"/>
                </a:endParaRPr>
              </a:p>
            </p:txBody>
          </p:sp>
          <p:sp>
            <p:nvSpPr>
              <p:cNvPr id="83" name="AutoShape 8851"/>
              <p:cNvSpPr>
                <a:spLocks noChangeArrowheads="1"/>
              </p:cNvSpPr>
              <p:nvPr/>
            </p:nvSpPr>
            <p:spPr bwMode="auto">
              <a:xfrm>
                <a:off x="4013" y="10090"/>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11</a:t>
                </a:r>
                <a:endParaRPr lang="en-GB" sz="1000">
                  <a:effectLst/>
                  <a:latin typeface="Cambria"/>
                  <a:ea typeface="ＭＳ 明朝"/>
                  <a:cs typeface="Times New Roman"/>
                </a:endParaRPr>
              </a:p>
            </p:txBody>
          </p:sp>
          <p:sp>
            <p:nvSpPr>
              <p:cNvPr id="84" name="AutoShape 8852"/>
              <p:cNvSpPr>
                <a:spLocks noChangeArrowheads="1"/>
              </p:cNvSpPr>
              <p:nvPr/>
            </p:nvSpPr>
            <p:spPr bwMode="auto">
              <a:xfrm>
                <a:off x="4013" y="10359"/>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12</a:t>
                </a:r>
                <a:endParaRPr lang="en-GB" sz="1000">
                  <a:effectLst/>
                  <a:latin typeface="Cambria"/>
                  <a:ea typeface="ＭＳ 明朝"/>
                  <a:cs typeface="Times New Roman"/>
                </a:endParaRPr>
              </a:p>
            </p:txBody>
          </p:sp>
          <p:sp>
            <p:nvSpPr>
              <p:cNvPr id="85" name="AutoShape 8853"/>
              <p:cNvSpPr>
                <a:spLocks noChangeArrowheads="1"/>
              </p:cNvSpPr>
              <p:nvPr/>
            </p:nvSpPr>
            <p:spPr bwMode="auto">
              <a:xfrm>
                <a:off x="4013" y="10627"/>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86" name="AutoShape 8854"/>
              <p:cNvSpPr>
                <a:spLocks noChangeArrowheads="1"/>
              </p:cNvSpPr>
              <p:nvPr/>
            </p:nvSpPr>
            <p:spPr bwMode="auto">
              <a:xfrm>
                <a:off x="4013" y="10896"/>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87" name="AutoShape 8855"/>
              <p:cNvSpPr>
                <a:spLocks noChangeArrowheads="1"/>
              </p:cNvSpPr>
              <p:nvPr/>
            </p:nvSpPr>
            <p:spPr bwMode="auto">
              <a:xfrm>
                <a:off x="4013" y="11164"/>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88" name="AutoShape 8856"/>
              <p:cNvSpPr>
                <a:spLocks noChangeArrowheads="1"/>
              </p:cNvSpPr>
              <p:nvPr/>
            </p:nvSpPr>
            <p:spPr bwMode="auto">
              <a:xfrm>
                <a:off x="4013" y="1143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grpSp>
        <p:cxnSp>
          <p:nvCxnSpPr>
            <p:cNvPr id="21" name="AutoShape 8857"/>
            <p:cNvCxnSpPr>
              <a:cxnSpLocks noChangeShapeType="1"/>
            </p:cNvCxnSpPr>
            <p:nvPr/>
          </p:nvCxnSpPr>
          <p:spPr bwMode="auto">
            <a:xfrm rot="5400000">
              <a:off x="4998" y="9514"/>
              <a:ext cx="415" cy="2"/>
            </a:xfrm>
            <a:prstGeom prst="straightConnector1">
              <a:avLst/>
            </a:prstGeom>
            <a:noFill/>
            <a:ln w="9525">
              <a:solidFill>
                <a:schemeClr val="tx2">
                  <a:lumMod val="75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22" name="AutoShape 8858"/>
            <p:cNvCxnSpPr>
              <a:cxnSpLocks noChangeShapeType="1"/>
            </p:cNvCxnSpPr>
            <p:nvPr/>
          </p:nvCxnSpPr>
          <p:spPr bwMode="auto">
            <a:xfrm rot="5400000">
              <a:off x="5868" y="9490"/>
              <a:ext cx="368" cy="1"/>
            </a:xfrm>
            <a:prstGeom prst="straightConnector1">
              <a:avLst/>
            </a:prstGeom>
            <a:noFill/>
            <a:ln w="9525">
              <a:solidFill>
                <a:schemeClr val="tx2">
                  <a:lumMod val="75000"/>
                  <a:lumOff val="0"/>
                </a:schemeClr>
              </a:solidFill>
              <a:round/>
              <a:headEnd/>
              <a:tailEnd type="triangle" w="med" len="med"/>
            </a:ln>
            <a:extLst>
              <a:ext uri="{909E8E84-426E-40dd-AFC4-6F175D3DCCD1}">
                <a14:hiddenFill xmlns:a14="http://schemas.microsoft.com/office/drawing/2010/main">
                  <a:noFill/>
                </a14:hiddenFill>
              </a:ext>
            </a:extLst>
          </p:spPr>
        </p:cxnSp>
        <p:grpSp>
          <p:nvGrpSpPr>
            <p:cNvPr id="23" name="Group 22"/>
            <p:cNvGrpSpPr>
              <a:grpSpLocks/>
            </p:cNvGrpSpPr>
            <p:nvPr/>
          </p:nvGrpSpPr>
          <p:grpSpPr bwMode="auto">
            <a:xfrm>
              <a:off x="5665" y="9675"/>
              <a:ext cx="772" cy="2305"/>
              <a:chOff x="4013" y="9553"/>
              <a:chExt cx="772" cy="2305"/>
            </a:xfrm>
          </p:grpSpPr>
          <p:sp>
            <p:nvSpPr>
              <p:cNvPr id="71" name="Rectangle 70"/>
              <p:cNvSpPr>
                <a:spLocks noChangeArrowheads="1"/>
              </p:cNvSpPr>
              <p:nvPr/>
            </p:nvSpPr>
            <p:spPr bwMode="auto">
              <a:xfrm>
                <a:off x="4041" y="9576"/>
                <a:ext cx="715" cy="2282"/>
              </a:xfrm>
              <a:prstGeom prst="rect">
                <a:avLst/>
              </a:prstGeom>
              <a:solidFill>
                <a:schemeClr val="tx2">
                  <a:lumMod val="20000"/>
                  <a:lumOff val="80000"/>
                </a:schemeClr>
              </a:solidFill>
              <a:ln w="9525">
                <a:solidFill>
                  <a:schemeClr val="tx2">
                    <a:lumMod val="75000"/>
                    <a:lumOff val="0"/>
                  </a:schemeClr>
                </a:solidFill>
                <a:miter lim="800000"/>
                <a:headEnd/>
                <a:tailEnd/>
              </a:ln>
            </p:spPr>
            <p:txBody>
              <a:bodyPr rot="0" vert="horz" wrap="square" lIns="91440" tIns="45720" rIns="91440" bIns="45720" anchor="t" anchorCtr="0" upright="1">
                <a:noAutofit/>
              </a:bodyPr>
              <a:lstStyle/>
              <a:p>
                <a:endParaRPr lang="en-US"/>
              </a:p>
            </p:txBody>
          </p:sp>
          <p:sp>
            <p:nvSpPr>
              <p:cNvPr id="72" name="AutoShape 8861"/>
              <p:cNvSpPr>
                <a:spLocks noChangeArrowheads="1"/>
              </p:cNvSpPr>
              <p:nvPr/>
            </p:nvSpPr>
            <p:spPr bwMode="auto">
              <a:xfrm>
                <a:off x="4013" y="955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13</a:t>
                </a:r>
                <a:endParaRPr lang="en-GB" sz="1000">
                  <a:effectLst/>
                  <a:latin typeface="Cambria"/>
                  <a:ea typeface="ＭＳ 明朝"/>
                  <a:cs typeface="Times New Roman"/>
                </a:endParaRPr>
              </a:p>
            </p:txBody>
          </p:sp>
          <p:sp>
            <p:nvSpPr>
              <p:cNvPr id="73" name="AutoShape 8862"/>
              <p:cNvSpPr>
                <a:spLocks noChangeArrowheads="1"/>
              </p:cNvSpPr>
              <p:nvPr/>
            </p:nvSpPr>
            <p:spPr bwMode="auto">
              <a:xfrm>
                <a:off x="4013" y="9822"/>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14</a:t>
                </a:r>
                <a:endParaRPr lang="en-GB" sz="1000">
                  <a:effectLst/>
                  <a:latin typeface="Cambria"/>
                  <a:ea typeface="ＭＳ 明朝"/>
                  <a:cs typeface="Times New Roman"/>
                </a:endParaRPr>
              </a:p>
            </p:txBody>
          </p:sp>
          <p:sp>
            <p:nvSpPr>
              <p:cNvPr id="74" name="AutoShape 8863"/>
              <p:cNvSpPr>
                <a:spLocks noChangeArrowheads="1"/>
              </p:cNvSpPr>
              <p:nvPr/>
            </p:nvSpPr>
            <p:spPr bwMode="auto">
              <a:xfrm>
                <a:off x="4013" y="10090"/>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15</a:t>
                </a:r>
                <a:endParaRPr lang="en-GB" sz="1000">
                  <a:effectLst/>
                  <a:latin typeface="Cambria"/>
                  <a:ea typeface="ＭＳ 明朝"/>
                  <a:cs typeface="Times New Roman"/>
                </a:endParaRPr>
              </a:p>
            </p:txBody>
          </p:sp>
          <p:sp>
            <p:nvSpPr>
              <p:cNvPr id="75" name="AutoShape 8864"/>
              <p:cNvSpPr>
                <a:spLocks noChangeArrowheads="1"/>
              </p:cNvSpPr>
              <p:nvPr/>
            </p:nvSpPr>
            <p:spPr bwMode="auto">
              <a:xfrm>
                <a:off x="4013" y="10359"/>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16</a:t>
                </a:r>
                <a:endParaRPr lang="en-GB" sz="1000">
                  <a:effectLst/>
                  <a:latin typeface="Cambria"/>
                  <a:ea typeface="ＭＳ 明朝"/>
                  <a:cs typeface="Times New Roman"/>
                </a:endParaRPr>
              </a:p>
            </p:txBody>
          </p:sp>
          <p:sp>
            <p:nvSpPr>
              <p:cNvPr id="76" name="AutoShape 8865"/>
              <p:cNvSpPr>
                <a:spLocks noChangeArrowheads="1"/>
              </p:cNvSpPr>
              <p:nvPr/>
            </p:nvSpPr>
            <p:spPr bwMode="auto">
              <a:xfrm>
                <a:off x="4013" y="10627"/>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17</a:t>
                </a:r>
                <a:endParaRPr lang="en-GB" sz="1000">
                  <a:effectLst/>
                  <a:latin typeface="Cambria"/>
                  <a:ea typeface="ＭＳ 明朝"/>
                  <a:cs typeface="Times New Roman"/>
                </a:endParaRPr>
              </a:p>
            </p:txBody>
          </p:sp>
          <p:sp>
            <p:nvSpPr>
              <p:cNvPr id="77" name="AutoShape 8866"/>
              <p:cNvSpPr>
                <a:spLocks noChangeArrowheads="1"/>
              </p:cNvSpPr>
              <p:nvPr/>
            </p:nvSpPr>
            <p:spPr bwMode="auto">
              <a:xfrm>
                <a:off x="4013" y="10896"/>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18</a:t>
                </a:r>
                <a:endParaRPr lang="en-GB" sz="1000">
                  <a:effectLst/>
                  <a:latin typeface="Cambria"/>
                  <a:ea typeface="ＭＳ 明朝"/>
                  <a:cs typeface="Times New Roman"/>
                </a:endParaRPr>
              </a:p>
            </p:txBody>
          </p:sp>
          <p:sp>
            <p:nvSpPr>
              <p:cNvPr id="78" name="AutoShape 8867"/>
              <p:cNvSpPr>
                <a:spLocks noChangeArrowheads="1"/>
              </p:cNvSpPr>
              <p:nvPr/>
            </p:nvSpPr>
            <p:spPr bwMode="auto">
              <a:xfrm>
                <a:off x="4013" y="11164"/>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19</a:t>
                </a:r>
                <a:endParaRPr lang="en-GB" sz="1000">
                  <a:effectLst/>
                  <a:latin typeface="Cambria"/>
                  <a:ea typeface="ＭＳ 明朝"/>
                  <a:cs typeface="Times New Roman"/>
                </a:endParaRPr>
              </a:p>
            </p:txBody>
          </p:sp>
          <p:sp>
            <p:nvSpPr>
              <p:cNvPr id="79" name="AutoShape 8868"/>
              <p:cNvSpPr>
                <a:spLocks noChangeArrowheads="1"/>
              </p:cNvSpPr>
              <p:nvPr/>
            </p:nvSpPr>
            <p:spPr bwMode="auto">
              <a:xfrm>
                <a:off x="4013" y="1143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 </a:t>
                </a:r>
                <a:endParaRPr lang="en-GB" sz="1000">
                  <a:effectLst/>
                  <a:latin typeface="Cambria"/>
                  <a:ea typeface="ＭＳ 明朝"/>
                  <a:cs typeface="Times New Roman"/>
                </a:endParaRPr>
              </a:p>
            </p:txBody>
          </p:sp>
        </p:grpSp>
        <p:grpSp>
          <p:nvGrpSpPr>
            <p:cNvPr id="24" name="Group 23"/>
            <p:cNvGrpSpPr>
              <a:grpSpLocks/>
            </p:cNvGrpSpPr>
            <p:nvPr/>
          </p:nvGrpSpPr>
          <p:grpSpPr bwMode="auto">
            <a:xfrm>
              <a:off x="6510" y="9675"/>
              <a:ext cx="772" cy="2305"/>
              <a:chOff x="4013" y="9553"/>
              <a:chExt cx="772" cy="2305"/>
            </a:xfrm>
          </p:grpSpPr>
          <p:sp>
            <p:nvSpPr>
              <p:cNvPr id="62" name="Rectangle 61"/>
              <p:cNvSpPr>
                <a:spLocks noChangeArrowheads="1"/>
              </p:cNvSpPr>
              <p:nvPr/>
            </p:nvSpPr>
            <p:spPr bwMode="auto">
              <a:xfrm>
                <a:off x="4041" y="9576"/>
                <a:ext cx="715" cy="2282"/>
              </a:xfrm>
              <a:prstGeom prst="rect">
                <a:avLst/>
              </a:prstGeom>
              <a:solidFill>
                <a:schemeClr val="tx2">
                  <a:lumMod val="20000"/>
                  <a:lumOff val="80000"/>
                </a:schemeClr>
              </a:solidFill>
              <a:ln w="9525">
                <a:solidFill>
                  <a:schemeClr val="tx2">
                    <a:lumMod val="75000"/>
                    <a:lumOff val="0"/>
                  </a:schemeClr>
                </a:solidFill>
                <a:miter lim="800000"/>
                <a:headEnd/>
                <a:tailEnd/>
              </a:ln>
            </p:spPr>
            <p:txBody>
              <a:bodyPr rot="0" vert="horz" wrap="square" lIns="91440" tIns="45720" rIns="91440" bIns="45720" anchor="t" anchorCtr="0" upright="1">
                <a:noAutofit/>
              </a:bodyPr>
              <a:lstStyle/>
              <a:p>
                <a:endParaRPr lang="en-US"/>
              </a:p>
            </p:txBody>
          </p:sp>
          <p:sp>
            <p:nvSpPr>
              <p:cNvPr id="63" name="AutoShape 8871"/>
              <p:cNvSpPr>
                <a:spLocks noChangeArrowheads="1"/>
              </p:cNvSpPr>
              <p:nvPr/>
            </p:nvSpPr>
            <p:spPr bwMode="auto">
              <a:xfrm>
                <a:off x="4013" y="955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20</a:t>
                </a:r>
                <a:endParaRPr lang="en-GB" sz="1000">
                  <a:effectLst/>
                  <a:latin typeface="Cambria"/>
                  <a:ea typeface="ＭＳ 明朝"/>
                  <a:cs typeface="Times New Roman"/>
                </a:endParaRPr>
              </a:p>
            </p:txBody>
          </p:sp>
          <p:sp>
            <p:nvSpPr>
              <p:cNvPr id="64" name="AutoShape 8872"/>
              <p:cNvSpPr>
                <a:spLocks noChangeArrowheads="1"/>
              </p:cNvSpPr>
              <p:nvPr/>
            </p:nvSpPr>
            <p:spPr bwMode="auto">
              <a:xfrm>
                <a:off x="4013" y="9822"/>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21</a:t>
                </a:r>
                <a:endParaRPr lang="en-GB" sz="1000">
                  <a:effectLst/>
                  <a:latin typeface="Cambria"/>
                  <a:ea typeface="ＭＳ 明朝"/>
                  <a:cs typeface="Times New Roman"/>
                </a:endParaRPr>
              </a:p>
            </p:txBody>
          </p:sp>
          <p:sp>
            <p:nvSpPr>
              <p:cNvPr id="65" name="AutoShape 8873"/>
              <p:cNvSpPr>
                <a:spLocks noChangeArrowheads="1"/>
              </p:cNvSpPr>
              <p:nvPr/>
            </p:nvSpPr>
            <p:spPr bwMode="auto">
              <a:xfrm>
                <a:off x="4013" y="10090"/>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22</a:t>
                </a:r>
                <a:endParaRPr lang="en-GB" sz="1000">
                  <a:effectLst/>
                  <a:latin typeface="Cambria"/>
                  <a:ea typeface="ＭＳ 明朝"/>
                  <a:cs typeface="Times New Roman"/>
                </a:endParaRPr>
              </a:p>
            </p:txBody>
          </p:sp>
          <p:sp>
            <p:nvSpPr>
              <p:cNvPr id="66" name="AutoShape 8874"/>
              <p:cNvSpPr>
                <a:spLocks noChangeArrowheads="1"/>
              </p:cNvSpPr>
              <p:nvPr/>
            </p:nvSpPr>
            <p:spPr bwMode="auto">
              <a:xfrm>
                <a:off x="4013" y="10359"/>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23</a:t>
                </a:r>
                <a:endParaRPr lang="en-GB" sz="1000">
                  <a:effectLst/>
                  <a:latin typeface="Cambria"/>
                  <a:ea typeface="ＭＳ 明朝"/>
                  <a:cs typeface="Times New Roman"/>
                </a:endParaRPr>
              </a:p>
            </p:txBody>
          </p:sp>
          <p:sp>
            <p:nvSpPr>
              <p:cNvPr id="67" name="AutoShape 8875"/>
              <p:cNvSpPr>
                <a:spLocks noChangeArrowheads="1"/>
              </p:cNvSpPr>
              <p:nvPr/>
            </p:nvSpPr>
            <p:spPr bwMode="auto">
              <a:xfrm>
                <a:off x="4013" y="10627"/>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24</a:t>
                </a:r>
                <a:endParaRPr lang="en-GB" sz="1000">
                  <a:effectLst/>
                  <a:latin typeface="Cambria"/>
                  <a:ea typeface="ＭＳ 明朝"/>
                  <a:cs typeface="Times New Roman"/>
                </a:endParaRPr>
              </a:p>
            </p:txBody>
          </p:sp>
          <p:sp>
            <p:nvSpPr>
              <p:cNvPr id="68" name="AutoShape 8876"/>
              <p:cNvSpPr>
                <a:spLocks noChangeArrowheads="1"/>
              </p:cNvSpPr>
              <p:nvPr/>
            </p:nvSpPr>
            <p:spPr bwMode="auto">
              <a:xfrm>
                <a:off x="4013" y="10896"/>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25</a:t>
                </a:r>
                <a:endParaRPr lang="en-GB" sz="1000">
                  <a:effectLst/>
                  <a:latin typeface="Cambria"/>
                  <a:ea typeface="ＭＳ 明朝"/>
                  <a:cs typeface="Times New Roman"/>
                </a:endParaRPr>
              </a:p>
            </p:txBody>
          </p:sp>
          <p:sp>
            <p:nvSpPr>
              <p:cNvPr id="69" name="AutoShape 8877"/>
              <p:cNvSpPr>
                <a:spLocks noChangeArrowheads="1"/>
              </p:cNvSpPr>
              <p:nvPr/>
            </p:nvSpPr>
            <p:spPr bwMode="auto">
              <a:xfrm>
                <a:off x="4013" y="11164"/>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26</a:t>
                </a:r>
                <a:endParaRPr lang="en-GB" sz="1000">
                  <a:effectLst/>
                  <a:latin typeface="Cambria"/>
                  <a:ea typeface="ＭＳ 明朝"/>
                  <a:cs typeface="Times New Roman"/>
                </a:endParaRPr>
              </a:p>
            </p:txBody>
          </p:sp>
          <p:sp>
            <p:nvSpPr>
              <p:cNvPr id="70" name="AutoShape 8878"/>
              <p:cNvSpPr>
                <a:spLocks noChangeArrowheads="1"/>
              </p:cNvSpPr>
              <p:nvPr/>
            </p:nvSpPr>
            <p:spPr bwMode="auto">
              <a:xfrm>
                <a:off x="4013" y="1143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27</a:t>
                </a:r>
                <a:endParaRPr lang="en-GB" sz="1000">
                  <a:effectLst/>
                  <a:latin typeface="Cambria"/>
                  <a:ea typeface="ＭＳ 明朝"/>
                  <a:cs typeface="Times New Roman"/>
                </a:endParaRPr>
              </a:p>
            </p:txBody>
          </p:sp>
        </p:grpSp>
        <p:grpSp>
          <p:nvGrpSpPr>
            <p:cNvPr id="25" name="Group 24"/>
            <p:cNvGrpSpPr>
              <a:grpSpLocks/>
            </p:cNvGrpSpPr>
            <p:nvPr/>
          </p:nvGrpSpPr>
          <p:grpSpPr bwMode="auto">
            <a:xfrm>
              <a:off x="7354" y="9675"/>
              <a:ext cx="772" cy="2305"/>
              <a:chOff x="4013" y="9553"/>
              <a:chExt cx="772" cy="2305"/>
            </a:xfrm>
          </p:grpSpPr>
          <p:sp>
            <p:nvSpPr>
              <p:cNvPr id="53" name="Rectangle 52"/>
              <p:cNvSpPr>
                <a:spLocks noChangeArrowheads="1"/>
              </p:cNvSpPr>
              <p:nvPr/>
            </p:nvSpPr>
            <p:spPr bwMode="auto">
              <a:xfrm>
                <a:off x="4041" y="9576"/>
                <a:ext cx="715" cy="2282"/>
              </a:xfrm>
              <a:prstGeom prst="rect">
                <a:avLst/>
              </a:prstGeom>
              <a:solidFill>
                <a:schemeClr val="tx2">
                  <a:lumMod val="20000"/>
                  <a:lumOff val="80000"/>
                </a:schemeClr>
              </a:solidFill>
              <a:ln w="9525">
                <a:solidFill>
                  <a:schemeClr val="tx2">
                    <a:lumMod val="75000"/>
                    <a:lumOff val="0"/>
                  </a:schemeClr>
                </a:solidFill>
                <a:miter lim="800000"/>
                <a:headEnd/>
                <a:tailEnd/>
              </a:ln>
            </p:spPr>
            <p:txBody>
              <a:bodyPr rot="0" vert="horz" wrap="square" lIns="91440" tIns="45720" rIns="91440" bIns="45720" anchor="t" anchorCtr="0" upright="1">
                <a:noAutofit/>
              </a:bodyPr>
              <a:lstStyle/>
              <a:p>
                <a:endParaRPr lang="en-US"/>
              </a:p>
            </p:txBody>
          </p:sp>
          <p:sp>
            <p:nvSpPr>
              <p:cNvPr id="54" name="AutoShape 8881"/>
              <p:cNvSpPr>
                <a:spLocks noChangeArrowheads="1"/>
              </p:cNvSpPr>
              <p:nvPr/>
            </p:nvSpPr>
            <p:spPr bwMode="auto">
              <a:xfrm>
                <a:off x="4013" y="955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28</a:t>
                </a:r>
                <a:endParaRPr lang="en-GB" sz="1000">
                  <a:effectLst/>
                  <a:latin typeface="Cambria"/>
                  <a:ea typeface="ＭＳ 明朝"/>
                  <a:cs typeface="Times New Roman"/>
                </a:endParaRPr>
              </a:p>
            </p:txBody>
          </p:sp>
          <p:sp>
            <p:nvSpPr>
              <p:cNvPr id="55" name="AutoShape 8882"/>
              <p:cNvSpPr>
                <a:spLocks noChangeArrowheads="1"/>
              </p:cNvSpPr>
              <p:nvPr/>
            </p:nvSpPr>
            <p:spPr bwMode="auto">
              <a:xfrm>
                <a:off x="4013" y="9822"/>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29</a:t>
                </a:r>
                <a:endParaRPr lang="en-GB" sz="1000">
                  <a:effectLst/>
                  <a:latin typeface="Cambria"/>
                  <a:ea typeface="ＭＳ 明朝"/>
                  <a:cs typeface="Times New Roman"/>
                </a:endParaRPr>
              </a:p>
            </p:txBody>
          </p:sp>
          <p:sp>
            <p:nvSpPr>
              <p:cNvPr id="56" name="AutoShape 8883"/>
              <p:cNvSpPr>
                <a:spLocks noChangeArrowheads="1"/>
              </p:cNvSpPr>
              <p:nvPr/>
            </p:nvSpPr>
            <p:spPr bwMode="auto">
              <a:xfrm>
                <a:off x="4013" y="10090"/>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30</a:t>
                </a:r>
                <a:endParaRPr lang="en-GB" sz="1000">
                  <a:effectLst/>
                  <a:latin typeface="Cambria"/>
                  <a:ea typeface="ＭＳ 明朝"/>
                  <a:cs typeface="Times New Roman"/>
                </a:endParaRPr>
              </a:p>
            </p:txBody>
          </p:sp>
          <p:sp>
            <p:nvSpPr>
              <p:cNvPr id="57" name="AutoShape 8884"/>
              <p:cNvSpPr>
                <a:spLocks noChangeArrowheads="1"/>
              </p:cNvSpPr>
              <p:nvPr/>
            </p:nvSpPr>
            <p:spPr bwMode="auto">
              <a:xfrm>
                <a:off x="4013" y="10359"/>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31</a:t>
                </a:r>
                <a:endParaRPr lang="en-GB" sz="1000">
                  <a:effectLst/>
                  <a:latin typeface="Cambria"/>
                  <a:ea typeface="ＭＳ 明朝"/>
                  <a:cs typeface="Times New Roman"/>
                </a:endParaRPr>
              </a:p>
            </p:txBody>
          </p:sp>
          <p:sp>
            <p:nvSpPr>
              <p:cNvPr id="58" name="AutoShape 8885"/>
              <p:cNvSpPr>
                <a:spLocks noChangeArrowheads="1"/>
              </p:cNvSpPr>
              <p:nvPr/>
            </p:nvSpPr>
            <p:spPr bwMode="auto">
              <a:xfrm>
                <a:off x="4013" y="10627"/>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32</a:t>
                </a:r>
                <a:endParaRPr lang="en-GB" sz="1000">
                  <a:effectLst/>
                  <a:latin typeface="Cambria"/>
                  <a:ea typeface="ＭＳ 明朝"/>
                  <a:cs typeface="Times New Roman"/>
                </a:endParaRPr>
              </a:p>
            </p:txBody>
          </p:sp>
          <p:sp>
            <p:nvSpPr>
              <p:cNvPr id="59" name="AutoShape 8886"/>
              <p:cNvSpPr>
                <a:spLocks noChangeArrowheads="1"/>
              </p:cNvSpPr>
              <p:nvPr/>
            </p:nvSpPr>
            <p:spPr bwMode="auto">
              <a:xfrm>
                <a:off x="4013" y="10896"/>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60" name="AutoShape 8887"/>
              <p:cNvSpPr>
                <a:spLocks noChangeArrowheads="1"/>
              </p:cNvSpPr>
              <p:nvPr/>
            </p:nvSpPr>
            <p:spPr bwMode="auto">
              <a:xfrm>
                <a:off x="4013" y="11164"/>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61" name="AutoShape 8888"/>
              <p:cNvSpPr>
                <a:spLocks noChangeArrowheads="1"/>
              </p:cNvSpPr>
              <p:nvPr/>
            </p:nvSpPr>
            <p:spPr bwMode="auto">
              <a:xfrm>
                <a:off x="4013" y="1143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grpSp>
        <p:grpSp>
          <p:nvGrpSpPr>
            <p:cNvPr id="26" name="Group 25"/>
            <p:cNvGrpSpPr>
              <a:grpSpLocks/>
            </p:cNvGrpSpPr>
            <p:nvPr/>
          </p:nvGrpSpPr>
          <p:grpSpPr bwMode="auto">
            <a:xfrm>
              <a:off x="8198" y="9675"/>
              <a:ext cx="772" cy="2305"/>
              <a:chOff x="4013" y="9553"/>
              <a:chExt cx="772" cy="2305"/>
            </a:xfrm>
          </p:grpSpPr>
          <p:sp>
            <p:nvSpPr>
              <p:cNvPr id="44" name="Rectangle 43"/>
              <p:cNvSpPr>
                <a:spLocks noChangeArrowheads="1"/>
              </p:cNvSpPr>
              <p:nvPr/>
            </p:nvSpPr>
            <p:spPr bwMode="auto">
              <a:xfrm>
                <a:off x="4041" y="9576"/>
                <a:ext cx="715" cy="2282"/>
              </a:xfrm>
              <a:prstGeom prst="rect">
                <a:avLst/>
              </a:prstGeom>
              <a:solidFill>
                <a:schemeClr val="tx2">
                  <a:lumMod val="20000"/>
                  <a:lumOff val="80000"/>
                </a:schemeClr>
              </a:solidFill>
              <a:ln w="9525">
                <a:solidFill>
                  <a:schemeClr val="tx2">
                    <a:lumMod val="75000"/>
                    <a:lumOff val="0"/>
                  </a:schemeClr>
                </a:solidFill>
                <a:miter lim="800000"/>
                <a:headEnd/>
                <a:tailEnd/>
              </a:ln>
            </p:spPr>
            <p:txBody>
              <a:bodyPr rot="0" vert="horz" wrap="square" lIns="91440" tIns="45720" rIns="91440" bIns="45720" anchor="t" anchorCtr="0" upright="1">
                <a:noAutofit/>
              </a:bodyPr>
              <a:lstStyle/>
              <a:p>
                <a:endParaRPr lang="en-US"/>
              </a:p>
            </p:txBody>
          </p:sp>
          <p:sp>
            <p:nvSpPr>
              <p:cNvPr id="45" name="AutoShape 8891"/>
              <p:cNvSpPr>
                <a:spLocks noChangeArrowheads="1"/>
              </p:cNvSpPr>
              <p:nvPr/>
            </p:nvSpPr>
            <p:spPr bwMode="auto">
              <a:xfrm>
                <a:off x="4013" y="955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33</a:t>
                </a:r>
                <a:endParaRPr lang="en-GB" sz="1000">
                  <a:effectLst/>
                  <a:latin typeface="Cambria"/>
                  <a:ea typeface="ＭＳ 明朝"/>
                  <a:cs typeface="Times New Roman"/>
                </a:endParaRPr>
              </a:p>
            </p:txBody>
          </p:sp>
          <p:sp>
            <p:nvSpPr>
              <p:cNvPr id="46" name="AutoShape 8892"/>
              <p:cNvSpPr>
                <a:spLocks noChangeArrowheads="1"/>
              </p:cNvSpPr>
              <p:nvPr/>
            </p:nvSpPr>
            <p:spPr bwMode="auto">
              <a:xfrm>
                <a:off x="4013" y="9822"/>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34</a:t>
                </a:r>
                <a:endParaRPr lang="en-GB" sz="1000">
                  <a:effectLst/>
                  <a:latin typeface="Cambria"/>
                  <a:ea typeface="ＭＳ 明朝"/>
                  <a:cs typeface="Times New Roman"/>
                </a:endParaRPr>
              </a:p>
            </p:txBody>
          </p:sp>
          <p:sp>
            <p:nvSpPr>
              <p:cNvPr id="47" name="AutoShape 8893"/>
              <p:cNvSpPr>
                <a:spLocks noChangeArrowheads="1"/>
              </p:cNvSpPr>
              <p:nvPr/>
            </p:nvSpPr>
            <p:spPr bwMode="auto">
              <a:xfrm>
                <a:off x="4013" y="10090"/>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35</a:t>
                </a:r>
                <a:endParaRPr lang="en-GB" sz="1000">
                  <a:effectLst/>
                  <a:latin typeface="Cambria"/>
                  <a:ea typeface="ＭＳ 明朝"/>
                  <a:cs typeface="Times New Roman"/>
                </a:endParaRPr>
              </a:p>
            </p:txBody>
          </p:sp>
          <p:sp>
            <p:nvSpPr>
              <p:cNvPr id="48" name="AutoShape 8894"/>
              <p:cNvSpPr>
                <a:spLocks noChangeArrowheads="1"/>
              </p:cNvSpPr>
              <p:nvPr/>
            </p:nvSpPr>
            <p:spPr bwMode="auto">
              <a:xfrm>
                <a:off x="4013" y="10359"/>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36</a:t>
                </a:r>
                <a:endParaRPr lang="en-GB" sz="1000">
                  <a:effectLst/>
                  <a:latin typeface="Cambria"/>
                  <a:ea typeface="ＭＳ 明朝"/>
                  <a:cs typeface="Times New Roman"/>
                </a:endParaRPr>
              </a:p>
            </p:txBody>
          </p:sp>
          <p:sp>
            <p:nvSpPr>
              <p:cNvPr id="49" name="AutoShape 8895"/>
              <p:cNvSpPr>
                <a:spLocks noChangeArrowheads="1"/>
              </p:cNvSpPr>
              <p:nvPr/>
            </p:nvSpPr>
            <p:spPr bwMode="auto">
              <a:xfrm>
                <a:off x="4013" y="10627"/>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37</a:t>
                </a:r>
                <a:endParaRPr lang="en-GB" sz="1000">
                  <a:effectLst/>
                  <a:latin typeface="Cambria"/>
                  <a:ea typeface="ＭＳ 明朝"/>
                  <a:cs typeface="Times New Roman"/>
                </a:endParaRPr>
              </a:p>
            </p:txBody>
          </p:sp>
          <p:sp>
            <p:nvSpPr>
              <p:cNvPr id="50" name="AutoShape 8896"/>
              <p:cNvSpPr>
                <a:spLocks noChangeArrowheads="1"/>
              </p:cNvSpPr>
              <p:nvPr/>
            </p:nvSpPr>
            <p:spPr bwMode="auto">
              <a:xfrm>
                <a:off x="4013" y="10896"/>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38</a:t>
                </a:r>
                <a:endParaRPr lang="en-GB" sz="1000">
                  <a:effectLst/>
                  <a:latin typeface="Cambria"/>
                  <a:ea typeface="ＭＳ 明朝"/>
                  <a:cs typeface="Times New Roman"/>
                </a:endParaRPr>
              </a:p>
            </p:txBody>
          </p:sp>
          <p:sp>
            <p:nvSpPr>
              <p:cNvPr id="51" name="AutoShape 8897"/>
              <p:cNvSpPr>
                <a:spLocks noChangeArrowheads="1"/>
              </p:cNvSpPr>
              <p:nvPr/>
            </p:nvSpPr>
            <p:spPr bwMode="auto">
              <a:xfrm>
                <a:off x="4013" y="11164"/>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52" name="AutoShape 8898"/>
              <p:cNvSpPr>
                <a:spLocks noChangeArrowheads="1"/>
              </p:cNvSpPr>
              <p:nvPr/>
            </p:nvSpPr>
            <p:spPr bwMode="auto">
              <a:xfrm>
                <a:off x="4013" y="1143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grpSp>
        <p:grpSp>
          <p:nvGrpSpPr>
            <p:cNvPr id="27" name="Group 26"/>
            <p:cNvGrpSpPr>
              <a:grpSpLocks/>
            </p:cNvGrpSpPr>
            <p:nvPr/>
          </p:nvGrpSpPr>
          <p:grpSpPr bwMode="auto">
            <a:xfrm>
              <a:off x="9888" y="9675"/>
              <a:ext cx="772" cy="2305"/>
              <a:chOff x="4013" y="9553"/>
              <a:chExt cx="772" cy="2305"/>
            </a:xfrm>
          </p:grpSpPr>
          <p:sp>
            <p:nvSpPr>
              <p:cNvPr id="35" name="Rectangle 34"/>
              <p:cNvSpPr>
                <a:spLocks noChangeArrowheads="1"/>
              </p:cNvSpPr>
              <p:nvPr/>
            </p:nvSpPr>
            <p:spPr bwMode="auto">
              <a:xfrm>
                <a:off x="4041" y="9576"/>
                <a:ext cx="715" cy="2282"/>
              </a:xfrm>
              <a:prstGeom prst="rect">
                <a:avLst/>
              </a:prstGeom>
              <a:solidFill>
                <a:schemeClr val="tx2">
                  <a:lumMod val="20000"/>
                  <a:lumOff val="80000"/>
                </a:schemeClr>
              </a:solidFill>
              <a:ln w="9525">
                <a:solidFill>
                  <a:schemeClr val="tx2">
                    <a:lumMod val="75000"/>
                    <a:lumOff val="0"/>
                  </a:schemeClr>
                </a:solidFill>
                <a:miter lim="800000"/>
                <a:headEnd/>
                <a:tailEnd/>
              </a:ln>
            </p:spPr>
            <p:txBody>
              <a:bodyPr rot="0" vert="horz" wrap="square" lIns="91440" tIns="45720" rIns="91440" bIns="45720" anchor="t" anchorCtr="0" upright="1">
                <a:noAutofit/>
              </a:bodyPr>
              <a:lstStyle/>
              <a:p>
                <a:endParaRPr lang="en-US"/>
              </a:p>
            </p:txBody>
          </p:sp>
          <p:sp>
            <p:nvSpPr>
              <p:cNvPr id="36" name="AutoShape 8911"/>
              <p:cNvSpPr>
                <a:spLocks noChangeArrowheads="1"/>
              </p:cNvSpPr>
              <p:nvPr/>
            </p:nvSpPr>
            <p:spPr bwMode="auto">
              <a:xfrm>
                <a:off x="4013" y="955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a:t>
                </a:r>
                <a:r>
                  <a:rPr lang="en-US" sz="600" b="1" i="1">
                    <a:solidFill>
                      <a:srgbClr val="17365D"/>
                    </a:solidFill>
                    <a:effectLst/>
                    <a:latin typeface="Cambria"/>
                    <a:ea typeface="ＭＳ 明朝"/>
                    <a:cs typeface="Arial"/>
                  </a:rPr>
                  <a:t>a</a:t>
                </a:r>
                <a:endParaRPr lang="en-GB" sz="1000">
                  <a:effectLst/>
                  <a:latin typeface="Cambria"/>
                  <a:ea typeface="ＭＳ 明朝"/>
                  <a:cs typeface="Times New Roman"/>
                </a:endParaRPr>
              </a:p>
            </p:txBody>
          </p:sp>
          <p:sp>
            <p:nvSpPr>
              <p:cNvPr id="37" name="AutoShape 8912"/>
              <p:cNvSpPr>
                <a:spLocks noChangeArrowheads="1"/>
              </p:cNvSpPr>
              <p:nvPr/>
            </p:nvSpPr>
            <p:spPr bwMode="auto">
              <a:xfrm>
                <a:off x="4013" y="9822"/>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a:t>
                </a:r>
                <a:r>
                  <a:rPr lang="en-US" sz="600" b="1" i="1">
                    <a:solidFill>
                      <a:srgbClr val="17365D"/>
                    </a:solidFill>
                    <a:effectLst/>
                    <a:latin typeface="Cambria"/>
                    <a:ea typeface="ＭＳ 明朝"/>
                    <a:cs typeface="Arial"/>
                  </a:rPr>
                  <a:t>b</a:t>
                </a:r>
                <a:endParaRPr lang="en-GB" sz="1000">
                  <a:effectLst/>
                  <a:latin typeface="Cambria"/>
                  <a:ea typeface="ＭＳ 明朝"/>
                  <a:cs typeface="Times New Roman"/>
                </a:endParaRPr>
              </a:p>
            </p:txBody>
          </p:sp>
          <p:sp>
            <p:nvSpPr>
              <p:cNvPr id="38" name="AutoShape 8913"/>
              <p:cNvSpPr>
                <a:spLocks noChangeArrowheads="1"/>
              </p:cNvSpPr>
              <p:nvPr/>
            </p:nvSpPr>
            <p:spPr bwMode="auto">
              <a:xfrm>
                <a:off x="4013" y="10090"/>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a:t>
                </a:r>
                <a:r>
                  <a:rPr lang="en-US" sz="600" b="1" i="1">
                    <a:solidFill>
                      <a:srgbClr val="17365D"/>
                    </a:solidFill>
                    <a:effectLst/>
                    <a:latin typeface="Cambria"/>
                    <a:ea typeface="ＭＳ 明朝"/>
                    <a:cs typeface="Arial"/>
                  </a:rPr>
                  <a:t>c</a:t>
                </a:r>
                <a:endParaRPr lang="en-GB" sz="1000">
                  <a:effectLst/>
                  <a:latin typeface="Cambria"/>
                  <a:ea typeface="ＭＳ 明朝"/>
                  <a:cs typeface="Times New Roman"/>
                </a:endParaRPr>
              </a:p>
            </p:txBody>
          </p:sp>
          <p:sp>
            <p:nvSpPr>
              <p:cNvPr id="39" name="AutoShape 8914"/>
              <p:cNvSpPr>
                <a:spLocks noChangeArrowheads="1"/>
              </p:cNvSpPr>
              <p:nvPr/>
            </p:nvSpPr>
            <p:spPr bwMode="auto">
              <a:xfrm>
                <a:off x="4013" y="10359"/>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a:t>
                </a:r>
                <a:r>
                  <a:rPr lang="en-US" sz="600" b="1" i="1">
                    <a:solidFill>
                      <a:srgbClr val="17365D"/>
                    </a:solidFill>
                    <a:effectLst/>
                    <a:latin typeface="Cambria"/>
                    <a:ea typeface="ＭＳ 明朝"/>
                    <a:cs typeface="Arial"/>
                  </a:rPr>
                  <a:t>d</a:t>
                </a:r>
                <a:endParaRPr lang="en-GB" sz="1000">
                  <a:effectLst/>
                  <a:latin typeface="Cambria"/>
                  <a:ea typeface="ＭＳ 明朝"/>
                  <a:cs typeface="Times New Roman"/>
                </a:endParaRPr>
              </a:p>
            </p:txBody>
          </p:sp>
          <p:sp>
            <p:nvSpPr>
              <p:cNvPr id="40" name="AutoShape 8915"/>
              <p:cNvSpPr>
                <a:spLocks noChangeArrowheads="1"/>
              </p:cNvSpPr>
              <p:nvPr/>
            </p:nvSpPr>
            <p:spPr bwMode="auto">
              <a:xfrm>
                <a:off x="4013" y="10627"/>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spcAft>
                    <a:spcPts val="0"/>
                  </a:spcAft>
                </a:pPr>
                <a:r>
                  <a:rPr lang="en-US" sz="600" b="1">
                    <a:solidFill>
                      <a:srgbClr val="17365D"/>
                    </a:solidFill>
                    <a:effectLst/>
                    <a:latin typeface="Cambria"/>
                    <a:ea typeface="ＭＳ 明朝"/>
                    <a:cs typeface="Arial"/>
                  </a:rPr>
                  <a:t>Child </a:t>
                </a:r>
                <a:r>
                  <a:rPr lang="en-US" sz="600" b="1" i="1">
                    <a:solidFill>
                      <a:srgbClr val="17365D"/>
                    </a:solidFill>
                    <a:effectLst/>
                    <a:latin typeface="Cambria"/>
                    <a:ea typeface="ＭＳ 明朝"/>
                    <a:cs typeface="Arial"/>
                  </a:rPr>
                  <a:t>e</a:t>
                </a:r>
                <a:endParaRPr lang="en-GB" sz="1000">
                  <a:effectLst/>
                  <a:latin typeface="Cambria"/>
                  <a:ea typeface="ＭＳ 明朝"/>
                  <a:cs typeface="Times New Roman"/>
                </a:endParaRPr>
              </a:p>
            </p:txBody>
          </p:sp>
          <p:sp>
            <p:nvSpPr>
              <p:cNvPr id="41" name="AutoShape 8916"/>
              <p:cNvSpPr>
                <a:spLocks noChangeArrowheads="1"/>
              </p:cNvSpPr>
              <p:nvPr/>
            </p:nvSpPr>
            <p:spPr bwMode="auto">
              <a:xfrm>
                <a:off x="4013" y="10896"/>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42" name="AutoShape 8917"/>
              <p:cNvSpPr>
                <a:spLocks noChangeArrowheads="1"/>
              </p:cNvSpPr>
              <p:nvPr/>
            </p:nvSpPr>
            <p:spPr bwMode="auto">
              <a:xfrm>
                <a:off x="4013" y="11164"/>
                <a:ext cx="772" cy="303"/>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sp>
            <p:nvSpPr>
              <p:cNvPr id="43" name="AutoShape 8918"/>
              <p:cNvSpPr>
                <a:spLocks noChangeArrowheads="1"/>
              </p:cNvSpPr>
              <p:nvPr/>
            </p:nvSpPr>
            <p:spPr bwMode="auto">
              <a:xfrm>
                <a:off x="4013" y="11433"/>
                <a:ext cx="772" cy="302"/>
              </a:xfrm>
              <a:prstGeom prst="flowChartProcess">
                <a:avLst/>
              </a:prstGeom>
              <a:noFill/>
              <a:ln>
                <a:noFill/>
              </a:ln>
              <a:effectLst/>
              <a:extLst>
                <a:ext uri="{909E8E84-426E-40dd-AFC4-6F175D3DCCD1}">
                  <a14:hiddenFill xmlns:a14="http://schemas.microsoft.com/office/drawing/2010/main">
                    <a:solidFill>
                      <a:schemeClr val="tx2">
                        <a:lumMod val="40000"/>
                        <a:lumOff val="60000"/>
                      </a:schemeClr>
                    </a:solidFill>
                  </a14:hiddenFill>
                </a:ext>
                <a:ext uri="{91240B29-F687-4f45-9708-019B960494DF}">
                  <a14:hiddenLine xmlns:a14="http://schemas.microsoft.com/office/drawing/2010/main" w="12700">
                    <a:solidFill>
                      <a:schemeClr val="accent1">
                        <a:lumMod val="7500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sz="1000">
                    <a:effectLst/>
                    <a:latin typeface="Cambria"/>
                    <a:ea typeface="ＭＳ 明朝"/>
                    <a:cs typeface="Times New Roman"/>
                  </a:rPr>
                  <a:t> </a:t>
                </a:r>
                <a:endParaRPr lang="en-GB" sz="1000">
                  <a:effectLst/>
                  <a:latin typeface="Cambria"/>
                  <a:ea typeface="ＭＳ 明朝"/>
                  <a:cs typeface="Times New Roman"/>
                </a:endParaRPr>
              </a:p>
            </p:txBody>
          </p:sp>
        </p:grpSp>
        <p:cxnSp>
          <p:nvCxnSpPr>
            <p:cNvPr id="28" name="AutoShape 8919"/>
            <p:cNvCxnSpPr>
              <a:cxnSpLocks noChangeShapeType="1"/>
            </p:cNvCxnSpPr>
            <p:nvPr/>
          </p:nvCxnSpPr>
          <p:spPr bwMode="auto">
            <a:xfrm rot="5400000">
              <a:off x="6713" y="9490"/>
              <a:ext cx="368" cy="1"/>
            </a:xfrm>
            <a:prstGeom prst="straightConnector1">
              <a:avLst/>
            </a:prstGeom>
            <a:noFill/>
            <a:ln w="9525">
              <a:solidFill>
                <a:schemeClr val="tx2">
                  <a:lumMod val="75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29" name="AutoShape 8920"/>
            <p:cNvCxnSpPr>
              <a:cxnSpLocks noChangeShapeType="1"/>
            </p:cNvCxnSpPr>
            <p:nvPr/>
          </p:nvCxnSpPr>
          <p:spPr bwMode="auto">
            <a:xfrm rot="5400000">
              <a:off x="7556" y="9490"/>
              <a:ext cx="368" cy="1"/>
            </a:xfrm>
            <a:prstGeom prst="straightConnector1">
              <a:avLst/>
            </a:prstGeom>
            <a:noFill/>
            <a:ln w="9525">
              <a:solidFill>
                <a:schemeClr val="tx2">
                  <a:lumMod val="75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30" name="AutoShape 8921"/>
            <p:cNvCxnSpPr>
              <a:cxnSpLocks noChangeShapeType="1"/>
            </p:cNvCxnSpPr>
            <p:nvPr/>
          </p:nvCxnSpPr>
          <p:spPr bwMode="auto">
            <a:xfrm rot="5400000">
              <a:off x="8401" y="9490"/>
              <a:ext cx="368" cy="1"/>
            </a:xfrm>
            <a:prstGeom prst="bentConnector3">
              <a:avLst>
                <a:gd name="adj1" fmla="val 49847"/>
              </a:avLst>
            </a:prstGeom>
            <a:noFill/>
            <a:ln w="9525">
              <a:solidFill>
                <a:schemeClr val="tx2">
                  <a:lumMod val="75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31" name="AutoShape 8923"/>
            <p:cNvCxnSpPr>
              <a:cxnSpLocks noChangeShapeType="1"/>
            </p:cNvCxnSpPr>
            <p:nvPr/>
          </p:nvCxnSpPr>
          <p:spPr bwMode="auto">
            <a:xfrm rot="5400000">
              <a:off x="10091" y="9490"/>
              <a:ext cx="368" cy="1"/>
            </a:xfrm>
            <a:prstGeom prst="straightConnector1">
              <a:avLst/>
            </a:prstGeom>
            <a:noFill/>
            <a:ln w="9525">
              <a:solidFill>
                <a:schemeClr val="tx2">
                  <a:lumMod val="75000"/>
                  <a:lumOff val="0"/>
                </a:schemeClr>
              </a:solidFill>
              <a:round/>
              <a:headEnd/>
              <a:tailEnd type="triangle" w="med" len="med"/>
            </a:ln>
            <a:extLst>
              <a:ext uri="{909E8E84-426E-40dd-AFC4-6F175D3DCCD1}">
                <a14:hiddenFill xmlns:a14="http://schemas.microsoft.com/office/drawing/2010/main">
                  <a:noFill/>
                </a14:hiddenFill>
              </a:ext>
            </a:extLst>
          </p:spPr>
        </p:cxnSp>
        <p:sp>
          <p:nvSpPr>
            <p:cNvPr id="32" name="Text Box 8924"/>
            <p:cNvSpPr txBox="1">
              <a:spLocks noChangeArrowheads="1"/>
            </p:cNvSpPr>
            <p:nvPr/>
          </p:nvSpPr>
          <p:spPr bwMode="auto">
            <a:xfrm>
              <a:off x="3460" y="8481"/>
              <a:ext cx="903" cy="423"/>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00">
                  <a:solidFill>
                    <a:srgbClr val="17365D"/>
                  </a:solidFill>
                  <a:effectLst/>
                  <a:latin typeface="Cambria"/>
                  <a:ea typeface="ＭＳ 明朝"/>
                  <a:cs typeface="Times New Roman"/>
                </a:rPr>
                <a:t>Level</a:t>
              </a:r>
              <a:endParaRPr lang="en-GB" sz="1000">
                <a:effectLst/>
                <a:latin typeface="Cambria"/>
                <a:ea typeface="ＭＳ 明朝"/>
                <a:cs typeface="Times New Roman"/>
              </a:endParaRPr>
            </a:p>
          </p:txBody>
        </p:sp>
        <p:sp>
          <p:nvSpPr>
            <p:cNvPr id="33" name="Text Box 8926"/>
            <p:cNvSpPr txBox="1">
              <a:spLocks noChangeArrowheads="1"/>
            </p:cNvSpPr>
            <p:nvPr/>
          </p:nvSpPr>
          <p:spPr bwMode="auto">
            <a:xfrm>
              <a:off x="3460" y="8904"/>
              <a:ext cx="386" cy="459"/>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00">
                  <a:solidFill>
                    <a:srgbClr val="17365D"/>
                  </a:solidFill>
                  <a:effectLst/>
                  <a:latin typeface="Cambria"/>
                  <a:ea typeface="ＭＳ 明朝"/>
                  <a:cs typeface="Times New Roman"/>
                </a:rPr>
                <a:t>2 </a:t>
              </a:r>
              <a:endParaRPr lang="en-GB" sz="1000">
                <a:effectLst/>
                <a:latin typeface="Cambria"/>
                <a:ea typeface="ＭＳ 明朝"/>
                <a:cs typeface="Times New Roman"/>
              </a:endParaRPr>
            </a:p>
          </p:txBody>
        </p:sp>
        <p:sp>
          <p:nvSpPr>
            <p:cNvPr id="34" name="Text Box 8927"/>
            <p:cNvSpPr txBox="1">
              <a:spLocks noChangeArrowheads="1"/>
            </p:cNvSpPr>
            <p:nvPr/>
          </p:nvSpPr>
          <p:spPr bwMode="auto">
            <a:xfrm>
              <a:off x="3460" y="10481"/>
              <a:ext cx="386" cy="459"/>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00">
                  <a:solidFill>
                    <a:srgbClr val="FFFFFF"/>
                  </a:solidFill>
                  <a:effectLst/>
                  <a:latin typeface="Cambria"/>
                  <a:ea typeface="ＭＳ 明朝"/>
                  <a:cs typeface="Times New Roman"/>
                </a:rPr>
                <a:t>1 </a:t>
              </a:r>
              <a:endParaRPr lang="en-GB" sz="1000">
                <a:effectLst/>
                <a:latin typeface="Cambria"/>
                <a:ea typeface="ＭＳ 明朝"/>
                <a:cs typeface="Times New Roman"/>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2794000"/>
            <a:ext cx="7759700" cy="1270000"/>
          </a:xfrm>
          <a:prstGeom prst="rect">
            <a:avLst/>
          </a:prstGeom>
        </p:spPr>
      </p:pic>
      <p:sp>
        <p:nvSpPr>
          <p:cNvPr id="3" name="TextBox 2"/>
          <p:cNvSpPr txBox="1"/>
          <p:nvPr/>
        </p:nvSpPr>
        <p:spPr>
          <a:xfrm>
            <a:off x="683568" y="2276872"/>
            <a:ext cx="2621230" cy="369332"/>
          </a:xfrm>
          <a:prstGeom prst="rect">
            <a:avLst/>
          </a:prstGeom>
          <a:noFill/>
        </p:spPr>
        <p:txBody>
          <a:bodyPr wrap="none" rtlCol="0">
            <a:spAutoFit/>
          </a:bodyPr>
          <a:lstStyle/>
          <a:p>
            <a:r>
              <a:rPr lang="en-US" dirty="0" smtClean="0"/>
              <a:t>Test of random intercepts</a:t>
            </a:r>
            <a:endParaRPr lang="en-US" dirty="0"/>
          </a:p>
        </p:txBody>
      </p:sp>
      <p:sp>
        <p:nvSpPr>
          <p:cNvPr id="4" name="TextBox 3"/>
          <p:cNvSpPr txBox="1"/>
          <p:nvPr/>
        </p:nvSpPr>
        <p:spPr>
          <a:xfrm>
            <a:off x="683568" y="4293096"/>
            <a:ext cx="3249608" cy="369332"/>
          </a:xfrm>
          <a:prstGeom prst="rect">
            <a:avLst/>
          </a:prstGeom>
          <a:noFill/>
        </p:spPr>
        <p:txBody>
          <a:bodyPr wrap="none" rtlCol="0">
            <a:spAutoFit/>
          </a:bodyPr>
          <a:lstStyle/>
          <a:p>
            <a:r>
              <a:rPr lang="en-US" dirty="0" smtClean="0"/>
              <a:t>So, yes we need to do a MLM. </a:t>
            </a:r>
            <a:r>
              <a:rPr lang="en-US" dirty="0" smtClean="0">
                <a:sym typeface="Wingdings"/>
              </a:rPr>
              <a:t></a:t>
            </a:r>
            <a:endParaRPr lang="en-US" dirty="0"/>
          </a:p>
        </p:txBody>
      </p:sp>
    </p:spTree>
    <p:extLst>
      <p:ext uri="{BB962C8B-B14F-4D97-AF65-F5344CB8AC3E}">
        <p14:creationId xmlns:p14="http://schemas.microsoft.com/office/powerpoint/2010/main" val="1741228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Variables</a:t>
            </a:r>
            <a:endParaRPr lang="en-US" dirty="0"/>
          </a:p>
        </p:txBody>
      </p:sp>
      <p:sp>
        <p:nvSpPr>
          <p:cNvPr id="3" name="Content Placeholder 2"/>
          <p:cNvSpPr>
            <a:spLocks noGrp="1"/>
          </p:cNvSpPr>
          <p:nvPr>
            <p:ph idx="1"/>
          </p:nvPr>
        </p:nvSpPr>
        <p:spPr/>
        <p:txBody>
          <a:bodyPr/>
          <a:lstStyle/>
          <a:p>
            <a:r>
              <a:rPr lang="en-US" dirty="0" smtClean="0"/>
              <a:t>Add fixed effects to your model.</a:t>
            </a:r>
          </a:p>
          <a:p>
            <a:pPr lvl="1"/>
            <a:r>
              <a:rPr lang="en-US" dirty="0" smtClean="0"/>
              <a:t>Change out the 1 (for intercept only) to the variable names you are interested in. </a:t>
            </a:r>
            <a:endParaRPr lang="en-US" dirty="0"/>
          </a:p>
        </p:txBody>
      </p:sp>
      <p:sp>
        <p:nvSpPr>
          <p:cNvPr id="5" name="TextBox 4"/>
          <p:cNvSpPr txBox="1"/>
          <p:nvPr/>
        </p:nvSpPr>
        <p:spPr>
          <a:xfrm>
            <a:off x="762000" y="4940300"/>
            <a:ext cx="5662427" cy="923330"/>
          </a:xfrm>
          <a:prstGeom prst="rect">
            <a:avLst/>
          </a:prstGeom>
          <a:noFill/>
        </p:spPr>
        <p:txBody>
          <a:bodyPr wrap="none" rtlCol="0">
            <a:spAutoFit/>
          </a:bodyPr>
          <a:lstStyle/>
          <a:p>
            <a:r>
              <a:rPr lang="en-US" dirty="0" smtClean="0"/>
              <a:t>Note: there’s not really an F statistic for the overall model, </a:t>
            </a:r>
          </a:p>
          <a:p>
            <a:r>
              <a:rPr lang="en-US" dirty="0"/>
              <a:t>y</a:t>
            </a:r>
            <a:r>
              <a:rPr lang="en-US" dirty="0" smtClean="0"/>
              <a:t>ou use the comparison against other models to show the</a:t>
            </a:r>
          </a:p>
          <a:p>
            <a:r>
              <a:rPr lang="en-US" dirty="0"/>
              <a:t>o</a:t>
            </a:r>
            <a:r>
              <a:rPr lang="en-US" dirty="0" smtClean="0"/>
              <a:t>verall model is important. </a:t>
            </a:r>
            <a:endParaRPr lang="en-US" dirty="0"/>
          </a:p>
        </p:txBody>
      </p:sp>
      <p:pic>
        <p:nvPicPr>
          <p:cNvPr id="7" name="Picture 6"/>
          <p:cNvPicPr>
            <a:picLocks noChangeAspect="1"/>
          </p:cNvPicPr>
          <p:nvPr/>
        </p:nvPicPr>
        <p:blipFill>
          <a:blip r:embed="rId2"/>
          <a:stretch>
            <a:fillRect/>
          </a:stretch>
        </p:blipFill>
        <p:spPr>
          <a:xfrm>
            <a:off x="467544" y="3212976"/>
            <a:ext cx="6896100" cy="1612900"/>
          </a:xfrm>
          <a:prstGeom prst="rect">
            <a:avLst/>
          </a:prstGeom>
        </p:spPr>
      </p:pic>
    </p:spTree>
    <p:extLst>
      <p:ext uri="{BB962C8B-B14F-4D97-AF65-F5344CB8AC3E}">
        <p14:creationId xmlns:p14="http://schemas.microsoft.com/office/powerpoint/2010/main" val="1480981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Variables</a:t>
            </a:r>
            <a:endParaRPr lang="en-US" dirty="0"/>
          </a:p>
        </p:txBody>
      </p:sp>
      <p:sp>
        <p:nvSpPr>
          <p:cNvPr id="3" name="Content Placeholder 2"/>
          <p:cNvSpPr>
            <a:spLocks noGrp="1"/>
          </p:cNvSpPr>
          <p:nvPr>
            <p:ph idx="1"/>
          </p:nvPr>
        </p:nvSpPr>
        <p:spPr/>
        <p:txBody>
          <a:bodyPr/>
          <a:lstStyle/>
          <a:p>
            <a:r>
              <a:rPr lang="en-US" dirty="0" smtClean="0"/>
              <a:t>Add another fixed effect:</a:t>
            </a:r>
          </a:p>
          <a:p>
            <a:endParaRPr lang="en-US" dirty="0"/>
          </a:p>
        </p:txBody>
      </p:sp>
      <p:pic>
        <p:nvPicPr>
          <p:cNvPr id="4" name="Picture 3"/>
          <p:cNvPicPr>
            <a:picLocks noChangeAspect="1"/>
          </p:cNvPicPr>
          <p:nvPr/>
        </p:nvPicPr>
        <p:blipFill>
          <a:blip r:embed="rId2"/>
          <a:stretch>
            <a:fillRect/>
          </a:stretch>
        </p:blipFill>
        <p:spPr>
          <a:xfrm>
            <a:off x="990600" y="2527300"/>
            <a:ext cx="7162800" cy="1803400"/>
          </a:xfrm>
          <a:prstGeom prst="rect">
            <a:avLst/>
          </a:prstGeom>
        </p:spPr>
      </p:pic>
    </p:spTree>
    <p:extLst>
      <p:ext uri="{BB962C8B-B14F-4D97-AF65-F5344CB8AC3E}">
        <p14:creationId xmlns:p14="http://schemas.microsoft.com/office/powerpoint/2010/main" val="1775505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Slopes</a:t>
            </a:r>
            <a:endParaRPr lang="en-US" dirty="0"/>
          </a:p>
        </p:txBody>
      </p:sp>
      <p:sp>
        <p:nvSpPr>
          <p:cNvPr id="3" name="Content Placeholder 2"/>
          <p:cNvSpPr>
            <a:spLocks noGrp="1"/>
          </p:cNvSpPr>
          <p:nvPr>
            <p:ph idx="1"/>
          </p:nvPr>
        </p:nvSpPr>
        <p:spPr/>
        <p:txBody>
          <a:bodyPr/>
          <a:lstStyle/>
          <a:p>
            <a:r>
              <a:rPr lang="en-US" dirty="0" smtClean="0"/>
              <a:t>Random slopes will vary across groups (akin to moderation analyses for continuous variables).</a:t>
            </a:r>
          </a:p>
          <a:p>
            <a:pPr lvl="1"/>
            <a:r>
              <a:rPr lang="en-US" dirty="0" smtClean="0"/>
              <a:t>You change the ~1 in the random section to the IV variable name. </a:t>
            </a:r>
          </a:p>
        </p:txBody>
      </p:sp>
    </p:spTree>
    <p:extLst>
      <p:ext uri="{BB962C8B-B14F-4D97-AF65-F5344CB8AC3E}">
        <p14:creationId xmlns:p14="http://schemas.microsoft.com/office/powerpoint/2010/main" val="2804394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Slopes</a:t>
            </a:r>
            <a:endParaRPr lang="en-US" dirty="0"/>
          </a:p>
        </p:txBody>
      </p:sp>
      <p:pic>
        <p:nvPicPr>
          <p:cNvPr id="4" name="Picture 3"/>
          <p:cNvPicPr>
            <a:picLocks noChangeAspect="1"/>
          </p:cNvPicPr>
          <p:nvPr/>
        </p:nvPicPr>
        <p:blipFill>
          <a:blip r:embed="rId2"/>
          <a:stretch>
            <a:fillRect/>
          </a:stretch>
        </p:blipFill>
        <p:spPr>
          <a:xfrm>
            <a:off x="251520" y="1196752"/>
            <a:ext cx="6972300" cy="1981200"/>
          </a:xfrm>
          <a:prstGeom prst="rect">
            <a:avLst/>
          </a:prstGeom>
        </p:spPr>
      </p:pic>
      <p:pic>
        <p:nvPicPr>
          <p:cNvPr id="5" name="Picture 4"/>
          <p:cNvPicPr>
            <a:picLocks noChangeAspect="1"/>
          </p:cNvPicPr>
          <p:nvPr/>
        </p:nvPicPr>
        <p:blipFill>
          <a:blip r:embed="rId3"/>
          <a:stretch>
            <a:fillRect/>
          </a:stretch>
        </p:blipFill>
        <p:spPr>
          <a:xfrm>
            <a:off x="1331640" y="4221088"/>
            <a:ext cx="7556500" cy="1765300"/>
          </a:xfrm>
          <a:prstGeom prst="rect">
            <a:avLst/>
          </a:prstGeom>
        </p:spPr>
      </p:pic>
    </p:spTree>
    <p:extLst>
      <p:ext uri="{BB962C8B-B14F-4D97-AF65-F5344CB8AC3E}">
        <p14:creationId xmlns:p14="http://schemas.microsoft.com/office/powerpoint/2010/main" val="3556355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8700" y="0"/>
            <a:ext cx="7074809" cy="6858000"/>
          </a:xfrm>
          <a:prstGeom prst="rect">
            <a:avLst/>
          </a:prstGeom>
        </p:spPr>
      </p:pic>
    </p:spTree>
    <p:extLst>
      <p:ext uri="{BB962C8B-B14F-4D97-AF65-F5344CB8AC3E}">
        <p14:creationId xmlns:p14="http://schemas.microsoft.com/office/powerpoint/2010/main" val="3514040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0"/>
            <a:ext cx="7144227" cy="6858000"/>
          </a:xfrm>
          <a:prstGeom prst="rect">
            <a:avLst/>
          </a:prstGeom>
        </p:spPr>
      </p:pic>
    </p:spTree>
    <p:extLst>
      <p:ext uri="{BB962C8B-B14F-4D97-AF65-F5344CB8AC3E}">
        <p14:creationId xmlns:p14="http://schemas.microsoft.com/office/powerpoint/2010/main" val="775701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Issues/Topics</a:t>
            </a:r>
            <a:endParaRPr lang="en-US" dirty="0"/>
          </a:p>
        </p:txBody>
      </p:sp>
      <p:sp>
        <p:nvSpPr>
          <p:cNvPr id="3" name="Content Placeholder 2"/>
          <p:cNvSpPr>
            <a:spLocks noGrp="1"/>
          </p:cNvSpPr>
          <p:nvPr>
            <p:ph idx="1"/>
          </p:nvPr>
        </p:nvSpPr>
        <p:spPr/>
        <p:txBody>
          <a:bodyPr/>
          <a:lstStyle/>
          <a:p>
            <a:r>
              <a:rPr lang="en-US" dirty="0" smtClean="0"/>
              <a:t>Growth models</a:t>
            </a:r>
          </a:p>
          <a:p>
            <a:r>
              <a:rPr lang="en-US" dirty="0" smtClean="0"/>
              <a:t>Covariance structures</a:t>
            </a:r>
          </a:p>
          <a:p>
            <a:r>
              <a:rPr lang="en-US" dirty="0" smtClean="0"/>
              <a:t>Effect size</a:t>
            </a:r>
            <a:endParaRPr lang="en-US" dirty="0"/>
          </a:p>
        </p:txBody>
      </p:sp>
    </p:spTree>
    <p:extLst>
      <p:ext uri="{BB962C8B-B14F-4D97-AF65-F5344CB8AC3E}">
        <p14:creationId xmlns:p14="http://schemas.microsoft.com/office/powerpoint/2010/main" val="217167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 Three-Level Hierarchy</a:t>
            </a:r>
            <a:endParaRPr lang="en-GB" dirty="0"/>
          </a:p>
        </p:txBody>
      </p:sp>
      <p:sp>
        <p:nvSpPr>
          <p:cNvPr id="3" name="Content Placeholder 2"/>
          <p:cNvSpPr>
            <a:spLocks noGrp="1"/>
          </p:cNvSpPr>
          <p:nvPr>
            <p:ph idx="1"/>
          </p:nvPr>
        </p:nvSpPr>
        <p:spPr/>
        <p:txBody>
          <a:bodyPr/>
          <a:lstStyle/>
          <a:p>
            <a:endParaRPr lang="en-US"/>
          </a:p>
        </p:txBody>
      </p:sp>
      <p:pic>
        <p:nvPicPr>
          <p:cNvPr id="2" name="Picture 1" descr="Screen shot 2011-08-04 at 17.00.4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5734" y="1700808"/>
            <a:ext cx="8128266" cy="44434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Designs</a:t>
            </a:r>
            <a:endParaRPr lang="en-US" dirty="0"/>
          </a:p>
        </p:txBody>
      </p:sp>
      <p:sp>
        <p:nvSpPr>
          <p:cNvPr id="3" name="Content Placeholder 2"/>
          <p:cNvSpPr>
            <a:spLocks noGrp="1"/>
          </p:cNvSpPr>
          <p:nvPr>
            <p:ph idx="1"/>
          </p:nvPr>
        </p:nvSpPr>
        <p:spPr/>
        <p:txBody>
          <a:bodyPr/>
          <a:lstStyle/>
          <a:p>
            <a:r>
              <a:rPr lang="en-US" dirty="0" smtClean="0"/>
              <a:t>Judgment studies:</a:t>
            </a:r>
          </a:p>
          <a:p>
            <a:pPr lvl="1"/>
            <a:r>
              <a:rPr lang="en-US" dirty="0" smtClean="0"/>
              <a:t>Each person judges 120 items that fit certain characteristics. Rather than creating an average judgment score, each item can be correlated/regressed onto the item statistics. </a:t>
            </a:r>
            <a:endParaRPr lang="en-US" dirty="0"/>
          </a:p>
        </p:txBody>
      </p:sp>
    </p:spTree>
    <p:extLst>
      <p:ext uri="{BB962C8B-B14F-4D97-AF65-F5344CB8AC3E}">
        <p14:creationId xmlns:p14="http://schemas.microsoft.com/office/powerpoint/2010/main" val="426055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Designs</a:t>
            </a:r>
            <a:endParaRPr lang="en-US" dirty="0"/>
          </a:p>
        </p:txBody>
      </p:sp>
      <p:sp>
        <p:nvSpPr>
          <p:cNvPr id="3" name="Content Placeholder 2"/>
          <p:cNvSpPr>
            <a:spLocks noGrp="1"/>
          </p:cNvSpPr>
          <p:nvPr>
            <p:ph idx="1"/>
          </p:nvPr>
        </p:nvSpPr>
        <p:spPr/>
        <p:txBody>
          <a:bodyPr/>
          <a:lstStyle/>
          <a:p>
            <a:r>
              <a:rPr lang="en-US" dirty="0" smtClean="0"/>
              <a:t>Participant data is collected on the same dependent variables over a span of several days.</a:t>
            </a:r>
            <a:endParaRPr lang="en-US" dirty="0"/>
          </a:p>
        </p:txBody>
      </p:sp>
    </p:spTree>
    <p:extLst>
      <p:ext uri="{BB962C8B-B14F-4D97-AF65-F5344CB8AC3E}">
        <p14:creationId xmlns:p14="http://schemas.microsoft.com/office/powerpoint/2010/main" val="373581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book funny:</a:t>
            </a:r>
            <a:endParaRPr lang="en-US" dirty="0"/>
          </a:p>
        </p:txBody>
      </p:sp>
      <p:sp>
        <p:nvSpPr>
          <p:cNvPr id="3" name="Content Placeholder 2"/>
          <p:cNvSpPr>
            <a:spLocks noGrp="1"/>
          </p:cNvSpPr>
          <p:nvPr>
            <p:ph idx="1"/>
          </p:nvPr>
        </p:nvSpPr>
        <p:spPr/>
        <p:txBody>
          <a:bodyPr/>
          <a:lstStyle/>
          <a:p>
            <a:r>
              <a:rPr lang="en-US" dirty="0"/>
              <a:t>Ordinary regression turns itself into cheese and hides </a:t>
            </a:r>
            <a:r>
              <a:rPr lang="en-US" dirty="0" smtClean="0"/>
              <a:t>in the </a:t>
            </a:r>
            <a:r>
              <a:rPr lang="en-US" dirty="0"/>
              <a:t>fridge at the prospect of cases of data that are related. Multilevel models eat these data </a:t>
            </a:r>
            <a:r>
              <a:rPr lang="en-US" dirty="0" smtClean="0"/>
              <a:t>for breakfast</a:t>
            </a:r>
            <a:r>
              <a:rPr lang="en-US" dirty="0"/>
              <a:t>, with a piece of regression-</a:t>
            </a:r>
            <a:r>
              <a:rPr lang="en-US" dirty="0" err="1"/>
              <a:t>flavoured</a:t>
            </a:r>
            <a:r>
              <a:rPr lang="en-US" dirty="0"/>
              <a:t> cheese.</a:t>
            </a:r>
          </a:p>
        </p:txBody>
      </p:sp>
    </p:spTree>
    <p:extLst>
      <p:ext uri="{BB962C8B-B14F-4D97-AF65-F5344CB8AC3E}">
        <p14:creationId xmlns:p14="http://schemas.microsoft.com/office/powerpoint/2010/main" val="244962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Benefits of Multilevel Models</a:t>
            </a:r>
            <a:endParaRPr lang="en-GB" dirty="0"/>
          </a:p>
        </p:txBody>
      </p:sp>
      <p:sp>
        <p:nvSpPr>
          <p:cNvPr id="5" name="Content Placeholder 4"/>
          <p:cNvSpPr>
            <a:spLocks noGrp="1"/>
          </p:cNvSpPr>
          <p:nvPr>
            <p:ph idx="1"/>
          </p:nvPr>
        </p:nvSpPr>
        <p:spPr/>
        <p:txBody>
          <a:bodyPr>
            <a:normAutofit/>
          </a:bodyPr>
          <a:lstStyle/>
          <a:p>
            <a:r>
              <a:rPr lang="en-GB" dirty="0" smtClean="0"/>
              <a:t>Homoscedasticity can be broken</a:t>
            </a:r>
          </a:p>
          <a:p>
            <a:pPr lvl="1"/>
            <a:r>
              <a:rPr lang="en-GB" dirty="0" smtClean="0"/>
              <a:t>Model the variability in regression slopes</a:t>
            </a:r>
          </a:p>
          <a:p>
            <a:r>
              <a:rPr lang="en-GB" dirty="0" smtClean="0"/>
              <a:t>Assumption of independence</a:t>
            </a:r>
          </a:p>
          <a:p>
            <a:pPr lvl="1"/>
            <a:r>
              <a:rPr lang="en-GB" dirty="0" smtClean="0"/>
              <a:t>You can model the relationships between cases</a:t>
            </a:r>
          </a:p>
          <a:p>
            <a:pPr lvl="1"/>
            <a:r>
              <a:rPr lang="en-GB" dirty="0" smtClean="0"/>
              <a:t>(Regression for repeated observations)</a:t>
            </a:r>
          </a:p>
          <a:p>
            <a:r>
              <a:rPr lang="en-GB" dirty="0" smtClean="0"/>
              <a:t>Missing data</a:t>
            </a:r>
          </a:p>
          <a:p>
            <a:pPr lvl="1"/>
            <a:r>
              <a:rPr lang="en-GB" dirty="0" smtClean="0"/>
              <a:t>MLMs can cope with missing data</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982</TotalTime>
  <Words>1384</Words>
  <Application>Microsoft Macintosh PowerPoint</Application>
  <PresentationFormat>On-screen Show (4:3)</PresentationFormat>
  <Paragraphs>240</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Multilevel Linear Models</vt:lpstr>
      <vt:lpstr>Aims</vt:lpstr>
      <vt:lpstr>Hierarchical Data</vt:lpstr>
      <vt:lpstr>A Two-Level Hierarchy</vt:lpstr>
      <vt:lpstr>A Three-Level Hierarchy</vt:lpstr>
      <vt:lpstr>Example Designs</vt:lpstr>
      <vt:lpstr>Example Designs</vt:lpstr>
      <vt:lpstr>A book funny:</vt:lpstr>
      <vt:lpstr>Benefits of Multilevel Models</vt:lpstr>
      <vt:lpstr>Benefits of Multilevel Models</vt:lpstr>
      <vt:lpstr>Example Data</vt:lpstr>
      <vt:lpstr>Fixed vs. Random Coefficients</vt:lpstr>
      <vt:lpstr>Fixed Slope, Random Intercept</vt:lpstr>
      <vt:lpstr>Random Slope, Fixed Intercept</vt:lpstr>
      <vt:lpstr>Random Slope, Random Intercept</vt:lpstr>
      <vt:lpstr>So, which one?</vt:lpstr>
      <vt:lpstr>Comparing Models</vt:lpstr>
      <vt:lpstr>Comparing Models</vt:lpstr>
      <vt:lpstr>Comparing Models</vt:lpstr>
      <vt:lpstr>Assumptions</vt:lpstr>
      <vt:lpstr>Some Basic R Stuff</vt:lpstr>
      <vt:lpstr>Working with Files</vt:lpstr>
      <vt:lpstr>Working with Files</vt:lpstr>
      <vt:lpstr>Working with Files</vt:lpstr>
      <vt:lpstr>Packages</vt:lpstr>
      <vt:lpstr>Packages</vt:lpstr>
      <vt:lpstr>Packages</vt:lpstr>
      <vt:lpstr>Packages</vt:lpstr>
      <vt:lpstr>Packages</vt:lpstr>
      <vt:lpstr>Packages</vt:lpstr>
      <vt:lpstr>Factor Functions</vt:lpstr>
      <vt:lpstr>Factor Functions</vt:lpstr>
      <vt:lpstr>Factor Functions</vt:lpstr>
      <vt:lpstr>Wide versus Long</vt:lpstr>
      <vt:lpstr>Wide to Long</vt:lpstr>
      <vt:lpstr>Back to MLM</vt:lpstr>
      <vt:lpstr>Basic Set Up</vt:lpstr>
      <vt:lpstr>PowerPoint Presentation</vt:lpstr>
      <vt:lpstr>PowerPoint Presentation</vt:lpstr>
      <vt:lpstr>PowerPoint Presentation</vt:lpstr>
      <vt:lpstr>Independent Variables</vt:lpstr>
      <vt:lpstr>Independent Variables</vt:lpstr>
      <vt:lpstr>Random Slopes</vt:lpstr>
      <vt:lpstr>Random Slopes</vt:lpstr>
      <vt:lpstr>PowerPoint Presentation</vt:lpstr>
      <vt:lpstr>PowerPoint Presentation</vt:lpstr>
      <vt:lpstr>Other Issues/Topics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 and Reliability</dc:title>
  <dc:creator>Dr. Andy Field</dc:creator>
  <cp:lastModifiedBy>Erin Buchanan</cp:lastModifiedBy>
  <cp:revision>119</cp:revision>
  <dcterms:created xsi:type="dcterms:W3CDTF">2010-01-08T11:48:59Z</dcterms:created>
  <dcterms:modified xsi:type="dcterms:W3CDTF">2015-10-09T06:15:28Z</dcterms:modified>
</cp:coreProperties>
</file>