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2FF8-0734-084D-87FE-B1BCD46B4F0C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D676-0635-454F-9736-820B7D0A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Like your advisor/friend who uses SPSS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656916"/>
              </p:ext>
            </p:extLst>
          </p:nvPr>
        </p:nvGraphicFramePr>
        <p:xfrm>
          <a:off x="457200" y="1600200"/>
          <a:ext cx="8229600" cy="3718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2442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1 </a:t>
                      </a:r>
                    </a:p>
                    <a:p>
                      <a:r>
                        <a:rPr lang="en-US" sz="2800" dirty="0" smtClean="0"/>
                        <a:t>Q2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1 </a:t>
                      </a:r>
                    </a:p>
                    <a:p>
                      <a:r>
                        <a:rPr lang="en-US" sz="2800" dirty="0" smtClean="0"/>
                        <a:t>Q6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3</a:t>
                      </a:r>
                      <a:endParaRPr lang="en-US" sz="2800" dirty="0"/>
                    </a:p>
                  </a:txBody>
                  <a:tcPr/>
                </a:tc>
              </a:tr>
              <a:tr h="9244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.624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.955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.955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.756</a:t>
                      </a:r>
                      <a:endParaRPr lang="en-US" sz="2800" dirty="0"/>
                    </a:p>
                  </a:txBody>
                  <a:tcPr/>
                </a:tc>
              </a:tr>
              <a:tr h="9244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.006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.006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.006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.007</a:t>
                      </a:r>
                      <a:endParaRPr lang="en-US" sz="2800" dirty="0"/>
                    </a:p>
                  </a:txBody>
                  <a:tcPr/>
                </a:tc>
              </a:tr>
              <a:tr h="9244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Q2*Q6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.474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.474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.474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.474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99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aov</a:t>
            </a:r>
            <a:r>
              <a:rPr lang="en-US" dirty="0" smtClean="0"/>
              <a:t> function and taking a summary of the output.</a:t>
            </a:r>
          </a:p>
          <a:p>
            <a:pPr lvl="1"/>
            <a:r>
              <a:rPr lang="en-US" dirty="0" smtClean="0"/>
              <a:t>output = </a:t>
            </a:r>
            <a:r>
              <a:rPr lang="en-US" dirty="0" err="1" smtClean="0"/>
              <a:t>aov</a:t>
            </a:r>
            <a:r>
              <a:rPr lang="en-US" dirty="0" smtClean="0"/>
              <a:t>(Y ~ X, data = data)</a:t>
            </a:r>
          </a:p>
          <a:p>
            <a:pPr lvl="1"/>
            <a:r>
              <a:rPr lang="en-US" dirty="0" smtClean="0"/>
              <a:t>summary(output)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3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AOV +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0" y="1417638"/>
            <a:ext cx="7606943" cy="2403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528" y="4662944"/>
            <a:ext cx="3512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1 SS with Q2 First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0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AOV + 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8" y="1564535"/>
            <a:ext cx="7112000" cy="226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528" y="4662944"/>
            <a:ext cx="3512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1 SS with Q6 First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20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Anova</a:t>
            </a:r>
            <a:r>
              <a:rPr lang="en-US" dirty="0" smtClean="0"/>
              <a:t> function in the car library, where you can specify the type.</a:t>
            </a:r>
          </a:p>
          <a:p>
            <a:pPr lvl="1"/>
            <a:r>
              <a:rPr lang="en-US" dirty="0" err="1" smtClean="0"/>
              <a:t>Anova</a:t>
            </a:r>
            <a:r>
              <a:rPr lang="en-US" dirty="0" smtClean="0"/>
              <a:t>(output, type = “2”)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Anova</a:t>
            </a:r>
            <a:r>
              <a:rPr lang="en-US" dirty="0" smtClean="0"/>
              <a:t>(output, type = “3”)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Type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993900"/>
            <a:ext cx="7264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second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836" y="5913010"/>
            <a:ext cx="7062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EEK! Ordered factors because regression.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79600"/>
            <a:ext cx="7302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7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options command to set up contrasts.</a:t>
            </a:r>
          </a:p>
          <a:p>
            <a:r>
              <a:rPr lang="en-US" dirty="0" smtClean="0"/>
              <a:t>options(contrasts = c("</a:t>
            </a:r>
            <a:r>
              <a:rPr lang="en-US" dirty="0" err="1" smtClean="0"/>
              <a:t>contr.sum</a:t>
            </a:r>
            <a:r>
              <a:rPr lang="en-US" dirty="0" smtClean="0"/>
              <a:t>", "</a:t>
            </a:r>
            <a:r>
              <a:rPr lang="en-US" dirty="0" err="1" smtClean="0"/>
              <a:t>contr.poly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Then run your </a:t>
            </a:r>
            <a:r>
              <a:rPr lang="en-US" dirty="0" err="1" smtClean="0"/>
              <a:t>Anova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Type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16100"/>
            <a:ext cx="7277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ez</a:t>
            </a:r>
            <a:r>
              <a:rPr lang="en-US" dirty="0" smtClean="0"/>
              <a:t> package and run </a:t>
            </a:r>
            <a:r>
              <a:rPr lang="en-US" dirty="0" err="1" smtClean="0"/>
              <a:t>ezANOVA</a:t>
            </a:r>
            <a:endParaRPr lang="en-US" dirty="0" smtClean="0"/>
          </a:p>
          <a:p>
            <a:r>
              <a:rPr lang="en-US" dirty="0" err="1" smtClean="0"/>
              <a:t>ezANOVA</a:t>
            </a:r>
            <a:r>
              <a:rPr lang="en-US" dirty="0" smtClean="0"/>
              <a:t> requires a participant number.</a:t>
            </a:r>
          </a:p>
          <a:p>
            <a:r>
              <a:rPr lang="en-US" dirty="0" err="1" smtClean="0"/>
              <a:t>ezANOVA</a:t>
            </a:r>
            <a:r>
              <a:rPr lang="en-US" dirty="0" smtClean="0"/>
              <a:t>(data = data,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wid</a:t>
            </a:r>
            <a:r>
              <a:rPr lang="en-US" dirty="0" smtClean="0"/>
              <a:t> = </a:t>
            </a:r>
            <a:r>
              <a:rPr lang="en-US" dirty="0" err="1" smtClean="0"/>
              <a:t>partno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dv = DV,</a:t>
            </a:r>
          </a:p>
          <a:p>
            <a:r>
              <a:rPr lang="en-US" dirty="0" smtClean="0"/>
              <a:t>        between = .(IV, IV),</a:t>
            </a:r>
          </a:p>
          <a:p>
            <a:r>
              <a:rPr lang="en-US" dirty="0" smtClean="0"/>
              <a:t>        detailed = TRUE,</a:t>
            </a:r>
          </a:p>
          <a:p>
            <a:r>
              <a:rPr lang="en-US" dirty="0" smtClean="0"/>
              <a:t>        type =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 has several different mathematical forms </a:t>
            </a:r>
            <a:r>
              <a:rPr lang="en-US" dirty="0" smtClean="0">
                <a:sym typeface="Wingdings"/>
              </a:rPr>
              <a:t> but most of psychology has adopted one type</a:t>
            </a:r>
          </a:p>
          <a:p>
            <a:r>
              <a:rPr lang="en-US" dirty="0" smtClean="0">
                <a:sym typeface="Wingdings"/>
              </a:rPr>
              <a:t>However, it’s not totally obvious which type R is doing.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9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30400"/>
            <a:ext cx="7835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 – sequential sum of squares</a:t>
            </a:r>
          </a:p>
          <a:p>
            <a:pPr lvl="1"/>
            <a:r>
              <a:rPr lang="en-US" dirty="0" smtClean="0"/>
              <a:t>Test IV 1 first</a:t>
            </a:r>
          </a:p>
          <a:p>
            <a:pPr lvl="1"/>
            <a:r>
              <a:rPr lang="en-US" dirty="0" smtClean="0"/>
              <a:t>Add in IV 2, given IV 1 is already accounted for</a:t>
            </a:r>
          </a:p>
          <a:p>
            <a:pPr lvl="1"/>
            <a:r>
              <a:rPr lang="en-US" dirty="0" smtClean="0"/>
              <a:t>Add in Interaction, given IV 1 and IV 2</a:t>
            </a:r>
          </a:p>
          <a:p>
            <a:r>
              <a:rPr lang="en-US" dirty="0" smtClean="0"/>
              <a:t>Similar to hierarchical regression</a:t>
            </a:r>
          </a:p>
          <a:p>
            <a:r>
              <a:rPr lang="en-US" dirty="0" smtClean="0"/>
              <a:t>Means that the order of IVs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2 – assumes no significant interaction</a:t>
            </a:r>
          </a:p>
          <a:p>
            <a:pPr lvl="1"/>
            <a:r>
              <a:rPr lang="en-US" dirty="0" smtClean="0"/>
              <a:t>Test IV 1, given IV 2</a:t>
            </a:r>
          </a:p>
          <a:p>
            <a:pPr lvl="1"/>
            <a:r>
              <a:rPr lang="en-US" dirty="0" smtClean="0"/>
              <a:t>Test IV 2, given IV 1</a:t>
            </a:r>
          </a:p>
          <a:p>
            <a:r>
              <a:rPr lang="en-US" dirty="0" smtClean="0"/>
              <a:t>Similar to a simultaneous regression</a:t>
            </a:r>
          </a:p>
          <a:p>
            <a:r>
              <a:rPr lang="en-US" dirty="0" smtClean="0"/>
              <a:t>More power if interaction is not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9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3 – most commonly used </a:t>
            </a:r>
          </a:p>
          <a:p>
            <a:pPr lvl="1"/>
            <a:r>
              <a:rPr lang="en-US" dirty="0" smtClean="0"/>
              <a:t>Test for IV 1, given IV 2 and interaction</a:t>
            </a:r>
          </a:p>
          <a:p>
            <a:pPr lvl="1"/>
            <a:r>
              <a:rPr lang="en-US" dirty="0" smtClean="0"/>
              <a:t>Test for IV2, given IV 1 and interaction</a:t>
            </a:r>
          </a:p>
          <a:p>
            <a:pPr lvl="1"/>
            <a:r>
              <a:rPr lang="en-US" dirty="0" smtClean="0"/>
              <a:t>Test for interaction, given IV 1 and IV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SPSS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739900"/>
            <a:ext cx="7251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4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SSPS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778000"/>
            <a:ext cx="711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8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 SPSS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651000"/>
            <a:ext cx="7480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3 SPSS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701800"/>
            <a:ext cx="7061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3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408</Words>
  <Application>Microsoft Macintosh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How to ANOVA</vt:lpstr>
      <vt:lpstr>The Problem</vt:lpstr>
      <vt:lpstr>Math Explained</vt:lpstr>
      <vt:lpstr>Math Explained</vt:lpstr>
      <vt:lpstr>Math Explained</vt:lpstr>
      <vt:lpstr>Type 1 SPSS</vt:lpstr>
      <vt:lpstr>Type 1 SSPS</vt:lpstr>
      <vt:lpstr>Type 2 SPSS</vt:lpstr>
      <vt:lpstr>Type 3 SPSS</vt:lpstr>
      <vt:lpstr>Summary</vt:lpstr>
      <vt:lpstr>How to R</vt:lpstr>
      <vt:lpstr>AOV + Summary</vt:lpstr>
      <vt:lpstr>AOV + Summary</vt:lpstr>
      <vt:lpstr>So what to do?</vt:lpstr>
      <vt:lpstr>R Type 2</vt:lpstr>
      <vt:lpstr>Wait a second …</vt:lpstr>
      <vt:lpstr>How to fix it!</vt:lpstr>
      <vt:lpstr>R Type 3</vt:lpstr>
      <vt:lpstr>A Simpler Solution</vt:lpstr>
      <vt:lpstr>EZ Output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ANOVA</dc:title>
  <dc:creator>Erin Buchanan</dc:creator>
  <cp:lastModifiedBy>Erin Buchanan</cp:lastModifiedBy>
  <cp:revision>18</cp:revision>
  <dcterms:created xsi:type="dcterms:W3CDTF">2015-10-27T13:42:12Z</dcterms:created>
  <dcterms:modified xsi:type="dcterms:W3CDTF">2015-10-27T14:46:46Z</dcterms:modified>
</cp:coreProperties>
</file>