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62" r:id="rId9"/>
    <p:sldId id="263" r:id="rId10"/>
    <p:sldId id="266" r:id="rId11"/>
    <p:sldId id="271" r:id="rId12"/>
    <p:sldId id="272" r:id="rId13"/>
    <p:sldId id="290" r:id="rId14"/>
    <p:sldId id="275" r:id="rId15"/>
    <p:sldId id="288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5" r:id="rId24"/>
    <p:sldId id="286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3EE335-8D94-495F-8ADB-400B8E3F2BD3}" type="datetimeFigureOut">
              <a:rPr lang="en-US" smtClean="0"/>
              <a:pPr/>
              <a:t>4/16/15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6D6C16-5DEF-49F4-97F6-8F461E33B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E335-8D94-495F-8ADB-400B8E3F2BD3}" type="datetimeFigureOut">
              <a:rPr lang="en-US" smtClean="0"/>
              <a:pPr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6C16-5DEF-49F4-97F6-8F461E33B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E335-8D94-495F-8ADB-400B8E3F2BD3}" type="datetimeFigureOut">
              <a:rPr lang="en-US" smtClean="0"/>
              <a:pPr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6C16-5DEF-49F4-97F6-8F461E33B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3EE335-8D94-495F-8ADB-400B8E3F2BD3}" type="datetimeFigureOut">
              <a:rPr lang="en-US" smtClean="0"/>
              <a:pPr/>
              <a:t>4/16/15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6D6C16-5DEF-49F4-97F6-8F461E33B0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3EE335-8D94-495F-8ADB-400B8E3F2BD3}" type="datetimeFigureOut">
              <a:rPr lang="en-US" smtClean="0"/>
              <a:pPr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6D6C16-5DEF-49F4-97F6-8F461E33B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E335-8D94-495F-8ADB-400B8E3F2BD3}" type="datetimeFigureOut">
              <a:rPr lang="en-US" smtClean="0"/>
              <a:pPr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6C16-5DEF-49F4-97F6-8F461E33B0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E335-8D94-495F-8ADB-400B8E3F2BD3}" type="datetimeFigureOut">
              <a:rPr lang="en-US" smtClean="0"/>
              <a:pPr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6C16-5DEF-49F4-97F6-8F461E33B0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3EE335-8D94-495F-8ADB-400B8E3F2BD3}" type="datetimeFigureOut">
              <a:rPr lang="en-US" smtClean="0"/>
              <a:pPr/>
              <a:t>4/16/15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6D6C16-5DEF-49F4-97F6-8F461E33B0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E335-8D94-495F-8ADB-400B8E3F2BD3}" type="datetimeFigureOut">
              <a:rPr lang="en-US" smtClean="0"/>
              <a:pPr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6C16-5DEF-49F4-97F6-8F461E33B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3EE335-8D94-495F-8ADB-400B8E3F2BD3}" type="datetimeFigureOut">
              <a:rPr lang="en-US" smtClean="0"/>
              <a:pPr/>
              <a:t>4/16/15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6D6C16-5DEF-49F4-97F6-8F461E33B0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3EE335-8D94-495F-8ADB-400B8E3F2BD3}" type="datetimeFigureOut">
              <a:rPr lang="en-US" smtClean="0"/>
              <a:pPr/>
              <a:t>4/16/15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6D6C16-5DEF-49F4-97F6-8F461E33B0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3EE335-8D94-495F-8ADB-400B8E3F2BD3}" type="datetimeFigureOut">
              <a:rPr lang="en-US" smtClean="0"/>
              <a:pPr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6D6C16-5DEF-49F4-97F6-8F461E33B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Canonical Correlations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Ratio of cases to IVs</a:t>
            </a:r>
          </a:p>
          <a:p>
            <a:pPr lvl="1"/>
            <a:r>
              <a:rPr lang="en-US" dirty="0" smtClean="0"/>
              <a:t>If your variables are highly reliable (alpha = .80), then you need about 10 people per IV</a:t>
            </a:r>
          </a:p>
          <a:p>
            <a:r>
              <a:rPr lang="en-US" dirty="0" err="1" smtClean="0"/>
              <a:t>Gpower</a:t>
            </a:r>
            <a:r>
              <a:rPr lang="en-US" dirty="0" smtClean="0"/>
              <a:t> – for correlations to get an idea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Missing data – very sensitive to the different types of data replacement</a:t>
            </a:r>
          </a:p>
          <a:p>
            <a:pPr lvl="1"/>
            <a:r>
              <a:rPr lang="en-US" dirty="0" smtClean="0"/>
              <a:t>So, I would suggest trying the different types of mean replacement and see which canonical </a:t>
            </a:r>
            <a:r>
              <a:rPr lang="en-US" dirty="0" err="1" smtClean="0"/>
              <a:t>variates</a:t>
            </a:r>
            <a:r>
              <a:rPr lang="en-US" dirty="0" smtClean="0"/>
              <a:t> are the most interpretable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Outliers – just as with regression, will seriously change your relationships between IV-DV.</a:t>
            </a:r>
          </a:p>
          <a:p>
            <a:pPr lvl="1"/>
            <a:r>
              <a:rPr lang="en-US" dirty="0" smtClean="0"/>
              <a:t>Eliminate multivariate outliers</a:t>
            </a:r>
          </a:p>
          <a:p>
            <a:pPr lvl="1"/>
            <a:r>
              <a:rPr lang="en-US" dirty="0" smtClean="0"/>
              <a:t>Still best to check with Mahalanobis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Multivariate normality – use all variables you are going to correlate</a:t>
            </a:r>
          </a:p>
          <a:p>
            <a:r>
              <a:rPr lang="en-US" dirty="0" smtClean="0"/>
              <a:t>Linearity – can be checked with a PP Plot.</a:t>
            </a:r>
          </a:p>
          <a:p>
            <a:r>
              <a:rPr lang="en-US" dirty="0" smtClean="0"/>
              <a:t>Homoscedasticity – since it’s a regression analysis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7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Eigenvalues</a:t>
            </a:r>
            <a:r>
              <a:rPr lang="en-US" dirty="0" smtClean="0"/>
              <a:t> – takes all the variance and shuffles it around into a composite score instead of individual scores and variance</a:t>
            </a:r>
          </a:p>
          <a:p>
            <a:pPr lvl="1"/>
            <a:r>
              <a:rPr lang="en-US" dirty="0" smtClean="0"/>
              <a:t>Same as Factor Analysis</a:t>
            </a:r>
          </a:p>
          <a:p>
            <a:pPr lvl="1"/>
            <a:r>
              <a:rPr lang="en-US" dirty="0" smtClean="0"/>
              <a:t>There’s usually more than one </a:t>
            </a:r>
            <a:r>
              <a:rPr lang="en-US" dirty="0" err="1" smtClean="0"/>
              <a:t>eigenvalue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canonical </a:t>
            </a:r>
            <a:r>
              <a:rPr lang="en-US" dirty="0" err="1" smtClean="0"/>
              <a:t>variate</a:t>
            </a:r>
            <a:r>
              <a:rPr lang="en-US" dirty="0" smtClean="0"/>
              <a:t> is orthogonal </a:t>
            </a:r>
          </a:p>
          <a:p>
            <a:pPr lvl="1"/>
            <a:r>
              <a:rPr lang="en-US" dirty="0" smtClean="0"/>
              <a:t>What this means is that you do not have overlapping variance across </a:t>
            </a:r>
            <a:r>
              <a:rPr lang="en-US" dirty="0" err="1" smtClean="0"/>
              <a:t>variates</a:t>
            </a:r>
            <a:endParaRPr lang="en-US" dirty="0" smtClean="0"/>
          </a:p>
          <a:p>
            <a:pPr lvl="1"/>
            <a:r>
              <a:rPr lang="en-US" dirty="0" smtClean="0"/>
              <a:t>If the first relationship covers 80% of the variance, not very likely that you will find another significant </a:t>
            </a:r>
            <a:r>
              <a:rPr lang="en-US" dirty="0" err="1" smtClean="0"/>
              <a:t>variate</a:t>
            </a:r>
            <a:r>
              <a:rPr lang="en-US" dirty="0" smtClean="0"/>
              <a:t> pair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81200" y="2514600"/>
            <a:ext cx="2057400" cy="1676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Canonical </a:t>
            </a:r>
            <a:r>
              <a:rPr lang="en-US" dirty="0" err="1" smtClean="0"/>
              <a:t>variate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00600" y="2514600"/>
            <a:ext cx="2057400" cy="1676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Canonical </a:t>
            </a:r>
            <a:r>
              <a:rPr lang="en-US" dirty="0" err="1" smtClean="0"/>
              <a:t>variate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038600" y="33528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19050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35052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>
            <a:off x="1447800" y="2324100"/>
            <a:ext cx="5334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4" idx="2"/>
          </p:cNvCxnSpPr>
          <p:nvPr/>
        </p:nvCxnSpPr>
        <p:spPr>
          <a:xfrm flipV="1">
            <a:off x="1447800" y="3352800"/>
            <a:ext cx="5334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43800" y="18288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43800" y="34290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Y1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6553200" y="23622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  <a:endCxn id="5" idx="6"/>
          </p:cNvCxnSpPr>
          <p:nvPr/>
        </p:nvCxnSpPr>
        <p:spPr>
          <a:xfrm rot="10800000">
            <a:off x="6858000" y="3352800"/>
            <a:ext cx="6858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and Interpret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 get the “canonical correlation” file from blackboard and put it on your computer</a:t>
            </a:r>
          </a:p>
          <a:p>
            <a:r>
              <a:rPr lang="en-US" dirty="0" smtClean="0"/>
              <a:t>Then open new syntax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INCLUDE ‘where you saved the canonical file’.</a:t>
            </a:r>
          </a:p>
          <a:p>
            <a:r>
              <a:rPr lang="en-US" dirty="0" smtClean="0"/>
              <a:t>CANCORR SET1 = IVs names /</a:t>
            </a:r>
          </a:p>
          <a:p>
            <a:r>
              <a:rPr lang="en-US" dirty="0" smtClean="0"/>
              <a:t>SET2 = DVs names /.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put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Starts with 3 correlation tables (as if you ran </a:t>
            </a:r>
            <a:r>
              <a:rPr lang="en-US" dirty="0" err="1" smtClean="0"/>
              <a:t>bivariate</a:t>
            </a:r>
            <a:r>
              <a:rPr lang="en-US" dirty="0" smtClean="0"/>
              <a:t> correlations)</a:t>
            </a:r>
          </a:p>
          <a:p>
            <a:pPr lvl="1"/>
            <a:r>
              <a:rPr lang="en-US" dirty="0" smtClean="0"/>
              <a:t>Set1 with itself.</a:t>
            </a:r>
          </a:p>
          <a:p>
            <a:pPr lvl="1"/>
            <a:r>
              <a:rPr lang="en-US" dirty="0" smtClean="0"/>
              <a:t>Set2 with itself</a:t>
            </a:r>
          </a:p>
          <a:p>
            <a:pPr lvl="1"/>
            <a:r>
              <a:rPr lang="en-US" dirty="0" smtClean="0"/>
              <a:t>Set1 to Set2.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Multivariate correlation – finding the relationship between several IVs and several DVs</a:t>
            </a:r>
          </a:p>
          <a:p>
            <a:pPr lvl="1"/>
            <a:r>
              <a:rPr lang="en-US" dirty="0" smtClean="0"/>
              <a:t>Sort of step between multiple linear regression and structural equation modeling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Canonical correlations </a:t>
            </a:r>
          </a:p>
          <a:p>
            <a:pPr lvl="1"/>
            <a:r>
              <a:rPr lang="en-US" dirty="0" smtClean="0"/>
              <a:t>Gives you the significant correlations between the combined sets of variables</a:t>
            </a:r>
          </a:p>
          <a:p>
            <a:pPr lvl="1"/>
            <a:r>
              <a:rPr lang="en-US" dirty="0" smtClean="0"/>
              <a:t>(can treat these as r, so if you square them, it’s the variance accounted for by both </a:t>
            </a:r>
            <a:r>
              <a:rPr lang="en-US" dirty="0" err="1" smtClean="0"/>
              <a:t>variates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Tests that remaining are zero </a:t>
            </a:r>
          </a:p>
          <a:p>
            <a:pPr lvl="1"/>
            <a:r>
              <a:rPr lang="en-US" dirty="0" smtClean="0"/>
              <a:t>Tells you the significance value of each correlation</a:t>
            </a:r>
          </a:p>
          <a:p>
            <a:pPr lvl="1"/>
            <a:r>
              <a:rPr lang="en-US" dirty="0" smtClean="0"/>
              <a:t>Only interpret the significant correlations.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Look at the standardized coefficients</a:t>
            </a:r>
          </a:p>
          <a:p>
            <a:pPr lvl="1"/>
            <a:r>
              <a:rPr lang="en-US" dirty="0" smtClean="0"/>
              <a:t>Indicate how much each item is weighted to create the set.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</a:t>
            </a:r>
            <a:r>
              <a:rPr lang="en-US" dirty="0"/>
              <a:t>p</a:t>
            </a:r>
            <a:r>
              <a:rPr lang="en-US" dirty="0" smtClean="0"/>
              <a:t>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Canonical loadings are the correlations of each variable with it’s </a:t>
            </a:r>
            <a:r>
              <a:rPr lang="en-US" dirty="0" err="1" smtClean="0"/>
              <a:t>variate</a:t>
            </a:r>
            <a:endParaRPr lang="en-US" dirty="0" smtClean="0"/>
          </a:p>
          <a:p>
            <a:pPr lvl="1"/>
            <a:r>
              <a:rPr lang="en-US" dirty="0" smtClean="0"/>
              <a:t>And the correlation between each variable and the other </a:t>
            </a:r>
            <a:r>
              <a:rPr lang="en-US" dirty="0" err="1" smtClean="0"/>
              <a:t>variate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Loadings go on pictures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want to make sure that you are accounting for more variance across the canonical </a:t>
            </a:r>
            <a:r>
              <a:rPr lang="en-US" dirty="0" err="1" smtClean="0"/>
              <a:t>variate</a:t>
            </a:r>
            <a:r>
              <a:rPr lang="en-US" dirty="0" smtClean="0"/>
              <a:t> (IV-DV = on the first loading information = r)</a:t>
            </a:r>
          </a:p>
          <a:p>
            <a:r>
              <a:rPr lang="en-US" dirty="0" smtClean="0"/>
              <a:t>Than by it’s own IV (proportion of </a:t>
            </a:r>
            <a:r>
              <a:rPr lang="en-US" dirty="0" err="1" smtClean="0"/>
              <a:t>variates</a:t>
            </a:r>
            <a:r>
              <a:rPr lang="en-US" dirty="0" smtClean="0"/>
              <a:t> of set-1 explained by its own canonical </a:t>
            </a:r>
            <a:r>
              <a:rPr lang="en-US" dirty="0" err="1" smtClean="0"/>
              <a:t>variate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 by the opposite canonical </a:t>
            </a:r>
            <a:r>
              <a:rPr lang="en-US" dirty="0" err="1" smtClean="0"/>
              <a:t>variate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The Hard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most difficult part of this analysis is the interpretation</a:t>
            </a:r>
          </a:p>
          <a:p>
            <a:pPr lvl="1"/>
            <a:r>
              <a:rPr lang="en-US" dirty="0" smtClean="0"/>
              <a:t>You have to interpret the loadings and their relationships with the </a:t>
            </a:r>
            <a:r>
              <a:rPr lang="en-US" dirty="0" err="1" smtClean="0"/>
              <a:t>variates</a:t>
            </a:r>
            <a:r>
              <a:rPr lang="en-US" dirty="0" smtClean="0"/>
              <a:t> and </a:t>
            </a:r>
            <a:r>
              <a:rPr lang="en-US" smtClean="0"/>
              <a:t>each other.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MLR, there’s a set of IVs on one side and one DV on the other</a:t>
            </a:r>
          </a:p>
          <a:p>
            <a:r>
              <a:rPr lang="en-US" dirty="0" smtClean="0"/>
              <a:t>In canonical correlation, regressions are used on both sides, so there are a bunch of variables on each side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Regressions are used to create predicted values for both the IVs and DVs (or X and Y)</a:t>
            </a:r>
          </a:p>
          <a:p>
            <a:pPr lvl="1"/>
            <a:r>
              <a:rPr lang="en-US" dirty="0" smtClean="0"/>
              <a:t>Then the predicted values for IVs is correlated with the predicted values for DVs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regression – there is only one “best” way to combine the variables to create the closest predicted values</a:t>
            </a:r>
          </a:p>
          <a:p>
            <a:pPr lvl="1"/>
            <a:r>
              <a:rPr lang="en-US" dirty="0" smtClean="0"/>
              <a:t>In canonical correlation – there are several ways to combine the variables (similar to MANOVA combinations of the DVs)</a:t>
            </a:r>
          </a:p>
          <a:p>
            <a:pPr lvl="1"/>
            <a:r>
              <a:rPr lang="en-US" dirty="0" smtClean="0"/>
              <a:t>Therefore, you get several “solutions” but usually only a couple are understandable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Number of canonical </a:t>
            </a:r>
            <a:r>
              <a:rPr lang="en-US" dirty="0" err="1" smtClean="0"/>
              <a:t>variate</a:t>
            </a:r>
            <a:r>
              <a:rPr lang="en-US" dirty="0" smtClean="0"/>
              <a:t> pairs</a:t>
            </a:r>
          </a:p>
          <a:p>
            <a:pPr lvl="1"/>
            <a:r>
              <a:rPr lang="en-US" dirty="0" smtClean="0"/>
              <a:t>How many significant correlations can you find between the two sets of variables?</a:t>
            </a:r>
          </a:p>
          <a:p>
            <a:pPr lvl="1"/>
            <a:r>
              <a:rPr lang="en-US" dirty="0" smtClean="0"/>
              <a:t>Along how many dimensions are the variables related?</a:t>
            </a:r>
          </a:p>
          <a:p>
            <a:pPr lvl="1"/>
            <a:r>
              <a:rPr lang="en-US" dirty="0" smtClean="0"/>
              <a:t>Look at the number of significant pairings, usually only the first couple account for the most variance?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number of canonical </a:t>
            </a:r>
            <a:r>
              <a:rPr lang="en-US" dirty="0" err="1" smtClean="0"/>
              <a:t>variate</a:t>
            </a:r>
            <a:r>
              <a:rPr lang="en-US" dirty="0" smtClean="0"/>
              <a:t> pairs = IV or DV with the smallest number of variables </a:t>
            </a:r>
          </a:p>
          <a:p>
            <a:pPr lvl="1"/>
            <a:r>
              <a:rPr lang="en-US" dirty="0" smtClean="0"/>
              <a:t>But they may not all be significant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Interpretation – what do the relationships mean? </a:t>
            </a:r>
          </a:p>
          <a:p>
            <a:pPr lvl="1"/>
            <a:r>
              <a:rPr lang="en-US" dirty="0" smtClean="0"/>
              <a:t>Normally look at the </a:t>
            </a:r>
            <a:r>
              <a:rPr lang="en-US" dirty="0" err="1" smtClean="0"/>
              <a:t>bivariate</a:t>
            </a:r>
            <a:r>
              <a:rPr lang="en-US" dirty="0" smtClean="0"/>
              <a:t> correlations to explain the relationships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Importance of canonical </a:t>
            </a:r>
            <a:r>
              <a:rPr lang="en-US" dirty="0" err="1" smtClean="0"/>
              <a:t>variates</a:t>
            </a:r>
            <a:endParaRPr lang="en-US" dirty="0" smtClean="0"/>
          </a:p>
          <a:p>
            <a:pPr lvl="1"/>
            <a:r>
              <a:rPr lang="en-US" dirty="0" smtClean="0"/>
              <a:t>How strong is the correlation across IV-DV?</a:t>
            </a:r>
          </a:p>
          <a:p>
            <a:pPr lvl="1"/>
            <a:r>
              <a:rPr lang="en-US" dirty="0" smtClean="0"/>
              <a:t>How strong is the correlation on each side (IV-IV/DV-DV)?</a:t>
            </a:r>
          </a:p>
          <a:p>
            <a:pPr lvl="1"/>
            <a:r>
              <a:rPr lang="en-US" dirty="0" smtClean="0"/>
              <a:t>How strong is the correlation between each IV-DV combination?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240</TotalTime>
  <Words>778</Words>
  <Application>Microsoft Macintosh PowerPoint</Application>
  <PresentationFormat>On-screen Show (4:3)</PresentationFormat>
  <Paragraphs>94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Canonical Correlations</vt:lpstr>
      <vt:lpstr>The Goal</vt:lpstr>
      <vt:lpstr>The Goal</vt:lpstr>
      <vt:lpstr>The Goal</vt:lpstr>
      <vt:lpstr>Something to think about</vt:lpstr>
      <vt:lpstr>Research Questions</vt:lpstr>
      <vt:lpstr>Research Questions</vt:lpstr>
      <vt:lpstr>Research Questions</vt:lpstr>
      <vt:lpstr>Research Questions</vt:lpstr>
      <vt:lpstr>Assumptions</vt:lpstr>
      <vt:lpstr>Assumptions</vt:lpstr>
      <vt:lpstr>Assumptions</vt:lpstr>
      <vt:lpstr>Assumptions</vt:lpstr>
      <vt:lpstr>Interpretations</vt:lpstr>
      <vt:lpstr>Interpretation</vt:lpstr>
      <vt:lpstr>Pictures</vt:lpstr>
      <vt:lpstr>How To Run and Interpret</vt:lpstr>
      <vt:lpstr>Example Syntax</vt:lpstr>
      <vt:lpstr>Out put </vt:lpstr>
      <vt:lpstr>Out put</vt:lpstr>
      <vt:lpstr>Out put </vt:lpstr>
      <vt:lpstr>Out put</vt:lpstr>
      <vt:lpstr>Out put</vt:lpstr>
      <vt:lpstr>Redundancy Analysis</vt:lpstr>
      <vt:lpstr>Now The Hard Part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Canonical Correlations</dc:title>
  <dc:creator>Rock Star</dc:creator>
  <cp:lastModifiedBy>Erin Buchanan</cp:lastModifiedBy>
  <cp:revision>41</cp:revision>
  <dcterms:created xsi:type="dcterms:W3CDTF">2010-03-01T03:37:48Z</dcterms:created>
  <dcterms:modified xsi:type="dcterms:W3CDTF">2015-04-17T03:01:16Z</dcterms:modified>
</cp:coreProperties>
</file>