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4" r:id="rId27"/>
    <p:sldId id="282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632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0E057B3-2038-4D29-8EE8-481CD08E9CD8}" type="datetimeFigureOut">
              <a:rPr lang="en-US" smtClean="0"/>
              <a:t>3/14/11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3DCD5C-96A9-4B94-B6CC-192175EB3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E057B3-2038-4D29-8EE8-481CD08E9CD8}" type="datetimeFigureOut">
              <a:rPr lang="en-US" smtClean="0"/>
              <a:t>3/14/11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3DCD5C-96A9-4B94-B6CC-192175EB3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E057B3-2038-4D29-8EE8-481CD08E9CD8}" type="datetimeFigureOut">
              <a:rPr lang="en-US" smtClean="0"/>
              <a:t>3/14/11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3DCD5C-96A9-4B94-B6CC-192175EB3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E057B3-2038-4D29-8EE8-481CD08E9CD8}" type="datetimeFigureOut">
              <a:rPr lang="en-US" smtClean="0"/>
              <a:t>3/14/11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3DCD5C-96A9-4B94-B6CC-192175EB32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E057B3-2038-4D29-8EE8-481CD08E9CD8}" type="datetimeFigureOut">
              <a:rPr lang="en-US" smtClean="0"/>
              <a:t>3/14/11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3DCD5C-96A9-4B94-B6CC-192175EB32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E057B3-2038-4D29-8EE8-481CD08E9CD8}" type="datetimeFigureOut">
              <a:rPr lang="en-US" smtClean="0"/>
              <a:t>3/14/11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3DCD5C-96A9-4B94-B6CC-192175EB32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E057B3-2038-4D29-8EE8-481CD08E9CD8}" type="datetimeFigureOut">
              <a:rPr lang="en-US" smtClean="0"/>
              <a:t>3/14/11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3DCD5C-96A9-4B94-B6CC-192175EB32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E057B3-2038-4D29-8EE8-481CD08E9CD8}" type="datetimeFigureOut">
              <a:rPr lang="en-US" smtClean="0"/>
              <a:t>3/14/11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3DCD5C-96A9-4B94-B6CC-192175EB32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E057B3-2038-4D29-8EE8-481CD08E9CD8}" type="datetimeFigureOut">
              <a:rPr lang="en-US" smtClean="0"/>
              <a:t>3/14/11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3DCD5C-96A9-4B94-B6CC-192175EB3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0E057B3-2038-4D29-8EE8-481CD08E9CD8}" type="datetimeFigureOut">
              <a:rPr lang="en-US" smtClean="0"/>
              <a:t>3/14/11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3DCD5C-96A9-4B94-B6CC-192175EB32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0E057B3-2038-4D29-8EE8-481CD08E9CD8}" type="datetimeFigureOut">
              <a:rPr lang="en-US" smtClean="0"/>
              <a:t>3/14/11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3DCD5C-96A9-4B94-B6CC-192175EB323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0E057B3-2038-4D29-8EE8-481CD08E9CD8}" type="datetimeFigureOut">
              <a:rPr lang="en-US" smtClean="0"/>
              <a:t>3/14/11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03DCD5C-96A9-4B94-B6CC-192175EB32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Discriminate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Dimensions of discrimination – what are the IVs that separate the groups?</a:t>
            </a:r>
          </a:p>
          <a:p>
            <a:pPr lvl="1"/>
            <a:r>
              <a:rPr lang="en-US" dirty="0" smtClean="0"/>
              <a:t>What is the pattern of relationships of IVs to the discriminate function (similar to EFA).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function – how can we weight scores to discriminate (creates regression equations)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Adequacy of classification – how many cases are classified correctly?</a:t>
            </a:r>
          </a:p>
          <a:p>
            <a:pPr lvl="1"/>
            <a:r>
              <a:rPr lang="en-US" dirty="0" smtClean="0"/>
              <a:t>When there are mistakes, where do they happen?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 size? </a:t>
            </a:r>
          </a:p>
          <a:p>
            <a:pPr lvl="1"/>
            <a:r>
              <a:rPr lang="en-US" dirty="0" smtClean="0"/>
              <a:t>Finds a canonical correlate with each function, so you can see how much of the variance in groups is accounted for by each discriminate function.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predictors are the most important?</a:t>
            </a:r>
          </a:p>
          <a:p>
            <a:r>
              <a:rPr lang="en-US" dirty="0" smtClean="0"/>
              <a:t>If covariates, what IVs are important after the controls?</a:t>
            </a:r>
          </a:p>
          <a:p>
            <a:r>
              <a:rPr lang="en-US" dirty="0" smtClean="0"/>
              <a:t>Estimation of group means (</a:t>
            </a:r>
            <a:r>
              <a:rPr lang="en-US" dirty="0" err="1" smtClean="0"/>
              <a:t>centroids</a:t>
            </a:r>
            <a:r>
              <a:rPr lang="en-US" dirty="0" smtClean="0"/>
              <a:t>) – which means do the discriminate functions separate?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 groups naturally occurring or did we randomly assign them?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- Theoretical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it’s mostly about classification, it’s ok if distributions are a bit weird as long as the discriminate function is good.</a:t>
            </a:r>
          </a:p>
          <a:p>
            <a:r>
              <a:rPr lang="en-US" dirty="0" smtClean="0"/>
              <a:t>Whenever MANOVA works best, discriminate works best.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- Practical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Unequal N – not a big deal.</a:t>
            </a:r>
          </a:p>
          <a:p>
            <a:pPr lvl="1"/>
            <a:r>
              <a:rPr lang="en-US" dirty="0" smtClean="0"/>
              <a:t>But does influence with very small cells (</a:t>
            </a:r>
          </a:p>
          <a:p>
            <a:pPr lvl="1"/>
            <a:r>
              <a:rPr lang="en-US" dirty="0" smtClean="0"/>
              <a:t>Discriminate function will be biased because that probability of that cell is so small</a:t>
            </a:r>
          </a:p>
          <a:p>
            <a:pPr lvl="1"/>
            <a:r>
              <a:rPr lang="en-US" dirty="0" smtClean="0"/>
              <a:t>Sample size of smallest group &gt; IVs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- Practical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data – needs to be replaced or eliminated.</a:t>
            </a:r>
          </a:p>
          <a:p>
            <a:pPr lvl="1"/>
            <a:r>
              <a:rPr lang="en-US" dirty="0" smtClean="0"/>
              <a:t>Dependent data</a:t>
            </a:r>
          </a:p>
          <a:p>
            <a:pPr lvl="1"/>
            <a:r>
              <a:rPr lang="en-US" dirty="0" smtClean="0"/>
              <a:t>Category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- Practical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</a:p>
          <a:p>
            <a:pPr lvl="1"/>
            <a:r>
              <a:rPr lang="en-US" dirty="0" smtClean="0"/>
              <a:t>Robust but we assume linear combinations of the IVs are normal – but not a good way to test this idea.</a:t>
            </a:r>
          </a:p>
          <a:p>
            <a:pPr lvl="1"/>
            <a:r>
              <a:rPr lang="en-US" dirty="0" smtClean="0"/>
              <a:t>Start to have problems if there are unequal N and the sample size is small.</a:t>
            </a:r>
          </a:p>
          <a:p>
            <a:pPr lvl="2"/>
            <a:r>
              <a:rPr lang="en-US" dirty="0" smtClean="0"/>
              <a:t>Want 20 cases in smallest sample.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- Practical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Seeks to determine group membership from predictor variables</a:t>
            </a:r>
          </a:p>
          <a:p>
            <a:pPr lvl="1"/>
            <a:r>
              <a:rPr lang="en-US" dirty="0" smtClean="0"/>
              <a:t>Given group membership, how many people can we correctly classify?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Outliers – you are trying to predict an individuals’ group, so outliers = no good.</a:t>
            </a:r>
          </a:p>
          <a:p>
            <a:pPr lvl="1"/>
            <a:r>
              <a:rPr lang="en-US" dirty="0" smtClean="0"/>
              <a:t>Univariate and multivariate outliers need to eliminated. </a:t>
            </a:r>
          </a:p>
          <a:p>
            <a:pPr lvl="1"/>
            <a:r>
              <a:rPr lang="en-US" dirty="0" smtClean="0"/>
              <a:t>BUT run outliers separately for each classification/group.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- Practical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Homogeneity – Box’s M is still sensitive</a:t>
            </a:r>
          </a:p>
          <a:p>
            <a:pPr lvl="1"/>
            <a:r>
              <a:rPr lang="en-US" dirty="0" smtClean="0"/>
              <a:t>Can also check out scatter plots of scores on 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discriminate functions separated for each group (SPSS plots)</a:t>
            </a:r>
          </a:p>
          <a:p>
            <a:pPr lvl="1"/>
            <a:r>
              <a:rPr lang="en-US" dirty="0" smtClean="0"/>
              <a:t>If fails:</a:t>
            </a:r>
          </a:p>
          <a:p>
            <a:pPr lvl="2"/>
            <a:r>
              <a:rPr lang="en-US" dirty="0" smtClean="0"/>
              <a:t>Use nonparametric – log regression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- Practical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Linearity – making linear combinations of IVs AND we are making regressions.  Definitely need.</a:t>
            </a:r>
          </a:p>
          <a:p>
            <a:pPr lvl="1"/>
            <a:r>
              <a:rPr lang="en-US" dirty="0" smtClean="0"/>
              <a:t>Less serious errors because it just reduces power.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- Practical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Multicollinearity – since this is regression you do not want 2 predictors that measure the same thing.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- Practical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MANOVA (to a point).</a:t>
            </a:r>
          </a:p>
          <a:p>
            <a:r>
              <a:rPr lang="en-US" dirty="0" smtClean="0"/>
              <a:t>MANOVA – tests if there are differences in combinations of means (DVs) for groups (IVs)</a:t>
            </a:r>
          </a:p>
          <a:p>
            <a:pPr lvl="1"/>
            <a:r>
              <a:rPr lang="en-US" dirty="0" smtClean="0"/>
              <a:t>Then tests which DVs are best for group separation.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Discriminate function – </a:t>
            </a:r>
          </a:p>
          <a:p>
            <a:pPr lvl="1"/>
            <a:r>
              <a:rPr lang="en-US" dirty="0" smtClean="0"/>
              <a:t>D = dz1 + dz2 + dz3 …</a:t>
            </a:r>
          </a:p>
          <a:p>
            <a:pPr lvl="1"/>
            <a:r>
              <a:rPr lang="en-US" dirty="0" smtClean="0"/>
              <a:t>D = discriminate score</a:t>
            </a:r>
          </a:p>
          <a:p>
            <a:pPr lvl="1"/>
            <a:r>
              <a:rPr lang="en-US" dirty="0" smtClean="0"/>
              <a:t>d = discriminate function coefficient</a:t>
            </a:r>
          </a:p>
          <a:p>
            <a:pPr lvl="2"/>
            <a:r>
              <a:rPr lang="en-US" dirty="0" smtClean="0"/>
              <a:t>Get by doing canonical </a:t>
            </a:r>
            <a:r>
              <a:rPr lang="en-US" dirty="0" err="1" smtClean="0"/>
              <a:t>variates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Basically canonical correlation as:</a:t>
            </a:r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95400" y="4343400"/>
            <a:ext cx="16764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member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86200" y="4191000"/>
            <a:ext cx="1752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predictor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2895600" y="4724400"/>
            <a:ext cx="10668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Discriminate function – </a:t>
            </a:r>
          </a:p>
          <a:p>
            <a:pPr lvl="1"/>
            <a:r>
              <a:rPr lang="en-US" dirty="0" smtClean="0"/>
              <a:t>D = dz1 + dz2 + dz3 …</a:t>
            </a:r>
          </a:p>
          <a:p>
            <a:pPr lvl="1"/>
            <a:r>
              <a:rPr lang="en-US" dirty="0" smtClean="0"/>
              <a:t>d = chosen to maximize group differences</a:t>
            </a:r>
          </a:p>
          <a:p>
            <a:pPr lvl="2"/>
            <a:r>
              <a:rPr lang="en-US" dirty="0" smtClean="0"/>
              <a:t>Very similar to beta</a:t>
            </a:r>
          </a:p>
          <a:p>
            <a:pPr lvl="1"/>
            <a:r>
              <a:rPr lang="en-US" dirty="0" smtClean="0"/>
              <a:t>Z = DVs – they are z-scored because then that makes it easy to see ds weight in equation and gives D:</a:t>
            </a:r>
          </a:p>
          <a:p>
            <a:pPr lvl="2"/>
            <a:r>
              <a:rPr lang="en-US" dirty="0" smtClean="0"/>
              <a:t>SD = 1, Mean = 0</a:t>
            </a:r>
          </a:p>
          <a:p>
            <a:pPr lvl="2"/>
            <a:r>
              <a:rPr lang="en-US" dirty="0" smtClean="0"/>
              <a:t>Important for categorical prediction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Separates as so:</a:t>
            </a:r>
          </a:p>
          <a:p>
            <a:r>
              <a:rPr lang="en-US" dirty="0" smtClean="0"/>
              <a:t>0-&gt; 1 = group 1</a:t>
            </a:r>
          </a:p>
          <a:p>
            <a:r>
              <a:rPr lang="en-US" dirty="0" smtClean="0"/>
              <a:t>-1 -&gt; 0 = group 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equation</a:t>
            </a:r>
          </a:p>
          <a:p>
            <a:pPr lvl="1"/>
            <a:r>
              <a:rPr lang="en-US" dirty="0" smtClean="0"/>
              <a:t>You are assigned to the group where you have the highest classification score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C = Constant + cX1 + cX2</a:t>
            </a:r>
          </a:p>
          <a:p>
            <a:pPr lvl="1"/>
            <a:r>
              <a:rPr lang="en-US" dirty="0" smtClean="0"/>
              <a:t>C = classification group</a:t>
            </a:r>
          </a:p>
          <a:p>
            <a:pPr lvl="1"/>
            <a:r>
              <a:rPr lang="en-US" dirty="0" smtClean="0"/>
              <a:t>c = classification coefficient</a:t>
            </a:r>
          </a:p>
          <a:p>
            <a:pPr lvl="1"/>
            <a:r>
              <a:rPr lang="en-US" dirty="0" smtClean="0"/>
              <a:t>X = raw score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581400"/>
            <a:ext cx="2743200" cy="236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lain" startAt="42"/>
            </a:pPr>
            <a:r>
              <a:rPr lang="en-US" dirty="0" smtClean="0"/>
              <a:t>              75</a:t>
            </a:r>
          </a:p>
          <a:p>
            <a:pPr marL="342900" indent="-342900" algn="ctr">
              <a:buAutoNum type="arabicPlain" startAt="42"/>
            </a:pPr>
            <a:endParaRPr lang="en-US" dirty="0"/>
          </a:p>
          <a:p>
            <a:pPr marL="342900" indent="-342900" algn="ctr">
              <a:buAutoNum type="arabicPlain" startAt="42"/>
            </a:pPr>
            <a:endParaRPr lang="en-US" dirty="0" smtClean="0"/>
          </a:p>
          <a:p>
            <a:pPr marL="342900" indent="-342900" algn="ctr">
              <a:buAutoNum type="arabicPlain" startAt="42"/>
            </a:pPr>
            <a:endParaRPr lang="en-US" dirty="0"/>
          </a:p>
          <a:p>
            <a:pPr marL="342900" indent="-342900" algn="ctr">
              <a:buAutoNum type="arabicPlain" startAt="42"/>
            </a:pPr>
            <a:r>
              <a:rPr lang="en-US" dirty="0" smtClean="0"/>
              <a:t>              56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think of this analysis as MANOVA turned inside out.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 rot="10800000" flipH="1">
            <a:off x="609600" y="4762500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2"/>
            <a:endCxn id="4" idx="0"/>
          </p:cNvCxnSpPr>
          <p:nvPr/>
        </p:nvCxnSpPr>
        <p:spPr>
          <a:xfrm rot="5400000" flipH="1">
            <a:off x="800100" y="4762500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3124200"/>
            <a:ext cx="259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Women		Men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805934" y="469213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          Right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29200" y="3581400"/>
            <a:ext cx="2743200" cy="236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sz="1400" dirty="0" smtClean="0"/>
              <a:t>Right Women      Right Men</a:t>
            </a:r>
          </a:p>
          <a:p>
            <a:pPr marL="342900" indent="-342900" algn="ctr"/>
            <a:endParaRPr lang="en-US" sz="1400" dirty="0"/>
          </a:p>
          <a:p>
            <a:pPr marL="342900" indent="-342900" algn="ctr"/>
            <a:endParaRPr lang="en-US" sz="1400" dirty="0" smtClean="0"/>
          </a:p>
          <a:p>
            <a:pPr marL="342900" indent="-342900" algn="ctr"/>
            <a:endParaRPr lang="en-US" sz="1400" dirty="0"/>
          </a:p>
          <a:p>
            <a:pPr marL="342900" indent="-342900" algn="ctr"/>
            <a:endParaRPr lang="en-US" sz="1400" dirty="0" smtClean="0"/>
          </a:p>
          <a:p>
            <a:pPr marL="342900" indent="-342900" algn="ctr"/>
            <a:r>
              <a:rPr lang="en-US" sz="1400" dirty="0" smtClean="0"/>
              <a:t>Left Woman        Left Men</a:t>
            </a:r>
            <a:endParaRPr lang="en-US" sz="1400" dirty="0"/>
          </a:p>
        </p:txBody>
      </p:sp>
      <p:cxnSp>
        <p:nvCxnSpPr>
          <p:cNvPr id="15" name="Straight Connector 14"/>
          <p:cNvCxnSpPr>
            <a:stCxn id="14" idx="1"/>
            <a:endCxn id="14" idx="3"/>
          </p:cNvCxnSpPr>
          <p:nvPr/>
        </p:nvCxnSpPr>
        <p:spPr>
          <a:xfrm rot="10800000" flipH="1">
            <a:off x="5029200" y="4762500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2"/>
            <a:endCxn id="14" idx="0"/>
          </p:cNvCxnSpPr>
          <p:nvPr/>
        </p:nvCxnSpPr>
        <p:spPr>
          <a:xfrm rot="5400000" flipH="1">
            <a:off x="5219700" y="4762500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(direct) – each predictor enters the equation at the same time and only assigned unique variance</a:t>
            </a:r>
          </a:p>
          <a:p>
            <a:pPr lvl="1"/>
            <a:r>
              <a:rPr lang="en-US" dirty="0" smtClean="0"/>
              <a:t>Test of means = MANOVA</a:t>
            </a:r>
          </a:p>
          <a:p>
            <a:pPr lvl="1"/>
            <a:r>
              <a:rPr lang="en-US" dirty="0" smtClean="0"/>
              <a:t>Test of discriminate functions – canonical correlation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Discriminates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(hierarchical) – you determine order predictors enter discriminate function</a:t>
            </a:r>
          </a:p>
          <a:p>
            <a:pPr lvl="1"/>
            <a:r>
              <a:rPr lang="en-US" dirty="0" smtClean="0"/>
              <a:t>You are testing if a new predictor adds better classification to this equation</a:t>
            </a:r>
          </a:p>
          <a:p>
            <a:pPr lvl="2"/>
            <a:r>
              <a:rPr lang="en-US" dirty="0" smtClean="0"/>
              <a:t>Similar to MANCOVA</a:t>
            </a:r>
          </a:p>
          <a:p>
            <a:pPr lvl="2"/>
            <a:r>
              <a:rPr lang="en-US" dirty="0" smtClean="0"/>
              <a:t>Good for smaller number of predictors and theory driven arguments</a:t>
            </a:r>
          </a:p>
          <a:p>
            <a:pPr lvl="2"/>
            <a:r>
              <a:rPr lang="en-US" dirty="0" smtClean="0"/>
              <a:t>(unfortunately, there’s not a good way to do this in SPSS, instead do it as a hierarchical regression where DV is coded as 0 and 1).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Discriminates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Stepwise (statistical) – predictors enter equation based on some cut off you use.  </a:t>
            </a:r>
          </a:p>
          <a:p>
            <a:pPr lvl="1"/>
            <a:r>
              <a:rPr lang="en-US" dirty="0" smtClean="0"/>
              <a:t>If you have 10 of the same predictors, it might be a good way to eliminate overlapping ones.</a:t>
            </a:r>
          </a:p>
          <a:p>
            <a:pPr lvl="1"/>
            <a:r>
              <a:rPr lang="en-US" dirty="0" smtClean="0"/>
              <a:t>But </a:t>
            </a:r>
            <a:r>
              <a:rPr lang="en-US" dirty="0" err="1" smtClean="0"/>
              <a:t>but</a:t>
            </a:r>
            <a:r>
              <a:rPr lang="en-US" dirty="0" smtClean="0"/>
              <a:t>! Dependent on sample you select</a:t>
            </a:r>
          </a:p>
          <a:p>
            <a:pPr lvl="1"/>
            <a:r>
              <a:rPr lang="en-US" dirty="0" smtClean="0"/>
              <a:t>You can use R2, F, change in group centers, 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Discriminates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</a:p>
          <a:p>
            <a:pPr lvl="1"/>
            <a:r>
              <a:rPr lang="en-US" dirty="0" smtClean="0"/>
              <a:t>Criteria for overall statistical significance 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Wilk’s</a:t>
            </a:r>
            <a:r>
              <a:rPr lang="en-US" dirty="0" smtClean="0"/>
              <a:t> lambda as with MANOVA since it’s the same test.</a:t>
            </a:r>
          </a:p>
          <a:p>
            <a:pPr lvl="2"/>
            <a:r>
              <a:rPr lang="en-US" dirty="0" smtClean="0"/>
              <a:t>Stepwise – you get two more options</a:t>
            </a:r>
          </a:p>
          <a:p>
            <a:pPr lvl="3"/>
            <a:r>
              <a:rPr lang="en-US" dirty="0" err="1" smtClean="0"/>
              <a:t>Mahalanobis</a:t>
            </a:r>
            <a:r>
              <a:rPr lang="en-US" dirty="0" smtClean="0"/>
              <a:t> D2 and </a:t>
            </a:r>
            <a:r>
              <a:rPr lang="en-US" dirty="0" err="1" smtClean="0"/>
              <a:t>Rao’s</a:t>
            </a:r>
            <a:r>
              <a:rPr lang="en-US" dirty="0" smtClean="0"/>
              <a:t> V based on group </a:t>
            </a:r>
            <a:r>
              <a:rPr lang="en-US" dirty="0" err="1" smtClean="0"/>
              <a:t>centroid</a:t>
            </a:r>
            <a:r>
              <a:rPr lang="en-US" dirty="0" smtClean="0"/>
              <a:t> differences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</a:p>
          <a:p>
            <a:pPr lvl="1"/>
            <a:r>
              <a:rPr lang="en-US" dirty="0" smtClean="0"/>
              <a:t>Number of discriminate functions</a:t>
            </a:r>
          </a:p>
          <a:p>
            <a:pPr lvl="2"/>
            <a:r>
              <a:rPr lang="en-US" dirty="0" smtClean="0"/>
              <a:t>If you have a lot of groups, you’ll get several discriminate functions but they may not be significant, usually around 2 are significant.</a:t>
            </a:r>
          </a:p>
          <a:p>
            <a:pPr lvl="2"/>
            <a:r>
              <a:rPr lang="en-US" dirty="0" smtClean="0"/>
              <a:t>Evaluates like canonical correlation – </a:t>
            </a:r>
            <a:r>
              <a:rPr lang="en-US" dirty="0" err="1" smtClean="0"/>
              <a:t>eigenvalues</a:t>
            </a:r>
            <a:r>
              <a:rPr lang="en-US" dirty="0" smtClean="0"/>
              <a:t>, % of variance, chi-square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Interpretation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5105400"/>
            <a:ext cx="403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343694" y="3542506"/>
            <a:ext cx="3124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4600" y="548640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Discriminate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70211" y="3234989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Discriminate 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514600" y="228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67000" y="4572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4267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91000" y="1828800"/>
            <a:ext cx="4695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Dots are discriminate function </a:t>
            </a:r>
            <a:r>
              <a:rPr lang="en-US" dirty="0" err="1" smtClean="0"/>
              <a:t>centroids</a:t>
            </a:r>
            <a:endParaRPr lang="en-US" dirty="0" smtClean="0"/>
          </a:p>
          <a:p>
            <a:r>
              <a:rPr lang="en-US" dirty="0" smtClean="0"/>
              <a:t>(means) of each group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 – see if your discriminate function correctly classifies a new sample</a:t>
            </a:r>
          </a:p>
          <a:p>
            <a:pPr lvl="1"/>
            <a:r>
              <a:rPr lang="en-US" dirty="0" smtClean="0"/>
              <a:t>Split half testing</a:t>
            </a:r>
          </a:p>
          <a:p>
            <a:pPr lvl="1"/>
            <a:r>
              <a:rPr lang="en-US" dirty="0" smtClean="0"/>
              <a:t>Can do this by jackknifed classification (leave-it-out option in SPSS).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your mean, can we predict what group you would be in?</a:t>
            </a:r>
          </a:p>
          <a:p>
            <a:r>
              <a:rPr lang="en-US" dirty="0" smtClean="0"/>
              <a:t>IVs = predictors</a:t>
            </a:r>
          </a:p>
          <a:p>
            <a:r>
              <a:rPr lang="en-US" dirty="0" smtClean="0"/>
              <a:t>DVs = groups, grouping variables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classifications – 1 (groups basically) ways to linearly combine IVs to create group membership</a:t>
            </a:r>
          </a:p>
          <a:p>
            <a:pPr lvl="1"/>
            <a:r>
              <a:rPr lang="en-US" dirty="0" smtClean="0"/>
              <a:t>So if you have 3 groups, then there are several ways to combine variables to classify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to MANOVA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 third group, you may have a second discriminate function.  </a:t>
            </a:r>
          </a:p>
          <a:p>
            <a:r>
              <a:rPr lang="en-US" dirty="0" smtClean="0"/>
              <a:t>Trying to understand what IVs are used to discriminate between groups can be kind of limited here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to MANOVA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function to predict group membership.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Significant predictions – can membership be predicted reliably, can we do better than chance?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significant discriminate functions</a:t>
            </a:r>
          </a:p>
          <a:p>
            <a:pPr lvl="1"/>
            <a:r>
              <a:rPr lang="en-US" dirty="0" smtClean="0"/>
              <a:t>Groups/classifications – 1 is the max number you will get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discriminate function accounts for the most variance, provides best separation between groups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function is </a:t>
            </a:r>
            <a:r>
              <a:rPr lang="en-US" i="1" dirty="0" smtClean="0"/>
              <a:t>orthogonal</a:t>
            </a:r>
            <a:r>
              <a:rPr lang="en-US" dirty="0" smtClean="0"/>
              <a:t>, but may still be significant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243</TotalTime>
  <Words>1133</Words>
  <Application>Microsoft Macintosh PowerPoint</Application>
  <PresentationFormat>On-screen Show (4:3)</PresentationFormat>
  <Paragraphs>156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Concourse</vt:lpstr>
      <vt:lpstr>Discriminate Analysis</vt:lpstr>
      <vt:lpstr>Purpose</vt:lpstr>
      <vt:lpstr>Purpose</vt:lpstr>
      <vt:lpstr>Purpose</vt:lpstr>
      <vt:lpstr>Connection to MANOVA</vt:lpstr>
      <vt:lpstr>Connection to MANOVA</vt:lpstr>
      <vt:lpstr>Research Qs</vt:lpstr>
      <vt:lpstr>Research Qs</vt:lpstr>
      <vt:lpstr>Research Qs</vt:lpstr>
      <vt:lpstr>Research Qs</vt:lpstr>
      <vt:lpstr>Research Qs</vt:lpstr>
      <vt:lpstr>Research Qs</vt:lpstr>
      <vt:lpstr>Research Qs</vt:lpstr>
      <vt:lpstr>Research Qs</vt:lpstr>
      <vt:lpstr>Limitations - Theoretical</vt:lpstr>
      <vt:lpstr>Limitations - Practical</vt:lpstr>
      <vt:lpstr>Limitations - Practical</vt:lpstr>
      <vt:lpstr>Limitations - Practical</vt:lpstr>
      <vt:lpstr>Limitations - Practical</vt:lpstr>
      <vt:lpstr>Limitations - Practical</vt:lpstr>
      <vt:lpstr>Limitations - Practical</vt:lpstr>
      <vt:lpstr>Limitations - Practical</vt:lpstr>
      <vt:lpstr>Limitations - Practical</vt:lpstr>
      <vt:lpstr>The Test</vt:lpstr>
      <vt:lpstr>MATHs</vt:lpstr>
      <vt:lpstr>MATHs</vt:lpstr>
      <vt:lpstr>MATHs</vt:lpstr>
      <vt:lpstr>MATHs</vt:lpstr>
      <vt:lpstr>MATHs</vt:lpstr>
      <vt:lpstr>Types of Discriminates</vt:lpstr>
      <vt:lpstr>Types of Discriminates</vt:lpstr>
      <vt:lpstr>Types of Discriminates</vt:lpstr>
      <vt:lpstr>Issues</vt:lpstr>
      <vt:lpstr>Issues</vt:lpstr>
      <vt:lpstr>Issues</vt:lpstr>
      <vt:lpstr>Issues</vt:lpstr>
    </vt:vector>
  </TitlesOfParts>
  <Company>Preferred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erin</dc:creator>
  <cp:lastModifiedBy>Erin</cp:lastModifiedBy>
  <cp:revision>49</cp:revision>
  <dcterms:created xsi:type="dcterms:W3CDTF">2010-04-05T02:17:30Z</dcterms:created>
  <dcterms:modified xsi:type="dcterms:W3CDTF">2011-03-14T19:16:45Z</dcterms:modified>
</cp:coreProperties>
</file>