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603D-288F-4274-8167-B9196CE8552F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933-F516-4592-AF26-FBD0AA575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/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CA give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 detection – </a:t>
            </a:r>
          </a:p>
          <a:p>
            <a:pPr lvl="1"/>
            <a:r>
              <a:rPr lang="en-US" dirty="0" smtClean="0"/>
              <a:t>Observations that are very different, in multivariate sense, will not classify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approaches</a:t>
            </a:r>
          </a:p>
          <a:p>
            <a:r>
              <a:rPr lang="en-US" dirty="0" smtClean="0"/>
              <a:t>Distance approaches</a:t>
            </a:r>
          </a:p>
          <a:p>
            <a:r>
              <a:rPr lang="en-US" dirty="0" smtClean="0"/>
              <a:t>SPSS stuff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map variables to separate plot characteristics then group observations visually</a:t>
            </a:r>
          </a:p>
          <a:p>
            <a:pPr lvl="1"/>
            <a:r>
              <a:rPr lang="en-US" dirty="0" smtClean="0"/>
              <a:t>Approaches</a:t>
            </a:r>
          </a:p>
          <a:p>
            <a:pPr lvl="2"/>
            <a:r>
              <a:rPr lang="en-US" dirty="0" smtClean="0"/>
              <a:t>Profile plots</a:t>
            </a:r>
          </a:p>
          <a:p>
            <a:pPr lvl="2"/>
            <a:r>
              <a:rPr lang="en-US" dirty="0" smtClean="0"/>
              <a:t>Andrews plots</a:t>
            </a:r>
          </a:p>
          <a:p>
            <a:pPr lvl="2"/>
            <a:r>
              <a:rPr lang="en-US" dirty="0" smtClean="0"/>
              <a:t>Faces</a:t>
            </a:r>
          </a:p>
          <a:p>
            <a:pPr lvl="2"/>
            <a:r>
              <a:rPr lang="en-US" dirty="0" smtClean="0"/>
              <a:t>Stars</a:t>
            </a:r>
          </a:p>
          <a:p>
            <a:pPr lvl="2"/>
            <a:r>
              <a:rPr lang="en-US" dirty="0" smtClean="0"/>
              <a:t>Trees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Cereal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Inter-object similarity – measure of resemblance between individuals to be clustered</a:t>
            </a:r>
          </a:p>
          <a:p>
            <a:r>
              <a:rPr lang="en-US" dirty="0" smtClean="0"/>
              <a:t>Dissimilarity – lack of resemblance between individuals</a:t>
            </a:r>
          </a:p>
          <a:p>
            <a:r>
              <a:rPr lang="en-US" dirty="0" smtClean="0"/>
              <a:t>Distance = measures are all dissimilarity measures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continuous variables – Euclidean or ruler distance</a:t>
            </a:r>
          </a:p>
          <a:p>
            <a:pPr lvl="1"/>
            <a:r>
              <a:rPr lang="en-US" dirty="0" smtClean="0"/>
              <a:t>Square root of (x-x)transpose (x-x)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data with different scales, may be better to z-score them first, so they don’t weight differently</a:t>
            </a:r>
          </a:p>
          <a:p>
            <a:pPr lvl="1"/>
            <a:r>
              <a:rPr lang="en-US" dirty="0" smtClean="0"/>
              <a:t>Normalized ruler distance (same formula with z-scores)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distance!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distance measures translate to ways to do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approaches</a:t>
            </a:r>
          </a:p>
          <a:p>
            <a:pPr lvl="1"/>
            <a:r>
              <a:rPr lang="en-US" dirty="0" smtClean="0"/>
              <a:t>Agglomerative methods – each object starts out as its own cluster</a:t>
            </a:r>
          </a:p>
          <a:p>
            <a:pPr lvl="2"/>
            <a:r>
              <a:rPr lang="en-US" dirty="0" smtClean="0"/>
              <a:t>The two closest clusters are combined into a new aggregate cluster</a:t>
            </a:r>
          </a:p>
          <a:p>
            <a:pPr lvl="2"/>
            <a:r>
              <a:rPr lang="en-US" dirty="0" smtClean="0"/>
              <a:t>Continues until clusters no longer make sense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distance measures translate to ways to do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approaches</a:t>
            </a:r>
          </a:p>
          <a:p>
            <a:pPr lvl="1"/>
            <a:r>
              <a:rPr lang="en-US" dirty="0" smtClean="0"/>
              <a:t>Divisive Methods – opposite of agglomerative methods</a:t>
            </a:r>
          </a:p>
          <a:p>
            <a:pPr lvl="2"/>
            <a:r>
              <a:rPr lang="en-US" dirty="0" smtClean="0"/>
              <a:t>All observations are one cluster and then each cluster is split until all observations are left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Partitions observations into meaningful groups with individuals in a group being more “similar” to each other than to individuals in other groups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programs are agglomerative</a:t>
            </a:r>
          </a:p>
          <a:p>
            <a:pPr lvl="1"/>
            <a:r>
              <a:rPr lang="en-US" dirty="0" smtClean="0"/>
              <a:t>They use the distance measures to figure out which individuals/clusters to combine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squared Euclidean distance</a:t>
            </a:r>
          </a:p>
          <a:p>
            <a:r>
              <a:rPr lang="en-US" dirty="0" smtClean="0"/>
              <a:t>Initial cluster centers are chosen in the “first pass” of the data</a:t>
            </a:r>
          </a:p>
          <a:p>
            <a:pPr lvl="1"/>
            <a:r>
              <a:rPr lang="en-US" dirty="0" smtClean="0"/>
              <a:t>Adds values to the cluster based on the cluster mean</a:t>
            </a:r>
          </a:p>
          <a:p>
            <a:pPr lvl="1"/>
            <a:r>
              <a:rPr lang="en-US" dirty="0" smtClean="0"/>
              <a:t>Stops when means do not change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have an idea of how many clusters you expect – then you can see if there are differences on the IVs when they are clustered into these groups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common type of clustering analysis</a:t>
            </a:r>
          </a:p>
          <a:p>
            <a:pPr lvl="1"/>
            <a:r>
              <a:rPr lang="en-US" dirty="0" smtClean="0"/>
              <a:t>Because it’s pretty pictures!</a:t>
            </a:r>
          </a:p>
          <a:p>
            <a:pPr lvl="1"/>
            <a:r>
              <a:rPr lang="en-US" dirty="0" err="1" smtClean="0"/>
              <a:t>Dendrogram</a:t>
            </a:r>
            <a:r>
              <a:rPr lang="en-US" dirty="0" smtClean="0"/>
              <a:t> – tree diagram that represents the results of a cluster analysis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are usually depicted horizontally</a:t>
            </a:r>
          </a:p>
          <a:p>
            <a:pPr lvl="1"/>
            <a:r>
              <a:rPr lang="en-US" dirty="0" smtClean="0"/>
              <a:t>Cases with high similarity are adjacent</a:t>
            </a:r>
          </a:p>
          <a:p>
            <a:pPr lvl="1"/>
            <a:r>
              <a:rPr lang="en-US" dirty="0" smtClean="0"/>
              <a:t>Lines indicate the degree of similarity or dissimilarity between cases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factor analysis (which groups IVs) but instead groups people in groups.</a:t>
            </a:r>
          </a:p>
          <a:p>
            <a:r>
              <a:rPr lang="en-US" dirty="0" smtClean="0"/>
              <a:t>Cluster will also partition variables into groups (but FA is better for this)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2-step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with very large datasets</a:t>
            </a:r>
          </a:p>
          <a:p>
            <a:r>
              <a:rPr lang="en-US" dirty="0" smtClean="0"/>
              <a:t>Great for continuous and categorical data</a:t>
            </a:r>
          </a:p>
          <a:p>
            <a:pPr lvl="1"/>
            <a:r>
              <a:rPr lang="en-US" dirty="0" smtClean="0"/>
              <a:t>In step one – pre-cluster into smaller clusters</a:t>
            </a:r>
          </a:p>
          <a:p>
            <a:pPr lvl="1"/>
            <a:r>
              <a:rPr lang="en-US" dirty="0" smtClean="0"/>
              <a:t>Step two – create the desired clusters</a:t>
            </a:r>
          </a:p>
          <a:p>
            <a:pPr lvl="2"/>
            <a:r>
              <a:rPr lang="en-US" dirty="0" smtClean="0"/>
              <a:t>Unless you don’t know – then the program will decide the best for you.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much faster than </a:t>
            </a:r>
            <a:r>
              <a:rPr lang="en-US" dirty="0" smtClean="0"/>
              <a:t>hierarchical </a:t>
            </a:r>
            <a:endParaRPr lang="en-US" dirty="0" smtClean="0"/>
          </a:p>
          <a:p>
            <a:pPr lvl="1"/>
            <a:r>
              <a:rPr lang="en-US" dirty="0" smtClean="0"/>
              <a:t>Does not compute the distances between all pairs</a:t>
            </a:r>
          </a:p>
          <a:p>
            <a:pPr lvl="1"/>
            <a:r>
              <a:rPr lang="en-US" dirty="0" smtClean="0"/>
              <a:t>Only Euclidean distance</a:t>
            </a:r>
          </a:p>
          <a:p>
            <a:pPr lvl="1"/>
            <a:r>
              <a:rPr lang="en-US" dirty="0" smtClean="0"/>
              <a:t>Needs standardized data for best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is much more flexible</a:t>
            </a:r>
          </a:p>
          <a:p>
            <a:pPr lvl="1"/>
            <a:r>
              <a:rPr lang="en-US" dirty="0" smtClean="0"/>
              <a:t>All types of data, all types of distance measures</a:t>
            </a:r>
          </a:p>
          <a:p>
            <a:pPr lvl="1"/>
            <a:r>
              <a:rPr lang="en-US" dirty="0" smtClean="0"/>
              <a:t>Don’t need to know the number of clusters</a:t>
            </a:r>
          </a:p>
          <a:p>
            <a:pPr lvl="1"/>
            <a:r>
              <a:rPr lang="en-US" dirty="0" smtClean="0"/>
              <a:t>Take those saved clusters and use to analyze with </a:t>
            </a:r>
            <a:r>
              <a:rPr lang="en-US" dirty="0" err="1" smtClean="0"/>
              <a:t>anova</a:t>
            </a:r>
            <a:r>
              <a:rPr lang="en-US" dirty="0" smtClean="0"/>
              <a:t> or crosstabs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continuous truly OR real </a:t>
            </a:r>
            <a:r>
              <a:rPr lang="en-US" dirty="0" smtClean="0"/>
              <a:t>dichotomous</a:t>
            </a:r>
            <a:endParaRPr lang="en-US" dirty="0" smtClean="0"/>
          </a:p>
          <a:p>
            <a:r>
              <a:rPr lang="en-US" dirty="0" smtClean="0"/>
              <a:t>Same assumptions as correlation/regression</a:t>
            </a:r>
          </a:p>
          <a:p>
            <a:pPr lvl="1"/>
            <a:r>
              <a:rPr lang="en-US" dirty="0" smtClean="0"/>
              <a:t>Outliers are OK</a:t>
            </a:r>
          </a:p>
          <a:p>
            <a:r>
              <a:rPr lang="en-US" dirty="0" smtClean="0"/>
              <a:t>K-Means = big samples &gt;200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methods (distance procedures) will give you drastically different results</a:t>
            </a:r>
          </a:p>
          <a:p>
            <a:r>
              <a:rPr lang="en-US" dirty="0" smtClean="0"/>
              <a:t>Clustering is usually a descriptive procedure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Orders individuals into similarity groups while simultaneously ordering variables according to importance.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always trying to identify groups</a:t>
            </a:r>
          </a:p>
          <a:p>
            <a:pPr lvl="1"/>
            <a:r>
              <a:rPr lang="en-US" dirty="0" smtClean="0"/>
              <a:t>Discriminate analysis (which we are going to do later) – we know who is in what group and figure out a good way to classify them</a:t>
            </a:r>
          </a:p>
          <a:p>
            <a:pPr lvl="1"/>
            <a:r>
              <a:rPr lang="en-US" dirty="0" smtClean="0"/>
              <a:t>Then log regression – nonparametric version of discriminate analysis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tells you if there are groups in the data that you didn’t know about</a:t>
            </a:r>
          </a:p>
          <a:p>
            <a:pPr lvl="1"/>
            <a:r>
              <a:rPr lang="en-US" dirty="0" smtClean="0"/>
              <a:t>If there are groups – are there differences in the means?</a:t>
            </a:r>
          </a:p>
          <a:p>
            <a:pPr lvl="2"/>
            <a:r>
              <a:rPr lang="en-US" dirty="0" smtClean="0"/>
              <a:t>ANOVA/MANOVA</a:t>
            </a:r>
          </a:p>
          <a:p>
            <a:pPr lvl="1"/>
            <a:r>
              <a:rPr lang="en-US" dirty="0" smtClean="0"/>
              <a:t>If I have somebody new, what group do they go in?</a:t>
            </a:r>
          </a:p>
          <a:p>
            <a:pPr lvl="2"/>
            <a:r>
              <a:rPr lang="en-US" dirty="0" smtClean="0"/>
              <a:t>Discriminate analysis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CA give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Taxonomic description – </a:t>
            </a:r>
          </a:p>
          <a:p>
            <a:pPr lvl="1"/>
            <a:r>
              <a:rPr lang="en-US" dirty="0" smtClean="0"/>
              <a:t>Use this partitioning to generate hypothesis about how to group people (or how people should be grouped)</a:t>
            </a:r>
          </a:p>
          <a:p>
            <a:pPr lvl="1"/>
            <a:r>
              <a:rPr lang="en-US" dirty="0" smtClean="0"/>
              <a:t>Maybe then used for classification (schools military memory, etc)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CA give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simplification – </a:t>
            </a:r>
          </a:p>
          <a:p>
            <a:pPr lvl="1"/>
            <a:r>
              <a:rPr lang="en-US" dirty="0" smtClean="0"/>
              <a:t>Observations are no longer individuals but parts of groups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CA give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identification – </a:t>
            </a:r>
          </a:p>
          <a:p>
            <a:pPr lvl="1"/>
            <a:r>
              <a:rPr lang="en-US" dirty="0" smtClean="0"/>
              <a:t>Reveals relationships among observations that are not immediately obvious when considering only one variable at a time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747</Words>
  <Application>Microsoft Office PowerPoint</Application>
  <PresentationFormat>On-screen Show (4:3)</PresentationFormat>
  <Paragraphs>109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Clustering / Scaling</vt:lpstr>
      <vt:lpstr>Cluster Analysis</vt:lpstr>
      <vt:lpstr>Cluster Analysis</vt:lpstr>
      <vt:lpstr>Cluster Analysis</vt:lpstr>
      <vt:lpstr>Cluster Analysis</vt:lpstr>
      <vt:lpstr>Cluster Analysis</vt:lpstr>
      <vt:lpstr>What’s CA give us?</vt:lpstr>
      <vt:lpstr>What’s CA give us?</vt:lpstr>
      <vt:lpstr>What’s CA give us?</vt:lpstr>
      <vt:lpstr>What’s CA give us?</vt:lpstr>
      <vt:lpstr>Several Approaches to Clustering</vt:lpstr>
      <vt:lpstr>Graphical</vt:lpstr>
      <vt:lpstr>Graphical</vt:lpstr>
      <vt:lpstr>Distance Approaches</vt:lpstr>
      <vt:lpstr>Distance Approaches</vt:lpstr>
      <vt:lpstr>Distance Approaches</vt:lpstr>
      <vt:lpstr>Distance Approaches</vt:lpstr>
      <vt:lpstr>How distance measures translate to ways to do this…</vt:lpstr>
      <vt:lpstr>How distance measures translate to ways to do this…</vt:lpstr>
      <vt:lpstr>What does that mean?</vt:lpstr>
      <vt:lpstr>K-means cluster analysis</vt:lpstr>
      <vt:lpstr>Slide 22</vt:lpstr>
      <vt:lpstr>Slide 23</vt:lpstr>
      <vt:lpstr>K-Means cluster</vt:lpstr>
      <vt:lpstr>Hierarchical clustering</vt:lpstr>
      <vt:lpstr>Hierarchical clustering</vt:lpstr>
      <vt:lpstr>Slide 27</vt:lpstr>
      <vt:lpstr>Slide 28</vt:lpstr>
      <vt:lpstr>Slide 29</vt:lpstr>
      <vt:lpstr>2-step clustering</vt:lpstr>
      <vt:lpstr>Which one?</vt:lpstr>
      <vt:lpstr>Which one?</vt:lpstr>
      <vt:lpstr>Assumptions</vt:lpstr>
      <vt:lpstr>Issues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/ Scaling</dc:title>
  <dc:creator>Rock Star</dc:creator>
  <cp:lastModifiedBy>Faculty</cp:lastModifiedBy>
  <cp:revision>38</cp:revision>
  <dcterms:created xsi:type="dcterms:W3CDTF">2010-03-08T01:38:44Z</dcterms:created>
  <dcterms:modified xsi:type="dcterms:W3CDTF">2010-03-10T18:53:09Z</dcterms:modified>
</cp:coreProperties>
</file>