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80" r:id="rId17"/>
    <p:sldId id="281" r:id="rId18"/>
    <p:sldId id="282" r:id="rId19"/>
    <p:sldId id="283" r:id="rId20"/>
    <p:sldId id="284" r:id="rId21"/>
    <p:sldId id="285"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BD786-F0BC-4CE5-B5F8-E51ABFE3630E}" type="datetimeFigureOut">
              <a:rPr lang="en-US" smtClean="0"/>
              <a:pPr/>
              <a:t>4/12/11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10FB40-10C3-4E63-9F48-BE6BD5F35C10}" type="slidenum">
              <a:rPr lang="en-US" smtClean="0"/>
              <a:pPr/>
              <a:t>‹#›</a:t>
            </a:fld>
            <a:endParaRPr lang="en-US"/>
          </a:p>
        </p:txBody>
      </p:sp>
    </p:spTree>
    <p:extLst>
      <p:ext uri="{BB962C8B-B14F-4D97-AF65-F5344CB8AC3E}">
        <p14:creationId xmlns:p14="http://schemas.microsoft.com/office/powerpoint/2010/main" val="25764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10FB40-10C3-4E63-9F48-BE6BD5F35C1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DCA4E35-6C80-4C7B-9967-70A9F2CED3B7}" type="datetimeFigureOut">
              <a:rPr lang="en-US" smtClean="0"/>
              <a:pPr/>
              <a:t>4/12/11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8A138E5-1986-48EF-8360-D7664A256F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CA4E35-6C80-4C7B-9967-70A9F2CED3B7}" type="datetimeFigureOut">
              <a:rPr lang="en-US" smtClean="0"/>
              <a:pPr/>
              <a:t>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138E5-1986-48EF-8360-D7664A256F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DCA4E35-6C80-4C7B-9967-70A9F2CED3B7}" type="datetimeFigureOut">
              <a:rPr lang="en-US" smtClean="0"/>
              <a:pPr/>
              <a:t>4/12/11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8A138E5-1986-48EF-8360-D7664A256F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DCA4E35-6C80-4C7B-9967-70A9F2CED3B7}" type="datetimeFigureOut">
              <a:rPr lang="en-US" smtClean="0"/>
              <a:pPr/>
              <a:t>4/12/11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8A138E5-1986-48EF-8360-D7664A256F1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DCA4E35-6C80-4C7B-9967-70A9F2CED3B7}" type="datetimeFigureOut">
              <a:rPr lang="en-US" smtClean="0"/>
              <a:pPr/>
              <a:t>4/12/11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8A138E5-1986-48EF-8360-D7664A256F1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DCA4E35-6C80-4C7B-9967-70A9F2CED3B7}" type="datetimeFigureOut">
              <a:rPr lang="en-US" smtClean="0"/>
              <a:pPr/>
              <a:t>4/12/11</a:t>
            </a:fld>
            <a:endParaRPr lang="en-US"/>
          </a:p>
        </p:txBody>
      </p:sp>
      <p:sp>
        <p:nvSpPr>
          <p:cNvPr id="10" name="Slide Number Placeholder 9"/>
          <p:cNvSpPr>
            <a:spLocks noGrp="1"/>
          </p:cNvSpPr>
          <p:nvPr>
            <p:ph type="sldNum" sz="quarter" idx="16"/>
          </p:nvPr>
        </p:nvSpPr>
        <p:spPr/>
        <p:txBody>
          <a:bodyPr rtlCol="0"/>
          <a:lstStyle/>
          <a:p>
            <a:fld id="{48A138E5-1986-48EF-8360-D7664A256F1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DCA4E35-6C80-4C7B-9967-70A9F2CED3B7}" type="datetimeFigureOut">
              <a:rPr lang="en-US" smtClean="0"/>
              <a:pPr/>
              <a:t>4/12/11</a:t>
            </a:fld>
            <a:endParaRPr lang="en-US"/>
          </a:p>
        </p:txBody>
      </p:sp>
      <p:sp>
        <p:nvSpPr>
          <p:cNvPr id="12" name="Slide Number Placeholder 11"/>
          <p:cNvSpPr>
            <a:spLocks noGrp="1"/>
          </p:cNvSpPr>
          <p:nvPr>
            <p:ph type="sldNum" sz="quarter" idx="16"/>
          </p:nvPr>
        </p:nvSpPr>
        <p:spPr/>
        <p:txBody>
          <a:bodyPr rtlCol="0"/>
          <a:lstStyle/>
          <a:p>
            <a:fld id="{48A138E5-1986-48EF-8360-D7664A256F1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CA4E35-6C80-4C7B-9967-70A9F2CED3B7}" type="datetimeFigureOut">
              <a:rPr lang="en-US" smtClean="0"/>
              <a:pPr/>
              <a:t>4/12/11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8A138E5-1986-48EF-8360-D7664A256F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A4E35-6C80-4C7B-9967-70A9F2CED3B7}" type="datetimeFigureOut">
              <a:rPr lang="en-US" smtClean="0"/>
              <a:pPr/>
              <a:t>4/12/11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8A138E5-1986-48EF-8360-D7664A256F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DCA4E35-6C80-4C7B-9967-70A9F2CED3B7}" type="datetimeFigureOut">
              <a:rPr lang="en-US" smtClean="0"/>
              <a:pPr/>
              <a:t>4/12/11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8A138E5-1986-48EF-8360-D7664A256F1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DCA4E35-6C80-4C7B-9967-70A9F2CED3B7}" type="datetimeFigureOut">
              <a:rPr lang="en-US" smtClean="0"/>
              <a:pPr/>
              <a:t>4/12/11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8A138E5-1986-48EF-8360-D7664A256F1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DCA4E35-6C80-4C7B-9967-70A9F2CED3B7}" type="datetimeFigureOut">
              <a:rPr lang="en-US" smtClean="0"/>
              <a:pPr/>
              <a:t>4/12/11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8A138E5-1986-48EF-8360-D7664A256F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Multidimensional Scaling</a:t>
            </a:r>
            <a:endParaRPr lang="en-US" dirty="0"/>
          </a:p>
        </p:txBody>
      </p:sp>
      <p:sp>
        <p:nvSpPr>
          <p:cNvPr id="3" name="Subtitle 2"/>
          <p:cNvSpPr>
            <a:spLocks noGrp="1"/>
          </p:cNvSpPr>
          <p:nvPr>
            <p:ph type="subTitle" idx="1"/>
          </p:nvPr>
        </p:nvSpPr>
        <p:spPr/>
        <p:txBody>
          <a:bodyPr/>
          <a:lstStyle/>
          <a:p>
            <a:r>
              <a:rPr lang="en-US" dirty="0" smtClean="0"/>
              <a:t>(MDS)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a:t>
            </a:r>
            <a:endParaRPr lang="en-US" dirty="0"/>
          </a:p>
        </p:txBody>
      </p:sp>
      <p:sp>
        <p:nvSpPr>
          <p:cNvPr id="3" name="Content Placeholder 2"/>
          <p:cNvSpPr>
            <a:spLocks noGrp="1"/>
          </p:cNvSpPr>
          <p:nvPr>
            <p:ph sz="quarter" idx="1"/>
          </p:nvPr>
        </p:nvSpPr>
        <p:spPr/>
        <p:txBody>
          <a:bodyPr/>
          <a:lstStyle/>
          <a:p>
            <a:r>
              <a:rPr lang="en-US" dirty="0" smtClean="0"/>
              <a:t>Simpler:</a:t>
            </a:r>
          </a:p>
          <a:p>
            <a:pPr lvl="1"/>
            <a:r>
              <a:rPr lang="en-US" dirty="0" smtClean="0"/>
              <a:t>A pretty picture of the similarities in the data.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Issues</a:t>
            </a:r>
            <a:endParaRPr lang="en-US" dirty="0"/>
          </a:p>
        </p:txBody>
      </p:sp>
      <p:sp>
        <p:nvSpPr>
          <p:cNvPr id="3" name="Content Placeholder 2"/>
          <p:cNvSpPr>
            <a:spLocks noGrp="1"/>
          </p:cNvSpPr>
          <p:nvPr>
            <p:ph sz="quarter" idx="1"/>
          </p:nvPr>
        </p:nvSpPr>
        <p:spPr/>
        <p:txBody>
          <a:bodyPr>
            <a:normAutofit/>
          </a:bodyPr>
          <a:lstStyle/>
          <a:p>
            <a:r>
              <a:rPr lang="en-US" dirty="0" smtClean="0"/>
              <a:t>If your data are dissimilarity data, all dissimilarities should be quantitative and should be measured in the same metric. </a:t>
            </a:r>
          </a:p>
          <a:p>
            <a:pPr lvl="1"/>
            <a:r>
              <a:rPr lang="en-US" dirty="0" smtClean="0"/>
              <a:t>In English, this means that if you are taking product ratings, you should use the same scale for every question and it should be close ended 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Issues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If your data are multivariate data, variables can be quantitative, binary, or count data. </a:t>
            </a:r>
          </a:p>
          <a:p>
            <a:r>
              <a:rPr lang="en-US" dirty="0" smtClean="0"/>
              <a:t>Scaling of variables is an important issue--differences in scaling may affect your solution. </a:t>
            </a:r>
          </a:p>
          <a:p>
            <a:r>
              <a:rPr lang="en-US" dirty="0" smtClean="0"/>
              <a:t>If your variables have large differences in scaling (for example, one variable is measured in dollars and the other variable is measured in years), consider standardizing them (this process can be done automatically by the Multidimensional Scaling procedure).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sz="quarter" idx="1"/>
          </p:nvPr>
        </p:nvSpPr>
        <p:spPr/>
        <p:txBody>
          <a:bodyPr/>
          <a:lstStyle/>
          <a:p>
            <a:r>
              <a:rPr lang="en-US" dirty="0" smtClean="0"/>
              <a:t>Not that many!  </a:t>
            </a:r>
            <a:r>
              <a:rPr lang="en-US" dirty="0" err="1" smtClean="0"/>
              <a:t>Yay</a:t>
            </a:r>
            <a:r>
              <a:rPr lang="en-US" dirty="0" smtClean="0"/>
              <a:t>!</a:t>
            </a:r>
          </a:p>
          <a:p>
            <a:r>
              <a:rPr lang="en-US" dirty="0" smtClean="0"/>
              <a:t>Make sure you select the option that corresponds to the type of data you have in SPSS.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Distancing</a:t>
            </a:r>
            <a:endParaRPr lang="en-US" dirty="0"/>
          </a:p>
        </p:txBody>
      </p:sp>
      <p:sp>
        <p:nvSpPr>
          <p:cNvPr id="3" name="Content Placeholder 2"/>
          <p:cNvSpPr>
            <a:spLocks noGrp="1"/>
          </p:cNvSpPr>
          <p:nvPr>
            <p:ph sz="quarter" idx="1"/>
          </p:nvPr>
        </p:nvSpPr>
        <p:spPr/>
        <p:txBody>
          <a:bodyPr>
            <a:normAutofit/>
          </a:bodyPr>
          <a:lstStyle/>
          <a:p>
            <a:r>
              <a:rPr lang="en-US" dirty="0" smtClean="0"/>
              <a:t>In SPSS, you can pick a bunch of different distancing formulas:</a:t>
            </a:r>
          </a:p>
          <a:p>
            <a:pPr lvl="1"/>
            <a:r>
              <a:rPr lang="en-US" dirty="0" smtClean="0"/>
              <a:t>Euclidean distance.  (default for interval data)</a:t>
            </a:r>
          </a:p>
          <a:p>
            <a:pPr lvl="1"/>
            <a:r>
              <a:rPr lang="en-US" dirty="0" smtClean="0"/>
              <a:t>Squared Euclidean distance. </a:t>
            </a:r>
          </a:p>
          <a:p>
            <a:pPr lvl="1"/>
            <a:r>
              <a:rPr lang="en-US" dirty="0" err="1" smtClean="0"/>
              <a:t>Chebychev</a:t>
            </a:r>
            <a:r>
              <a:rPr lang="en-US" dirty="0" smtClean="0"/>
              <a:t>. </a:t>
            </a:r>
          </a:p>
          <a:p>
            <a:pPr lvl="1"/>
            <a:r>
              <a:rPr lang="en-US" dirty="0" smtClean="0"/>
              <a:t>Block. </a:t>
            </a:r>
          </a:p>
          <a:p>
            <a:pPr lvl="1"/>
            <a:r>
              <a:rPr lang="en-US" dirty="0" err="1" smtClean="0"/>
              <a:t>Minkowski</a:t>
            </a:r>
            <a:r>
              <a:rPr lang="en-US" dirty="0" smtClean="0"/>
              <a:t>. </a:t>
            </a:r>
          </a:p>
          <a:p>
            <a:pPr lvl="1"/>
            <a:r>
              <a:rPr lang="en-US" dirty="0" smtClean="0"/>
              <a:t>Customized. </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For count data (frequency counts):</a:t>
            </a:r>
          </a:p>
          <a:p>
            <a:pPr lvl="1"/>
            <a:r>
              <a:rPr lang="en-US" dirty="0" smtClean="0"/>
              <a:t>Chi-square measure. (default)</a:t>
            </a:r>
          </a:p>
          <a:p>
            <a:pPr lvl="1"/>
            <a:r>
              <a:rPr lang="en-US" dirty="0" smtClean="0"/>
              <a:t>Phi-square measure. </a:t>
            </a:r>
          </a:p>
          <a:p>
            <a:r>
              <a:rPr lang="en-US" dirty="0" smtClean="0"/>
              <a:t>Binary Data:</a:t>
            </a:r>
          </a:p>
          <a:p>
            <a:pPr lvl="1"/>
            <a:r>
              <a:rPr lang="en-US" dirty="0" smtClean="0"/>
              <a:t>Euclidean distance. </a:t>
            </a:r>
          </a:p>
          <a:p>
            <a:pPr lvl="1"/>
            <a:r>
              <a:rPr lang="en-US" dirty="0" smtClean="0"/>
              <a:t>Squared Euclidean distance. </a:t>
            </a:r>
          </a:p>
          <a:p>
            <a:pPr lvl="1"/>
            <a:r>
              <a:rPr lang="en-US" dirty="0" smtClean="0"/>
              <a:t>Size difference</a:t>
            </a:r>
          </a:p>
          <a:p>
            <a:pPr lvl="1"/>
            <a:r>
              <a:rPr lang="en-US" dirty="0" smtClean="0"/>
              <a:t>Pattern difference</a:t>
            </a:r>
          </a:p>
          <a:p>
            <a:pPr lvl="1"/>
            <a:r>
              <a:rPr lang="en-US" dirty="0" smtClean="0"/>
              <a:t>Variance</a:t>
            </a:r>
          </a:p>
          <a:p>
            <a:pPr lvl="1"/>
            <a:r>
              <a:rPr lang="en-US" dirty="0" smtClean="0"/>
              <a:t>Lance and </a:t>
            </a:r>
            <a:r>
              <a:rPr lang="en-US" dirty="0" err="1" smtClean="0"/>
              <a:t>Willliams</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How do I tell if my model is a good model?</a:t>
            </a:r>
          </a:p>
          <a:p>
            <a:pPr lvl="1"/>
            <a:r>
              <a:rPr lang="en-US" dirty="0" smtClean="0"/>
              <a:t>RSQ = R2 = amount of variance accounted for by the number of dimensions you picked and how well they classify</a:t>
            </a:r>
          </a:p>
          <a:p>
            <a:r>
              <a:rPr lang="en-US" dirty="0" smtClean="0"/>
              <a:t>How do I tell what the dimensions are?</a:t>
            </a:r>
          </a:p>
          <a:p>
            <a:pPr lvl="1"/>
            <a:r>
              <a:rPr lang="en-US" dirty="0" smtClean="0"/>
              <a:t>Look at the picture!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3" cstate="print"/>
          <a:srcRect/>
          <a:stretch>
            <a:fillRect/>
          </a:stretch>
        </p:blipFill>
        <p:spPr bwMode="auto">
          <a:xfrm>
            <a:off x="228601" y="-45316"/>
            <a:ext cx="8622270" cy="690331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a:t>
            </a:r>
            <a:endParaRPr lang="en-US" dirty="0"/>
          </a:p>
        </p:txBody>
      </p:sp>
      <p:sp>
        <p:nvSpPr>
          <p:cNvPr id="3" name="Content Placeholder 2"/>
          <p:cNvSpPr>
            <a:spLocks noGrp="1"/>
          </p:cNvSpPr>
          <p:nvPr>
            <p:ph sz="quarter" idx="1"/>
          </p:nvPr>
        </p:nvSpPr>
        <p:spPr/>
        <p:txBody>
          <a:bodyPr/>
          <a:lstStyle/>
          <a:p>
            <a:r>
              <a:rPr lang="en-US" dirty="0" smtClean="0"/>
              <a:t>Everything above dimension 2 line is mostly semantic / below mostly associative</a:t>
            </a:r>
          </a:p>
          <a:p>
            <a:pPr lvl="1"/>
            <a:r>
              <a:rPr lang="en-US" dirty="0" smtClean="0"/>
              <a:t>Dimension two is the distinction between assoc/semantic</a:t>
            </a:r>
          </a:p>
          <a:p>
            <a:r>
              <a:rPr lang="en-US" dirty="0" smtClean="0"/>
              <a:t>Everything on the left side of dimension 1 is mostly frequency counts / right side mostly averages</a:t>
            </a:r>
          </a:p>
          <a:p>
            <a:pPr lvl="1"/>
            <a:r>
              <a:rPr lang="en-US" dirty="0" smtClean="0"/>
              <a:t>Dimension one is distinction between counts and averages</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42 traits (personality characteristics) were measured on 1-7 scales</a:t>
            </a:r>
          </a:p>
          <a:p>
            <a:pPr lvl="1"/>
            <a:r>
              <a:rPr lang="en-US" dirty="0" smtClean="0"/>
              <a:t>Didn’t standardize since they are all on the same scale</a:t>
            </a:r>
          </a:p>
          <a:p>
            <a:r>
              <a:rPr lang="en-US" dirty="0" smtClean="0"/>
              <a:t>Scaled with 2 dimensions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a:t>
            </a:r>
            <a:endParaRPr lang="en-US" dirty="0"/>
          </a:p>
        </p:txBody>
      </p:sp>
      <p:sp>
        <p:nvSpPr>
          <p:cNvPr id="3" name="Content Placeholder 2"/>
          <p:cNvSpPr>
            <a:spLocks noGrp="1"/>
          </p:cNvSpPr>
          <p:nvPr>
            <p:ph sz="quarter" idx="1"/>
          </p:nvPr>
        </p:nvSpPr>
        <p:spPr/>
        <p:txBody>
          <a:bodyPr/>
          <a:lstStyle/>
          <a:p>
            <a:r>
              <a:rPr lang="en-US" dirty="0" smtClean="0"/>
              <a:t>Purpose is to identify the key elements underlying the data</a:t>
            </a:r>
          </a:p>
          <a:p>
            <a:pPr lvl="1"/>
            <a:r>
              <a:rPr lang="en-US" dirty="0" smtClean="0"/>
              <a:t>Similar </a:t>
            </a:r>
            <a:r>
              <a:rPr lang="en-US" dirty="0" smtClean="0"/>
              <a:t>to factor analysis in that it groups the </a:t>
            </a:r>
            <a:r>
              <a:rPr lang="en-US" i="1" dirty="0" smtClean="0"/>
              <a:t>variables</a:t>
            </a:r>
            <a:r>
              <a:rPr lang="en-US" dirty="0" smtClean="0"/>
              <a:t> and not the people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R2 = .93</a:t>
            </a:r>
          </a:p>
          <a:p>
            <a:pPr lvl="1"/>
            <a:r>
              <a:rPr lang="en-US" dirty="0" smtClean="0"/>
              <a:t>So two dimensions is pretty good fit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3" cstate="print"/>
          <a:srcRect/>
          <a:stretch>
            <a:fillRect/>
          </a:stretch>
        </p:blipFill>
        <p:spPr bwMode="auto">
          <a:xfrm>
            <a:off x="285200" y="0"/>
            <a:ext cx="8249199" cy="6604622"/>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sz="quarter" idx="1"/>
          </p:nvPr>
        </p:nvSpPr>
        <p:spPr/>
        <p:txBody>
          <a:bodyPr/>
          <a:lstStyle/>
          <a:p>
            <a:r>
              <a:rPr lang="en-US" dirty="0" smtClean="0"/>
              <a:t>So what would dimension 1 be?</a:t>
            </a:r>
          </a:p>
          <a:p>
            <a:r>
              <a:rPr lang="en-US" dirty="0" smtClean="0"/>
              <a:t>What </a:t>
            </a:r>
            <a:r>
              <a:rPr lang="en-US" smtClean="0"/>
              <a:t>would dimension 2 be?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a:t>
            </a:r>
            <a:endParaRPr lang="en-US" dirty="0"/>
          </a:p>
        </p:txBody>
      </p:sp>
      <p:sp>
        <p:nvSpPr>
          <p:cNvPr id="3" name="Content Placeholder 2"/>
          <p:cNvSpPr>
            <a:spLocks noGrp="1"/>
          </p:cNvSpPr>
          <p:nvPr>
            <p:ph sz="quarter" idx="1"/>
          </p:nvPr>
        </p:nvSpPr>
        <p:spPr/>
        <p:txBody>
          <a:bodyPr/>
          <a:lstStyle/>
          <a:p>
            <a:r>
              <a:rPr lang="en-US" dirty="0" smtClean="0"/>
              <a:t>Groups variables in 3D space</a:t>
            </a:r>
          </a:p>
          <a:p>
            <a:r>
              <a:rPr lang="en-US" dirty="0" smtClean="0"/>
              <a:t>Gives you:</a:t>
            </a:r>
          </a:p>
          <a:p>
            <a:pPr lvl="1"/>
            <a:r>
              <a:rPr lang="en-US" dirty="0" smtClean="0"/>
              <a:t>Number of dimensions to data</a:t>
            </a:r>
          </a:p>
          <a:p>
            <a:pPr lvl="1"/>
            <a:r>
              <a:rPr lang="en-US" dirty="0" smtClean="0"/>
              <a:t>Importance of those dimensions</a:t>
            </a:r>
          </a:p>
          <a:p>
            <a:pPr lvl="1"/>
            <a:r>
              <a:rPr lang="en-US" dirty="0" smtClean="0"/>
              <a:t>Visual picture of relationship between dimensions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a:t>
            </a:r>
            <a:endParaRPr lang="en-US" dirty="0"/>
          </a:p>
        </p:txBody>
      </p:sp>
      <p:sp>
        <p:nvSpPr>
          <p:cNvPr id="3" name="Content Placeholder 2"/>
          <p:cNvSpPr>
            <a:spLocks noGrp="1"/>
          </p:cNvSpPr>
          <p:nvPr>
            <p:ph sz="quarter" idx="1"/>
          </p:nvPr>
        </p:nvSpPr>
        <p:spPr/>
        <p:txBody>
          <a:bodyPr/>
          <a:lstStyle/>
          <a:p>
            <a:r>
              <a:rPr lang="en-US" dirty="0" smtClean="0"/>
              <a:t>Perceptual mapping – creating a picture of how the variables relate to each other in space.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We are interested in understanding consumers’ perceptions of six candy bars on the market. Instead of trying to gather information about consumers’ evaluation of the candy bars on a number of attributes, the researcher will instead gather only perceptions of overall similarities or dissimilarities. The data are typically gathered by having respondents give simple global responses to statements such as these:</a:t>
            </a:r>
          </a:p>
          <a:p>
            <a:r>
              <a:rPr lang="en-US" dirty="0" smtClean="0"/>
              <a:t>- Rate the similarity of products A and B on a 10-point scale</a:t>
            </a:r>
          </a:p>
          <a:p>
            <a:r>
              <a:rPr lang="en-US" dirty="0" smtClean="0"/>
              <a:t>- Product A is more similar to B than to C</a:t>
            </a:r>
          </a:p>
          <a:p>
            <a:r>
              <a:rPr lang="en-US" dirty="0" smtClean="0"/>
              <a:t>- I like product A better than product 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dimensional picture</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85763" y="2352675"/>
            <a:ext cx="8372475" cy="2152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dimensional picture</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109539" y="1373795"/>
            <a:ext cx="7205662" cy="539847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a:t>
            </a:r>
            <a:endParaRPr lang="en-US" dirty="0"/>
          </a:p>
        </p:txBody>
      </p:sp>
      <p:sp>
        <p:nvSpPr>
          <p:cNvPr id="3" name="Content Placeholder 2"/>
          <p:cNvSpPr>
            <a:spLocks noGrp="1"/>
          </p:cNvSpPr>
          <p:nvPr>
            <p:ph sz="quarter" idx="1"/>
          </p:nvPr>
        </p:nvSpPr>
        <p:spPr/>
        <p:txBody>
          <a:bodyPr/>
          <a:lstStyle/>
          <a:p>
            <a:r>
              <a:rPr lang="en-US" dirty="0" smtClean="0"/>
              <a:t>But we aren’t really sure what those two dimensions are…so we have to interpret the relationship between ratings to figure that out.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a:t>
            </a:r>
            <a:endParaRPr lang="en-US" dirty="0"/>
          </a:p>
        </p:txBody>
      </p:sp>
      <p:sp>
        <p:nvSpPr>
          <p:cNvPr id="3" name="Content Placeholder 2"/>
          <p:cNvSpPr>
            <a:spLocks noGrp="1"/>
          </p:cNvSpPr>
          <p:nvPr>
            <p:ph sz="quarter" idx="1"/>
          </p:nvPr>
        </p:nvSpPr>
        <p:spPr/>
        <p:txBody>
          <a:bodyPr/>
          <a:lstStyle/>
          <a:p>
            <a:r>
              <a:rPr lang="en-US" dirty="0" smtClean="0"/>
              <a:t>So, this design is exploratory statistics to indentify the dimensions in behavior</a:t>
            </a:r>
          </a:p>
          <a:p>
            <a:r>
              <a:rPr lang="en-US" dirty="0" smtClean="0"/>
              <a:t>AND</a:t>
            </a:r>
          </a:p>
          <a:p>
            <a:r>
              <a:rPr lang="en-US" dirty="0" smtClean="0"/>
              <a:t>The comparison of objects on these  dimensions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131</TotalTime>
  <Words>649</Words>
  <Application>Microsoft Macintosh PowerPoint</Application>
  <PresentationFormat>On-screen Show (4:3)</PresentationFormat>
  <Paragraphs>100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Multidimensional Scaling</vt:lpstr>
      <vt:lpstr>MDS</vt:lpstr>
      <vt:lpstr>MDS</vt:lpstr>
      <vt:lpstr>MDS</vt:lpstr>
      <vt:lpstr>Example</vt:lpstr>
      <vt:lpstr>1 dimensional picture</vt:lpstr>
      <vt:lpstr>2 dimensional picture</vt:lpstr>
      <vt:lpstr>Dimensions?</vt:lpstr>
      <vt:lpstr>MDS</vt:lpstr>
      <vt:lpstr>MDS</vt:lpstr>
      <vt:lpstr>Data Issues</vt:lpstr>
      <vt:lpstr>Data Issues</vt:lpstr>
      <vt:lpstr>Assumptions</vt:lpstr>
      <vt:lpstr>Distancing</vt:lpstr>
      <vt:lpstr>Distancing</vt:lpstr>
      <vt:lpstr>Output</vt:lpstr>
      <vt:lpstr>PowerPoint Presentation</vt:lpstr>
      <vt:lpstr>Dimensions</vt:lpstr>
      <vt:lpstr>Example</vt:lpstr>
      <vt:lpstr>Output</vt:lpstr>
      <vt:lpstr>PowerPoint Presentation</vt:lpstr>
      <vt:lpstr>Interpretation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Scaling</dc:title>
  <dc:creator>Ben Smith</dc:creator>
  <cp:lastModifiedBy>Erin</cp:lastModifiedBy>
  <cp:revision>13</cp:revision>
  <dcterms:created xsi:type="dcterms:W3CDTF">2010-03-09T15:58:15Z</dcterms:created>
  <dcterms:modified xsi:type="dcterms:W3CDTF">2011-04-12T22:40:38Z</dcterms:modified>
</cp:coreProperties>
</file>