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85" r:id="rId13"/>
    <p:sldId id="286" r:id="rId14"/>
    <p:sldId id="266" r:id="rId15"/>
    <p:sldId id="267" r:id="rId16"/>
    <p:sldId id="268" r:id="rId17"/>
    <p:sldId id="269" r:id="rId18"/>
    <p:sldId id="272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Sheet2!$A$1:$G$1</c:f>
              <c:numCache>
                <c:formatCode>General</c:formatCode>
                <c:ptCount val="7"/>
                <c:pt idx="0">
                  <c:v>76.44375</c:v>
                </c:pt>
                <c:pt idx="1">
                  <c:v>65.20125000000005</c:v>
                </c:pt>
                <c:pt idx="2">
                  <c:v>68.775</c:v>
                </c:pt>
                <c:pt idx="3">
                  <c:v>58.3875</c:v>
                </c:pt>
                <c:pt idx="4">
                  <c:v>59.20875000000001</c:v>
                </c:pt>
                <c:pt idx="5">
                  <c:v>61.42125</c:v>
                </c:pt>
                <c:pt idx="6">
                  <c:v>60.13875</c:v>
                </c:pt>
              </c:numCache>
            </c:numRef>
          </c:val>
          <c:smooth val="0"/>
        </c:ser>
        <c:ser>
          <c:idx val="1"/>
          <c:order val="1"/>
          <c:marker>
            <c:symbol val="none"/>
          </c:marker>
          <c:val>
            <c:numRef>
              <c:f>Sheet2!$A$2:$G$2</c:f>
              <c:numCache>
                <c:formatCode>General</c:formatCode>
                <c:ptCount val="7"/>
                <c:pt idx="0">
                  <c:v>66.16666666666667</c:v>
                </c:pt>
                <c:pt idx="1">
                  <c:v>57.66666666666663</c:v>
                </c:pt>
                <c:pt idx="2">
                  <c:v>55.10416666666663</c:v>
                </c:pt>
                <c:pt idx="3">
                  <c:v>51.875</c:v>
                </c:pt>
                <c:pt idx="4">
                  <c:v>61.78583333333335</c:v>
                </c:pt>
                <c:pt idx="5">
                  <c:v>54.47208333333332</c:v>
                </c:pt>
                <c:pt idx="6">
                  <c:v>55.11166666666661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603704"/>
        <c:axId val="481606680"/>
      </c:lineChart>
      <c:catAx>
        <c:axId val="481603704"/>
        <c:scaling>
          <c:orientation val="minMax"/>
        </c:scaling>
        <c:delete val="0"/>
        <c:axPos val="b"/>
        <c:majorTickMark val="out"/>
        <c:minorTickMark val="none"/>
        <c:tickLblPos val="nextTo"/>
        <c:crossAx val="481606680"/>
        <c:crosses val="autoZero"/>
        <c:auto val="1"/>
        <c:lblAlgn val="ctr"/>
        <c:lblOffset val="100"/>
        <c:noMultiLvlLbl val="0"/>
      </c:catAx>
      <c:valAx>
        <c:axId val="481606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1603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2438400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0" y="914400"/>
            <a:ext cx="9144000" cy="1524000"/>
          </a:xfrm>
          <a:prstGeom prst="rect">
            <a:avLst/>
          </a:prstGeom>
          <a:solidFill>
            <a:srgbClr val="000000">
              <a:alpha val="89800"/>
            </a:srgb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476108"/>
            <a:ext cx="83058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 spc="1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305800" cy="1295400"/>
          </a:xfrm>
        </p:spPr>
        <p:txBody>
          <a:bodyPr anchor="ctr" anchorCtr="0">
            <a:noAutofit/>
          </a:bodyPr>
          <a:lstStyle>
            <a:lvl1pPr algn="l">
              <a:defRPr sz="4800" cap="all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926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4958864"/>
            <a:ext cx="9144000" cy="457200"/>
          </a:xfrm>
          <a:prstGeom prst="rect">
            <a:avLst/>
          </a:prstGeom>
          <a:solidFill>
            <a:schemeClr val="accent1">
              <a:shade val="75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3429000"/>
            <a:ext cx="9144000" cy="1527048"/>
          </a:xfrm>
          <a:prstGeom prst="rect">
            <a:avLst/>
          </a:prstGeom>
          <a:solidFill>
            <a:srgbClr val="000000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>
              <a:buNone/>
              <a:defRPr sz="4200" b="0" cap="all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457200"/>
          </a:xfrm>
        </p:spPr>
        <p:txBody>
          <a:bodyPr anchor="ctr"/>
          <a:lstStyle>
            <a:lvl1pPr>
              <a:buNone/>
              <a:defRPr sz="2000" spc="100" baseline="0">
                <a:solidFill>
                  <a:srgbClr val="FFFFFF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838200"/>
          </a:xfrm>
          <a:solidFill>
            <a:schemeClr val="accent1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2"/>
          </p:nvPr>
        </p:nvSpPr>
        <p:spPr>
          <a:xfrm>
            <a:off x="457200" y="2220558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20558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71600"/>
            <a:ext cx="4040188" cy="838200"/>
          </a:xfrm>
          <a:solidFill>
            <a:schemeClr val="accent2">
              <a:alpha val="83000"/>
            </a:schemeClr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82880" tIns="91440" bIns="9144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01926"/>
            <a:ext cx="9144000" cy="4572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57144"/>
            <a:ext cx="3429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2743200" y="228600"/>
            <a:ext cx="6248400" cy="586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1752" y="1600200"/>
            <a:ext cx="2057400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301752" y="384048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2590800" cy="6858000"/>
          </a:xfrm>
          <a:prstGeom prst="rect">
            <a:avLst/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3892" y="4337173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381000"/>
            <a:ext cx="2133600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47800" y="0"/>
            <a:ext cx="1175303" cy="633656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9403" y="0"/>
            <a:ext cx="2302797" cy="2378511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0" y="3276600"/>
            <a:ext cx="891076" cy="886968"/>
          </a:xfrm>
          <a:prstGeom prst="ellipse">
            <a:avLst/>
          </a:prstGeom>
          <a:solidFill>
            <a:schemeClr val="tx2"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3097" y="1721630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9600" y="4038600"/>
            <a:ext cx="1554480" cy="1554480"/>
          </a:xfrm>
          <a:prstGeom prst="ellipse">
            <a:avLst/>
          </a:prstGeom>
          <a:solidFill>
            <a:schemeClr val="tx2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752600" y="381000"/>
            <a:ext cx="457200" cy="457200"/>
          </a:xfrm>
          <a:prstGeom prst="ellipse">
            <a:avLst/>
          </a:prstGeom>
          <a:solidFill>
            <a:schemeClr val="accent1">
              <a:shade val="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79120" y="2514600"/>
            <a:ext cx="2011680" cy="2011680"/>
          </a:xfrm>
          <a:prstGeom prst="ellipse">
            <a:avLst/>
          </a:prstGeom>
          <a:solidFill>
            <a:schemeClr val="bg2"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0" y="5715000"/>
            <a:ext cx="1600200" cy="1143000"/>
          </a:xfrm>
          <a:prstGeom prst="rect">
            <a:avLst/>
          </a:prstGeom>
          <a:solidFill>
            <a:schemeClr val="accent1">
              <a:shade val="75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23393" y="5875179"/>
            <a:ext cx="731520" cy="73152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0970" y="5212570"/>
            <a:ext cx="1645430" cy="164543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52400" y="2362200"/>
            <a:ext cx="457200" cy="457200"/>
          </a:xfrm>
          <a:prstGeom prst="ellipse">
            <a:avLst/>
          </a:prstGeom>
          <a:solidFill>
            <a:schemeClr val="bg2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448" y="6318504"/>
            <a:ext cx="118872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2057400" cy="11430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solidFill>
                  <a:srgbClr val="FFFFFF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90800" y="0"/>
            <a:ext cx="6553200" cy="5943600"/>
          </a:xfrm>
          <a:solidFill>
            <a:schemeClr val="bg2"/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600200"/>
            <a:ext cx="2057400" cy="42672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4400" y="2292526"/>
            <a:ext cx="2743200" cy="2127074"/>
          </a:xfrm>
          <a:prstGeom prst="rect">
            <a:avLst/>
          </a:prstGeom>
          <a:solidFill>
            <a:schemeClr val="accent1"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977827" y="5072066"/>
            <a:ext cx="1758141" cy="1739481"/>
          </a:xfrm>
          <a:prstGeom prst="ellipse">
            <a:avLst/>
          </a:prstGeom>
          <a:solidFill>
            <a:schemeClr val="accent1">
              <a:tint val="90000"/>
              <a:shade val="45000"/>
              <a:satMod val="200000"/>
              <a:alpha val="13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0"/>
            <a:ext cx="3886200" cy="3048000"/>
          </a:xfrm>
          <a:prstGeom prst="rect">
            <a:avLst/>
          </a:prstGeom>
          <a:solidFill>
            <a:schemeClr val="accent1"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4114800"/>
            <a:ext cx="2362200" cy="2463018"/>
          </a:xfrm>
          <a:prstGeom prst="rect">
            <a:avLst/>
          </a:prstGeom>
          <a:solidFill>
            <a:schemeClr val="bg2">
              <a:tint val="60000"/>
              <a:alpha val="7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78687" y="2389810"/>
            <a:ext cx="2174118" cy="2174118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84588" y="5842728"/>
            <a:ext cx="1011260" cy="101126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2493" y="1427132"/>
            <a:ext cx="2047390" cy="2047390"/>
          </a:xfrm>
          <a:prstGeom prst="ellipse">
            <a:avLst/>
          </a:prstGeom>
          <a:solidFill>
            <a:srgbClr val="C1E8E4">
              <a:alpha val="10980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4300" y="4803322"/>
            <a:ext cx="1959428" cy="1959428"/>
          </a:xfrm>
          <a:prstGeom prst="ellipse">
            <a:avLst/>
          </a:prstGeom>
          <a:solidFill>
            <a:srgbClr val="C1E8E4">
              <a:alpha val="12157"/>
            </a:srgb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21092" y="4578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72385" y="4626825"/>
            <a:ext cx="1515880" cy="1394583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906" y="361813"/>
            <a:ext cx="2512694" cy="2388889"/>
          </a:xfrm>
          <a:prstGeom prst="rect">
            <a:avLst/>
          </a:prstGeom>
          <a:solidFill>
            <a:schemeClr val="accent1">
              <a:tint val="90000"/>
              <a:satMod val="200000"/>
              <a:alpha val="7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5400" y="0"/>
            <a:ext cx="1524000" cy="609600"/>
          </a:xfrm>
          <a:prstGeom prst="rect">
            <a:avLst/>
          </a:prstGeom>
          <a:solidFill>
            <a:schemeClr val="accent1">
              <a:tint val="60000"/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9403" y="212289"/>
            <a:ext cx="2022300" cy="2022300"/>
          </a:xfrm>
          <a:prstGeom prst="ellipse">
            <a:avLst/>
          </a:prstGeom>
          <a:solidFill>
            <a:schemeClr val="accent1">
              <a:tint val="100000"/>
              <a:satMod val="275000"/>
              <a:alpha val="15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accent2"/>
              </a:buClr>
              <a:buSzPct val="90000"/>
              <a:buFont typeface="Wingdings 2"/>
              <a:buChar char="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6200" y="3962400"/>
            <a:ext cx="891076" cy="886968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21357" y="1507438"/>
            <a:ext cx="1402570" cy="1402570"/>
          </a:xfrm>
          <a:prstGeom prst="ellipse">
            <a:avLst/>
          </a:prstGeom>
          <a:solidFill>
            <a:schemeClr val="accent1">
              <a:tint val="90000"/>
              <a:satMod val="275000"/>
              <a:alpha val="9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369253" y="466436"/>
            <a:ext cx="1595105" cy="1595105"/>
          </a:xfrm>
          <a:prstGeom prst="ellipse">
            <a:avLst/>
          </a:prstGeom>
          <a:solidFill>
            <a:schemeClr val="accent1">
              <a:tint val="100000"/>
              <a:satMod val="275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189756" y="2967572"/>
            <a:ext cx="3234945" cy="3234944"/>
          </a:xfrm>
          <a:prstGeom prst="ellipse">
            <a:avLst/>
          </a:prstGeom>
          <a:solidFill>
            <a:schemeClr val="accent1">
              <a:tint val="100000"/>
              <a:satMod val="18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26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51220" y="4665220"/>
            <a:ext cx="2192780" cy="2192780"/>
          </a:xfrm>
          <a:prstGeom prst="ellipse">
            <a:avLst/>
          </a:prstGeom>
          <a:solidFill>
            <a:schemeClr val="accent1">
              <a:tint val="75000"/>
              <a:shade val="50000"/>
              <a:satMod val="200000"/>
              <a:alpha val="8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00200" y="3705807"/>
            <a:ext cx="1195876" cy="1198294"/>
          </a:xfrm>
          <a:prstGeom prst="ellipse">
            <a:avLst/>
          </a:prstGeom>
          <a:solidFill>
            <a:schemeClr val="accent1">
              <a:tint val="75000"/>
              <a:satMod val="200000"/>
              <a:alpha val="95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24600" y="228600"/>
            <a:ext cx="822960" cy="822960"/>
          </a:xfrm>
          <a:prstGeom prst="ellipse">
            <a:avLst/>
          </a:prstGeom>
          <a:solidFill>
            <a:schemeClr val="accent1">
              <a:tint val="90000"/>
              <a:satMod val="275000"/>
              <a:alpha val="6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077200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0200" y="6324600"/>
            <a:ext cx="1524000" cy="5334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11692" y="6526"/>
            <a:ext cx="1026908" cy="1026906"/>
          </a:xfrm>
          <a:prstGeom prst="ellipse">
            <a:avLst/>
          </a:prstGeom>
          <a:solidFill>
            <a:schemeClr val="accent1">
              <a:tint val="90000"/>
              <a:satMod val="275000"/>
              <a:alpha val="4000"/>
            </a:schemeClr>
          </a:solidFill>
          <a:ln w="25400" cap="rnd" cmpd="sng" algn="ctr">
            <a:noFill/>
            <a:prstDash val="solid"/>
          </a:ln>
          <a:effectLst/>
          <a:scene3d>
            <a:camera prst="orthographicFront"/>
            <a:lightRig rig="harsh" dir="tl">
              <a:rot lat="0" lon="0" rev="8400000"/>
            </a:lightRig>
          </a:scene3d>
          <a:sp3d prstMaterial="flat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357144"/>
            <a:ext cx="2974848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6714826B-A286-4362-81A5-1B69B11E5260}" type="datetimeFigureOut">
              <a:rPr lang="en-US" smtClean="0"/>
              <a:t>2/25/11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357144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55448" y="6315075"/>
            <a:ext cx="1188720" cy="457200"/>
          </a:xfrm>
          <a:prstGeom prst="rect">
            <a:avLst/>
          </a:prstGeom>
          <a:noFill/>
        </p:spPr>
        <p:txBody>
          <a:bodyPr vert="horz" lIns="0" tIns="0" rIns="0" bIns="0" anchor="ctr" anchorCtr="1">
            <a:normAutofit/>
          </a:bodyPr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fld id="{5C6C951A-EE8B-4336-8F32-69162DD625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sz="38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700"/>
        </a:spcBef>
        <a:buClr>
          <a:schemeClr val="accent2"/>
        </a:buClr>
        <a:buSzPct val="85000"/>
        <a:buFont typeface="Wingdings 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600"/>
        </a:spcBef>
        <a:buClr>
          <a:schemeClr val="accent1"/>
        </a:buClr>
        <a:buSzPct val="85000"/>
        <a:buFont typeface="Wingdings 2"/>
        <a:buChar char="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500"/>
        </a:spcBef>
        <a:buClr>
          <a:schemeClr val="accent3"/>
        </a:buClr>
        <a:buSzPct val="85000"/>
        <a:buFont typeface="Wingdings 2"/>
        <a:buChar char="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400"/>
        </a:spcBef>
        <a:buClr>
          <a:schemeClr val="accent4"/>
        </a:buClr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ct val="20000"/>
        </a:spcBef>
        <a:buClr>
          <a:schemeClr val="accent5"/>
        </a:buClr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6"/>
        </a:buClr>
        <a:buFont typeface="Wingdings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Profile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Contrasts after profile – if you get differences then you have to follow up with a type of contrast analysis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and Follow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data – I have a class I’ve taught a couple times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58140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62000" y="1524000"/>
          <a:ext cx="7696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05740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Quiz 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7150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Parallelism = interaction – do the lines cross?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3622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Levels – between these two are they different?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4478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Flatness – are these the same over time?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Theoretical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Choice of DV </a:t>
            </a:r>
          </a:p>
          <a:p>
            <a:pPr lvl="1"/>
            <a:r>
              <a:rPr lang="en-US" dirty="0" smtClean="0"/>
              <a:t>Limited to scales that are the same</a:t>
            </a:r>
          </a:p>
          <a:p>
            <a:pPr lvl="1"/>
            <a:r>
              <a:rPr lang="en-US" dirty="0" smtClean="0"/>
              <a:t>Easy to use when you are repeated the same scale over and over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Theoretical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Choice of DV </a:t>
            </a:r>
          </a:p>
          <a:p>
            <a:pPr lvl="1"/>
            <a:r>
              <a:rPr lang="en-US" dirty="0" smtClean="0"/>
              <a:t>If the units are not the same you can convert to z-score</a:t>
            </a:r>
          </a:p>
          <a:p>
            <a:pPr lvl="1"/>
            <a:r>
              <a:rPr lang="en-US" dirty="0" smtClean="0"/>
              <a:t>Differences in profiles attributed to the differences in group treatments</a:t>
            </a:r>
          </a:p>
          <a:p>
            <a:pPr lvl="2"/>
            <a:r>
              <a:rPr lang="en-US" dirty="0" smtClean="0"/>
              <a:t>Causal if you have manipulated them.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–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Sample size – use a between subjects anova analysis if you don’t have a program that will run multivariate program</a:t>
            </a:r>
          </a:p>
          <a:p>
            <a:pPr lvl="1"/>
            <a:r>
              <a:rPr lang="en-US" dirty="0" smtClean="0"/>
              <a:t>More people in the smallest group than there are DVs</a:t>
            </a:r>
          </a:p>
          <a:p>
            <a:pPr lvl="1"/>
            <a:r>
              <a:rPr lang="en-US" dirty="0" smtClean="0"/>
              <a:t>Rule of thumb is 10 cases to 1 on DVs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Repeated measures ANOVA has more power</a:t>
            </a:r>
          </a:p>
          <a:p>
            <a:pPr lvl="1"/>
            <a:r>
              <a:rPr lang="en-US" dirty="0" smtClean="0"/>
              <a:t>Collecting more data points from the same people, so that reduces error</a:t>
            </a:r>
          </a:p>
          <a:p>
            <a:pPr lvl="1"/>
            <a:r>
              <a:rPr lang="en-US" dirty="0" smtClean="0"/>
              <a:t>Error is controlled with in person, instead of with in group</a:t>
            </a:r>
          </a:p>
          <a:p>
            <a:r>
              <a:rPr lang="en-US" dirty="0" smtClean="0"/>
              <a:t>Still need more people than a univariate analysis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Usually a little stronger – you have to deal less with Sphericity</a:t>
            </a:r>
          </a:p>
          <a:p>
            <a:r>
              <a:rPr lang="en-US" dirty="0" smtClean="0"/>
              <a:t>With g*power – you can do this as a regular repeated measures – but you will need to run more people than regular repeated measures with very small effect sizes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-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Unequal N isn’t a big deal</a:t>
            </a:r>
          </a:p>
          <a:p>
            <a:pPr lvl="1"/>
            <a:r>
              <a:rPr lang="en-US" dirty="0" smtClean="0"/>
              <a:t>Also harder to have because you measure people several times, ends up being missing instead of unequal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Point:</a:t>
            </a:r>
          </a:p>
          <a:p>
            <a:pPr lvl="1"/>
            <a:r>
              <a:rPr lang="en-US" dirty="0" smtClean="0"/>
              <a:t>Repeated measures multivariate analysis</a:t>
            </a:r>
          </a:p>
          <a:p>
            <a:pPr lvl="1"/>
            <a:r>
              <a:rPr lang="en-US" dirty="0" smtClean="0"/>
              <a:t>One/Several DVs all measured on the same scale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imputation because it’s missing </a:t>
            </a:r>
          </a:p>
          <a:p>
            <a:pPr lvl="1"/>
            <a:r>
              <a:rPr lang="en-US" dirty="0" smtClean="0"/>
              <a:t>See page 345</a:t>
            </a:r>
          </a:p>
          <a:p>
            <a:pPr lvl="1"/>
            <a:r>
              <a:rPr lang="en-US" dirty="0" smtClean="0"/>
              <a:t>Basically involves summing and averaging the scores that you do have for the person, and then averaging the other scores from everyone else</a:t>
            </a:r>
          </a:p>
          <a:p>
            <a:pPr lvl="1"/>
            <a:r>
              <a:rPr lang="en-US" dirty="0" smtClean="0"/>
              <a:t>Or you can do a HLM (hierarchical linear model) if imputing scores is not a good idea (cancer study)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Robust! Check!</a:t>
            </a:r>
          </a:p>
          <a:p>
            <a:pPr lvl="1"/>
            <a:r>
              <a:rPr lang="en-US" dirty="0" smtClean="0"/>
              <a:t>Unless there are fewer cases in a cell than there are DVs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DVs get outlier analysis </a:t>
            </a:r>
          </a:p>
          <a:p>
            <a:pPr lvl="1"/>
            <a:r>
              <a:rPr lang="en-US" dirty="0" smtClean="0"/>
              <a:t>Could do it for each time segment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sample sizes are equal, homogeneity of variance is not necessary since all scores came from the same person</a:t>
            </a:r>
          </a:p>
          <a:p>
            <a:pPr lvl="1"/>
            <a:r>
              <a:rPr lang="en-US" dirty="0" smtClean="0"/>
              <a:t>Box’s M still is applicable p&lt;.001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parallelism and flatness, you are assuming linearity since you are checking if the lines are flat or cross</a:t>
            </a:r>
          </a:p>
          <a:p>
            <a:r>
              <a:rPr lang="en-US" dirty="0" smtClean="0"/>
              <a:t>You use bivariate  charts to get combos of the DV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Multicollinearity – Singularity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But we want our DVs to be correlated because they are all measured from the same people?!</a:t>
            </a:r>
          </a:p>
          <a:p>
            <a:pPr lvl="1"/>
            <a:r>
              <a:rPr lang="en-US" dirty="0" smtClean="0"/>
              <a:t>Statistically will not run when R2 value research .999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Univariate versus multivariate</a:t>
            </a:r>
          </a:p>
          <a:p>
            <a:pPr lvl="1"/>
            <a:r>
              <a:rPr lang="en-US" dirty="0" smtClean="0"/>
              <a:t>Sphericity – the correlation between each time measurement must be the same</a:t>
            </a:r>
          </a:p>
          <a:p>
            <a:pPr lvl="1"/>
            <a:r>
              <a:rPr lang="en-US" dirty="0" smtClean="0"/>
              <a:t>With a multivariate test you will never meet this assumption</a:t>
            </a:r>
          </a:p>
          <a:p>
            <a:pPr lvl="1"/>
            <a:r>
              <a:rPr lang="en-US" dirty="0" smtClean="0"/>
              <a:t>With only two levels of the IV, not a big deal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Fixes </a:t>
            </a:r>
          </a:p>
          <a:p>
            <a:pPr lvl="1"/>
            <a:r>
              <a:rPr lang="en-US" dirty="0" smtClean="0"/>
              <a:t>Greenhouse-</a:t>
            </a:r>
            <a:r>
              <a:rPr lang="en-US" dirty="0" err="1" smtClean="0"/>
              <a:t>Geisser</a:t>
            </a:r>
            <a:r>
              <a:rPr lang="en-US" dirty="0" smtClean="0"/>
              <a:t> or Huynh-</a:t>
            </a:r>
            <a:r>
              <a:rPr lang="en-US" dirty="0" err="1" smtClean="0"/>
              <a:t>Feldt</a:t>
            </a:r>
            <a:r>
              <a:rPr lang="en-US" dirty="0" smtClean="0"/>
              <a:t> – are adjustments given automatically for violations </a:t>
            </a:r>
          </a:p>
          <a:p>
            <a:pPr lvl="2"/>
            <a:r>
              <a:rPr lang="en-US" dirty="0" smtClean="0"/>
              <a:t>Adjusts the significance values to be more conservative</a:t>
            </a:r>
          </a:p>
          <a:p>
            <a:pPr lvl="2"/>
            <a:r>
              <a:rPr lang="en-US" dirty="0" smtClean="0"/>
              <a:t>Or you could lower your alpha rate (so you need a lower p value) but then you lose power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Univariate versus Multivariate</a:t>
            </a:r>
          </a:p>
          <a:p>
            <a:pPr lvl="1"/>
            <a:r>
              <a:rPr lang="en-US" dirty="0" smtClean="0"/>
              <a:t>Do both!  If they give you same result, then report univariate (much easier!)</a:t>
            </a:r>
          </a:p>
          <a:p>
            <a:pPr lvl="1"/>
            <a:r>
              <a:rPr lang="en-US" dirty="0" smtClean="0"/>
              <a:t>Trend analyses – do this instead if it makes sense with your data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Point:</a:t>
            </a:r>
          </a:p>
          <a:p>
            <a:pPr lvl="1"/>
            <a:r>
              <a:rPr lang="en-US" dirty="0" smtClean="0"/>
              <a:t>Most commonly used as a time series design</a:t>
            </a:r>
          </a:p>
          <a:p>
            <a:pPr lvl="1"/>
            <a:r>
              <a:rPr lang="en-US" dirty="0" smtClean="0"/>
              <a:t>Measured several times on the same DV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Point:</a:t>
            </a:r>
          </a:p>
          <a:p>
            <a:pPr lvl="1"/>
            <a:r>
              <a:rPr lang="en-US" dirty="0" smtClean="0"/>
              <a:t>Doubly multivariate – several different DVs are measured over time</a:t>
            </a:r>
          </a:p>
          <a:p>
            <a:pPr lvl="2"/>
            <a:r>
              <a:rPr lang="en-US" dirty="0" smtClean="0"/>
              <a:t>“Doubly” because there are double layers, or multiple DVs measured a couple times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Mainly: </a:t>
            </a:r>
          </a:p>
          <a:p>
            <a:pPr lvl="1"/>
            <a:r>
              <a:rPr lang="en-US" dirty="0" smtClean="0"/>
              <a:t>Do people have different “profiles” on a set of measures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Measures much have the same range of scores with the values having the same meaning</a:t>
            </a:r>
          </a:p>
          <a:p>
            <a:pPr lvl="1"/>
            <a:r>
              <a:rPr lang="en-US" dirty="0" smtClean="0"/>
              <a:t>Because test of profiles measure the differences in adjacent DVs for that “time” measurement</a:t>
            </a:r>
          </a:p>
          <a:p>
            <a:pPr lvl="1"/>
            <a:r>
              <a:rPr lang="en-US" dirty="0" smtClean="0"/>
              <a:t>Difference scores are called segments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Parallelism profiles</a:t>
            </a:r>
          </a:p>
          <a:p>
            <a:pPr lvl="1"/>
            <a:r>
              <a:rPr lang="en-US" dirty="0" smtClean="0"/>
              <a:t>Do the different groups have different parallel profiles</a:t>
            </a:r>
          </a:p>
          <a:p>
            <a:pPr lvl="1"/>
            <a:r>
              <a:rPr lang="en-US" dirty="0" smtClean="0"/>
              <a:t>ANOVA comparison = interaction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Levels:</a:t>
            </a:r>
          </a:p>
          <a:p>
            <a:pPr lvl="1"/>
            <a:r>
              <a:rPr lang="en-US" dirty="0" smtClean="0"/>
              <a:t>Overall group differences – regardless of parallelism, does one group on average have a higher score on the collected set of measures?</a:t>
            </a:r>
          </a:p>
          <a:p>
            <a:pPr lvl="2"/>
            <a:r>
              <a:rPr lang="en-US" dirty="0" smtClean="0"/>
              <a:t>Between subjects ANOVA analysis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Flatness – similarity of responses on the DV independent of group</a:t>
            </a:r>
          </a:p>
          <a:p>
            <a:pPr lvl="1"/>
            <a:r>
              <a:rPr lang="en-US" dirty="0" smtClean="0"/>
              <a:t>Do all the DVs (or times of the DV) elicit the same average response?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rrency">
  <a:themeElements>
    <a:clrScheme name="Currency">
      <a:dk1>
        <a:sysClr val="windowText" lastClr="000000"/>
      </a:dk1>
      <a:lt1>
        <a:sysClr val="window" lastClr="FFFFFF"/>
      </a:lt1>
      <a:dk2>
        <a:srgbClr val="4A606E"/>
      </a:dk2>
      <a:lt2>
        <a:srgbClr val="D1E1E3"/>
      </a:lt2>
      <a:accent1>
        <a:srgbClr val="79B5B0"/>
      </a:accent1>
      <a:accent2>
        <a:srgbClr val="B4BC4C"/>
      </a:accent2>
      <a:accent3>
        <a:srgbClr val="B77851"/>
      </a:accent3>
      <a:accent4>
        <a:srgbClr val="776A5B"/>
      </a:accent4>
      <a:accent5>
        <a:srgbClr val="B6AD76"/>
      </a:accent5>
      <a:accent6>
        <a:srgbClr val="95AEB1"/>
      </a:accent6>
      <a:hlink>
        <a:srgbClr val="3ECCED"/>
      </a:hlink>
      <a:folHlink>
        <a:srgbClr val="2C6C93"/>
      </a:folHlink>
    </a:clrScheme>
    <a:fontScheme name="Currency">
      <a:maj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10000"/>
              </a:schemeClr>
            </a:gs>
            <a:gs pos="47500">
              <a:schemeClr val="phClr">
                <a:tint val="35000"/>
                <a:satMod val="110000"/>
              </a:schemeClr>
            </a:gs>
            <a:gs pos="58500">
              <a:schemeClr val="phClr">
                <a:tint val="35000"/>
                <a:satMod val="110000"/>
              </a:schemeClr>
            </a:gs>
            <a:gs pos="100000">
              <a:schemeClr val="phClr">
                <a:tint val="8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2000"/>
                <a:satMod val="105000"/>
              </a:schemeClr>
            </a:gs>
            <a:gs pos="47500">
              <a:schemeClr val="phClr">
                <a:shade val="89000"/>
                <a:satMod val="105000"/>
              </a:schemeClr>
            </a:gs>
            <a:gs pos="58500">
              <a:schemeClr val="phClr">
                <a:shade val="89000"/>
                <a:satMod val="105000"/>
              </a:schemeClr>
            </a:gs>
            <a:gs pos="100000">
              <a:schemeClr val="phClr">
                <a:shade val="52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60000" cap="flat" cmpd="thickThin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38100" dir="54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84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50800" dist="63500" dir="5400000" algn="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840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20000"/>
                <a:satMod val="3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8000"/>
                <a:shade val="98000"/>
                <a:satMod val="120000"/>
              </a:schemeClr>
              <a:schemeClr val="phClr">
                <a:tint val="86000"/>
                <a:shade val="92000"/>
                <a:satMod val="150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</Template>
  <TotalTime>119</TotalTime>
  <Words>848</Words>
  <Application>Microsoft Macintosh PowerPoint</Application>
  <PresentationFormat>On-screen Show (4:3)</PresentationFormat>
  <Paragraphs>130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Currency</vt:lpstr>
      <vt:lpstr>Profile Analysis</vt:lpstr>
      <vt:lpstr>Profile Analysis</vt:lpstr>
      <vt:lpstr>Profile Analysis</vt:lpstr>
      <vt:lpstr>Profile Analysis</vt:lpstr>
      <vt:lpstr>Research questions:</vt:lpstr>
      <vt:lpstr>One Issue</vt:lpstr>
      <vt:lpstr>Profile Parts</vt:lpstr>
      <vt:lpstr>Profile Parts</vt:lpstr>
      <vt:lpstr>Profile Parts</vt:lpstr>
      <vt:lpstr>Profile Parts</vt:lpstr>
      <vt:lpstr>Examples and Follow Ups</vt:lpstr>
      <vt:lpstr>Example</vt:lpstr>
      <vt:lpstr>Example</vt:lpstr>
      <vt:lpstr>Limitations - Theoretical</vt:lpstr>
      <vt:lpstr>Limitations - Theoretical</vt:lpstr>
      <vt:lpstr>Limitations – Practical</vt:lpstr>
      <vt:lpstr>Limitations - Practical</vt:lpstr>
      <vt:lpstr>Power</vt:lpstr>
      <vt:lpstr>Limitation - Practical</vt:lpstr>
      <vt:lpstr>Missing Data</vt:lpstr>
      <vt:lpstr>Normality </vt:lpstr>
      <vt:lpstr>Outliers</vt:lpstr>
      <vt:lpstr>Homogeneity</vt:lpstr>
      <vt:lpstr>Linearity </vt:lpstr>
      <vt:lpstr>Multicollinearity – Singularity</vt:lpstr>
      <vt:lpstr>Issues</vt:lpstr>
      <vt:lpstr>Fixes</vt:lpstr>
      <vt:lpstr>Issues</vt:lpstr>
    </vt:vector>
  </TitlesOfParts>
  <Company>Preferred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Analysis</dc:title>
  <dc:creator>erin</dc:creator>
  <cp:lastModifiedBy>Erin</cp:lastModifiedBy>
  <cp:revision>42</cp:revision>
  <dcterms:created xsi:type="dcterms:W3CDTF">2010-02-15T02:05:06Z</dcterms:created>
  <dcterms:modified xsi:type="dcterms:W3CDTF">2011-02-25T17:43:19Z</dcterms:modified>
</cp:coreProperties>
</file>