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7" r:id="rId4"/>
    <p:sldId id="259" r:id="rId5"/>
    <p:sldId id="260" r:id="rId6"/>
    <p:sldId id="263" r:id="rId7"/>
    <p:sldId id="261" r:id="rId8"/>
    <p:sldId id="265" r:id="rId9"/>
    <p:sldId id="264" r:id="rId10"/>
    <p:sldId id="262" r:id="rId11"/>
    <p:sldId id="266" r:id="rId12"/>
    <p:sldId id="267" r:id="rId13"/>
    <p:sldId id="268" r:id="rId14"/>
    <p:sldId id="269" r:id="rId15"/>
    <p:sldId id="284" r:id="rId16"/>
    <p:sldId id="285" r:id="rId17"/>
    <p:sldId id="270" r:id="rId18"/>
    <p:sldId id="271" r:id="rId19"/>
    <p:sldId id="272" r:id="rId20"/>
    <p:sldId id="273" r:id="rId21"/>
    <p:sldId id="274" r:id="rId22"/>
    <p:sldId id="275" r:id="rId23"/>
    <p:sldId id="276" r:id="rId24"/>
    <p:sldId id="277" r:id="rId25"/>
    <p:sldId id="278" r:id="rId26"/>
    <p:sldId id="280" r:id="rId27"/>
    <p:sldId id="282" r:id="rId28"/>
    <p:sldId id="281" r:id="rId29"/>
    <p:sldId id="279" r:id="rId30"/>
    <p:sldId id="286" r:id="rId31"/>
    <p:sldId id="288" r:id="rId32"/>
    <p:sldId id="287" r:id="rId33"/>
    <p:sldId id="290" r:id="rId34"/>
    <p:sldId id="291" r:id="rId35"/>
    <p:sldId id="292" r:id="rId36"/>
    <p:sldId id="293" r:id="rId37"/>
    <p:sldId id="294" r:id="rId38"/>
    <p:sldId id="295" r:id="rId39"/>
    <p:sldId id="296" r:id="rId40"/>
    <p:sldId id="297" r:id="rId41"/>
    <p:sldId id="298" r:id="rId42"/>
    <p:sldId id="300" r:id="rId43"/>
    <p:sldId id="301" r:id="rId44"/>
    <p:sldId id="299" r:id="rId45"/>
    <p:sldId id="302" r:id="rId46"/>
    <p:sldId id="303" r:id="rId47"/>
    <p:sldId id="304" r:id="rId48"/>
    <p:sldId id="305" r:id="rId49"/>
    <p:sldId id="306" r:id="rId50"/>
    <p:sldId id="308" r:id="rId51"/>
    <p:sldId id="307" r:id="rId52"/>
    <p:sldId id="309" r:id="rId53"/>
    <p:sldId id="312" r:id="rId54"/>
    <p:sldId id="311" r:id="rId55"/>
    <p:sldId id="313" r:id="rId56"/>
    <p:sldId id="310" r:id="rId57"/>
    <p:sldId id="314" r:id="rId58"/>
    <p:sldId id="315" r:id="rId59"/>
    <p:sldId id="316" r:id="rId60"/>
    <p:sldId id="320" r:id="rId61"/>
    <p:sldId id="321" r:id="rId62"/>
    <p:sldId id="317" r:id="rId63"/>
    <p:sldId id="318" r:id="rId64"/>
    <p:sldId id="319"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6" r:id="rId89"/>
    <p:sldId id="345" r:id="rId90"/>
    <p:sldId id="347" r:id="rId91"/>
    <p:sldId id="348" r:id="rId92"/>
    <p:sldId id="349" r:id="rId93"/>
    <p:sldId id="350" r:id="rId94"/>
    <p:sldId id="351" r:id="rId95"/>
    <p:sldId id="356" r:id="rId96"/>
    <p:sldId id="352" r:id="rId97"/>
    <p:sldId id="357" r:id="rId98"/>
    <p:sldId id="359" r:id="rId99"/>
    <p:sldId id="360" r:id="rId100"/>
    <p:sldId id="358" r:id="rId101"/>
    <p:sldId id="361" r:id="rId102"/>
    <p:sldId id="363" r:id="rId103"/>
    <p:sldId id="362" r:id="rId104"/>
    <p:sldId id="353" r:id="rId105"/>
    <p:sldId id="355" r:id="rId106"/>
    <p:sldId id="364" r:id="rId107"/>
    <p:sldId id="365" r:id="rId108"/>
    <p:sldId id="366" r:id="rId109"/>
    <p:sldId id="369" r:id="rId110"/>
    <p:sldId id="367" r:id="rId111"/>
    <p:sldId id="368" r:id="rId112"/>
    <p:sldId id="370" r:id="rId113"/>
    <p:sldId id="371" r:id="rId114"/>
    <p:sldId id="372" r:id="rId115"/>
    <p:sldId id="373" r:id="rId116"/>
    <p:sldId id="374" r:id="rId117"/>
    <p:sldId id="375" r:id="rId118"/>
    <p:sldId id="376" r:id="rId119"/>
    <p:sldId id="377" r:id="rId120"/>
    <p:sldId id="378" r:id="rId121"/>
    <p:sldId id="379"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2" d="100"/>
          <a:sy n="112" d="100"/>
        </p:scale>
        <p:origin x="-15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printerSettings" Target="printerSettings/printerSettings1.bin"/><Relationship Id="rId124" Type="http://schemas.openxmlformats.org/officeDocument/2006/relationships/presProps" Target="presProps.xml"/><Relationship Id="rId125" Type="http://schemas.openxmlformats.org/officeDocument/2006/relationships/viewProps" Target="viewProps.xml"/><Relationship Id="rId126" Type="http://schemas.openxmlformats.org/officeDocument/2006/relationships/theme" Target="theme/theme1.xml"/><Relationship Id="rId12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November 17,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November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November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November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November 17,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November 17,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November 17,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November 17,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November 17,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November 17,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November 17,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November 17,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Screening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29090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Steps</a:t>
            </a:r>
            <a:endParaRPr lang="en-US" dirty="0"/>
          </a:p>
        </p:txBody>
      </p:sp>
      <p:sp>
        <p:nvSpPr>
          <p:cNvPr id="3" name="Content Placeholder 2"/>
          <p:cNvSpPr>
            <a:spLocks noGrp="1"/>
          </p:cNvSpPr>
          <p:nvPr>
            <p:ph idx="1"/>
          </p:nvPr>
        </p:nvSpPr>
        <p:spPr/>
        <p:txBody>
          <a:bodyPr>
            <a:normAutofit/>
          </a:bodyPr>
          <a:lstStyle/>
          <a:p>
            <a:pPr marL="342900" lvl="1"/>
            <a:r>
              <a:rPr lang="en-US" sz="2400" dirty="0" smtClean="0"/>
              <a:t>1) Analyze </a:t>
            </a:r>
            <a:r>
              <a:rPr lang="en-US" sz="2400" dirty="0"/>
              <a:t>&gt; Descriptive Statistics &gt; </a:t>
            </a:r>
            <a:r>
              <a:rPr lang="en-US" sz="2400" dirty="0" smtClean="0"/>
              <a:t>Frequencies</a:t>
            </a:r>
          </a:p>
          <a:p>
            <a:pPr marL="342900" lvl="1"/>
            <a:endParaRPr lang="en-US" sz="2400" dirty="0" smtClean="0"/>
          </a:p>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12960" y="3506144"/>
            <a:ext cx="6130840" cy="2051742"/>
          </a:xfrm>
          <a:prstGeom prst="rect">
            <a:avLst/>
          </a:prstGeom>
          <a:noFill/>
          <a:ln>
            <a:noFill/>
          </a:ln>
        </p:spPr>
      </p:pic>
    </p:spTree>
    <p:extLst>
      <p:ext uri="{BB962C8B-B14F-4D97-AF65-F5344CB8AC3E}">
        <p14:creationId xmlns:p14="http://schemas.microsoft.com/office/powerpoint/2010/main" val="3354201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7300" y="1587500"/>
            <a:ext cx="4076700" cy="3683000"/>
          </a:xfrm>
          <a:prstGeom prst="rect">
            <a:avLst/>
          </a:prstGeom>
        </p:spPr>
      </p:pic>
    </p:spTree>
    <p:extLst>
      <p:ext uri="{BB962C8B-B14F-4D97-AF65-F5344CB8AC3E}">
        <p14:creationId xmlns:p14="http://schemas.microsoft.com/office/powerpoint/2010/main" val="14531746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Normality</a:t>
            </a:r>
          </a:p>
        </p:txBody>
      </p:sp>
      <p:sp>
        <p:nvSpPr>
          <p:cNvPr id="3" name="Content Placeholder 2"/>
          <p:cNvSpPr>
            <a:spLocks noGrp="1"/>
          </p:cNvSpPr>
          <p:nvPr>
            <p:ph idx="1"/>
          </p:nvPr>
        </p:nvSpPr>
        <p:spPr/>
        <p:txBody>
          <a:bodyPr/>
          <a:lstStyle/>
          <a:p>
            <a:r>
              <a:rPr lang="en-US" dirty="0" smtClean="0"/>
              <a:t>Click statistics</a:t>
            </a:r>
          </a:p>
          <a:p>
            <a:r>
              <a:rPr lang="en-US" dirty="0" smtClean="0"/>
              <a:t>Check the skewness box </a:t>
            </a:r>
            <a:r>
              <a:rPr lang="en-US" dirty="0"/>
              <a:t>and </a:t>
            </a:r>
            <a:r>
              <a:rPr lang="en-US" dirty="0" smtClean="0"/>
              <a:t>kurtosis box </a:t>
            </a:r>
            <a:r>
              <a:rPr lang="en-US" dirty="0"/>
              <a:t>to help us check for those as well </a:t>
            </a:r>
          </a:p>
          <a:p>
            <a:r>
              <a:rPr lang="en-US" dirty="0"/>
              <a:t>T</a:t>
            </a:r>
            <a:r>
              <a:rPr lang="en-US" dirty="0" smtClean="0"/>
              <a:t>hen </a:t>
            </a:r>
            <a:r>
              <a:rPr lang="en-US" dirty="0"/>
              <a:t>hit continue and then okay </a:t>
            </a:r>
          </a:p>
          <a:p>
            <a:endParaRPr lang="en-US" dirty="0"/>
          </a:p>
        </p:txBody>
      </p:sp>
    </p:spTree>
    <p:extLst>
      <p:ext uri="{BB962C8B-B14F-4D97-AF65-F5344CB8AC3E}">
        <p14:creationId xmlns:p14="http://schemas.microsoft.com/office/powerpoint/2010/main" val="3585763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0500" y="1574800"/>
            <a:ext cx="6210300" cy="3708400"/>
          </a:xfrm>
          <a:prstGeom prst="rect">
            <a:avLst/>
          </a:prstGeom>
        </p:spPr>
      </p:pic>
    </p:spTree>
    <p:extLst>
      <p:ext uri="{BB962C8B-B14F-4D97-AF65-F5344CB8AC3E}">
        <p14:creationId xmlns:p14="http://schemas.microsoft.com/office/powerpoint/2010/main" val="32065616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4600" y="800100"/>
            <a:ext cx="6654800" cy="5245100"/>
          </a:xfrm>
          <a:prstGeom prst="rect">
            <a:avLst/>
          </a:prstGeom>
        </p:spPr>
      </p:pic>
    </p:spTree>
    <p:extLst>
      <p:ext uri="{BB962C8B-B14F-4D97-AF65-F5344CB8AC3E}">
        <p14:creationId xmlns:p14="http://schemas.microsoft.com/office/powerpoint/2010/main" val="23860992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137631" y="921067"/>
            <a:ext cx="5486400" cy="5015865"/>
          </a:xfrm>
          <a:prstGeom prst="rect">
            <a:avLst/>
          </a:prstGeom>
          <a:noFill/>
          <a:ln>
            <a:noFill/>
          </a:ln>
        </p:spPr>
      </p:pic>
      <p:sp>
        <p:nvSpPr>
          <p:cNvPr id="3" name="TextBox 2"/>
          <p:cNvSpPr txBox="1"/>
          <p:nvPr/>
        </p:nvSpPr>
        <p:spPr>
          <a:xfrm>
            <a:off x="544267" y="1554956"/>
            <a:ext cx="1930850" cy="4154983"/>
          </a:xfrm>
          <a:prstGeom prst="rect">
            <a:avLst/>
          </a:prstGeom>
          <a:noFill/>
        </p:spPr>
        <p:txBody>
          <a:bodyPr wrap="square" rtlCol="0">
            <a:spAutoFit/>
          </a:bodyPr>
          <a:lstStyle/>
          <a:p>
            <a:r>
              <a:rPr lang="en-US" sz="2200" dirty="0" smtClean="0"/>
              <a:t>Not normal…  </a:t>
            </a:r>
            <a:r>
              <a:rPr lang="en-US" sz="2200" dirty="0"/>
              <a:t>W</a:t>
            </a:r>
            <a:r>
              <a:rPr lang="en-US" sz="2200" dirty="0" smtClean="0"/>
              <a:t>e </a:t>
            </a:r>
            <a:r>
              <a:rPr lang="en-US" sz="2200" dirty="0"/>
              <a:t>have some people out by 4 and out by 8 and </a:t>
            </a:r>
            <a:r>
              <a:rPr lang="en-US" sz="2200" dirty="0" smtClean="0"/>
              <a:t>the data is multimodal. Meaning, it </a:t>
            </a:r>
            <a:r>
              <a:rPr lang="en-US" sz="2200" dirty="0"/>
              <a:t>has </a:t>
            </a:r>
            <a:r>
              <a:rPr lang="en-US" sz="2200" dirty="0" smtClean="0"/>
              <a:t>multiple </a:t>
            </a:r>
            <a:r>
              <a:rPr lang="en-US" sz="2200" dirty="0"/>
              <a:t>humps</a:t>
            </a:r>
            <a:r>
              <a:rPr lang="en-US" sz="2200" dirty="0"/>
              <a:t> </a:t>
            </a:r>
          </a:p>
        </p:txBody>
      </p:sp>
    </p:spTree>
    <p:extLst>
      <p:ext uri="{BB962C8B-B14F-4D97-AF65-F5344CB8AC3E}">
        <p14:creationId xmlns:p14="http://schemas.microsoft.com/office/powerpoint/2010/main" val="16578876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41631" y="1323498"/>
            <a:ext cx="5780097" cy="4624205"/>
          </a:xfrm>
          <a:prstGeom prst="rect">
            <a:avLst/>
          </a:prstGeom>
          <a:noFill/>
          <a:ln>
            <a:noFill/>
          </a:ln>
        </p:spPr>
      </p:pic>
      <p:sp>
        <p:nvSpPr>
          <p:cNvPr id="5" name="TextBox 4"/>
          <p:cNvSpPr txBox="1"/>
          <p:nvPr/>
        </p:nvSpPr>
        <p:spPr>
          <a:xfrm>
            <a:off x="660895" y="1503123"/>
            <a:ext cx="1801263" cy="3816429"/>
          </a:xfrm>
          <a:prstGeom prst="rect">
            <a:avLst/>
          </a:prstGeom>
          <a:noFill/>
        </p:spPr>
        <p:txBody>
          <a:bodyPr wrap="square" rtlCol="0">
            <a:spAutoFit/>
          </a:bodyPr>
          <a:lstStyle/>
          <a:p>
            <a:r>
              <a:rPr lang="en-US" sz="2200" dirty="0"/>
              <a:t>L</a:t>
            </a:r>
            <a:r>
              <a:rPr lang="en-US" sz="2200" dirty="0" smtClean="0"/>
              <a:t>ooks </a:t>
            </a:r>
            <a:r>
              <a:rPr lang="en-US" sz="2200" dirty="0"/>
              <a:t>fairly normal</a:t>
            </a:r>
            <a:r>
              <a:rPr lang="en-US" sz="2200" dirty="0" smtClean="0"/>
              <a:t>…We </a:t>
            </a:r>
            <a:r>
              <a:rPr lang="en-US" sz="2200" dirty="0"/>
              <a:t>do have a couple people </a:t>
            </a:r>
            <a:r>
              <a:rPr lang="en-US" sz="2200" dirty="0" smtClean="0"/>
              <a:t>out </a:t>
            </a:r>
            <a:r>
              <a:rPr lang="en-US" sz="2200" dirty="0"/>
              <a:t>by 2 and </a:t>
            </a:r>
            <a:r>
              <a:rPr lang="en-US" sz="2200" dirty="0" smtClean="0"/>
              <a:t>7, </a:t>
            </a:r>
            <a:r>
              <a:rPr lang="en-US" sz="2200" dirty="0"/>
              <a:t>but for the most part it looks fairly normal</a:t>
            </a:r>
            <a:r>
              <a:rPr lang="en-US" sz="2200" dirty="0"/>
              <a:t> </a:t>
            </a:r>
          </a:p>
        </p:txBody>
      </p:sp>
    </p:spTree>
    <p:extLst>
      <p:ext uri="{BB962C8B-B14F-4D97-AF65-F5344CB8AC3E}">
        <p14:creationId xmlns:p14="http://schemas.microsoft.com/office/powerpoint/2010/main" val="1255767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058260" y="1062554"/>
            <a:ext cx="5626180" cy="4713566"/>
          </a:xfrm>
          <a:prstGeom prst="rect">
            <a:avLst/>
          </a:prstGeom>
          <a:noFill/>
          <a:ln>
            <a:noFill/>
          </a:ln>
        </p:spPr>
      </p:pic>
      <p:sp>
        <p:nvSpPr>
          <p:cNvPr id="4" name="TextBox 3"/>
          <p:cNvSpPr txBox="1"/>
          <p:nvPr/>
        </p:nvSpPr>
        <p:spPr>
          <a:xfrm>
            <a:off x="712730" y="1334670"/>
            <a:ext cx="2241859" cy="2893100"/>
          </a:xfrm>
          <a:prstGeom prst="rect">
            <a:avLst/>
          </a:prstGeom>
          <a:noFill/>
        </p:spPr>
        <p:txBody>
          <a:bodyPr wrap="square" rtlCol="0">
            <a:spAutoFit/>
          </a:bodyPr>
          <a:lstStyle/>
          <a:p>
            <a:r>
              <a:rPr lang="en-US" sz="2600" dirty="0"/>
              <a:t>N</a:t>
            </a:r>
            <a:r>
              <a:rPr lang="en-US" sz="2600" dirty="0" smtClean="0"/>
              <a:t>ot normal…because </a:t>
            </a:r>
            <a:r>
              <a:rPr lang="en-US" sz="2600" dirty="0"/>
              <a:t>it is </a:t>
            </a:r>
            <a:r>
              <a:rPr lang="en-US" sz="2600" dirty="0" smtClean="0"/>
              <a:t>bimodal. Meaning, there are </a:t>
            </a:r>
            <a:r>
              <a:rPr lang="en-US" sz="2600" dirty="0"/>
              <a:t>two </a:t>
            </a:r>
            <a:r>
              <a:rPr lang="en-US" sz="2600" dirty="0" smtClean="0"/>
              <a:t>humps</a:t>
            </a:r>
            <a:endParaRPr lang="en-US" sz="2600" dirty="0"/>
          </a:p>
        </p:txBody>
      </p:sp>
    </p:spTree>
    <p:extLst>
      <p:ext uri="{BB962C8B-B14F-4D97-AF65-F5344CB8AC3E}">
        <p14:creationId xmlns:p14="http://schemas.microsoft.com/office/powerpoint/2010/main" val="27167377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Normality </a:t>
            </a:r>
            <a:endParaRPr lang="en-US" dirty="0"/>
          </a:p>
        </p:txBody>
      </p:sp>
      <p:sp>
        <p:nvSpPr>
          <p:cNvPr id="3" name="Content Placeholder 2"/>
          <p:cNvSpPr>
            <a:spLocks noGrp="1"/>
          </p:cNvSpPr>
          <p:nvPr>
            <p:ph idx="1"/>
          </p:nvPr>
        </p:nvSpPr>
        <p:spPr/>
        <p:txBody>
          <a:bodyPr/>
          <a:lstStyle/>
          <a:p>
            <a:r>
              <a:rPr lang="en-US" dirty="0"/>
              <a:t>B</a:t>
            </a:r>
            <a:r>
              <a:rPr lang="en-US" dirty="0" smtClean="0"/>
              <a:t>y </a:t>
            </a:r>
            <a:r>
              <a:rPr lang="en-US" dirty="0"/>
              <a:t>looking at our </a:t>
            </a:r>
            <a:r>
              <a:rPr lang="en-US" dirty="0" smtClean="0"/>
              <a:t>histograms for each variable </a:t>
            </a:r>
            <a:r>
              <a:rPr lang="en-US" dirty="0"/>
              <a:t>we might see now why our multivariate histogram is not </a:t>
            </a:r>
            <a:r>
              <a:rPr lang="en-US" dirty="0" smtClean="0"/>
              <a:t>normal.  </a:t>
            </a:r>
            <a:endParaRPr lang="en-US" dirty="0"/>
          </a:p>
        </p:txBody>
      </p:sp>
    </p:spTree>
    <p:extLst>
      <p:ext uri="{BB962C8B-B14F-4D97-AF65-F5344CB8AC3E}">
        <p14:creationId xmlns:p14="http://schemas.microsoft.com/office/powerpoint/2010/main" val="11572480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04" y="353850"/>
            <a:ext cx="7024744" cy="1143000"/>
          </a:xfrm>
        </p:spPr>
        <p:txBody>
          <a:bodyPr/>
          <a:lstStyle/>
          <a:p>
            <a:r>
              <a:rPr lang="en-US" dirty="0" smtClean="0"/>
              <a:t>Also, </a:t>
            </a:r>
            <a:endParaRPr lang="en-US" dirty="0"/>
          </a:p>
        </p:txBody>
      </p:sp>
      <p:sp>
        <p:nvSpPr>
          <p:cNvPr id="3" name="Content Placeholder 2"/>
          <p:cNvSpPr>
            <a:spLocks noGrp="1"/>
          </p:cNvSpPr>
          <p:nvPr>
            <p:ph idx="1"/>
          </p:nvPr>
        </p:nvSpPr>
        <p:spPr>
          <a:xfrm>
            <a:off x="693604" y="1697494"/>
            <a:ext cx="7729567" cy="4664864"/>
          </a:xfrm>
        </p:spPr>
        <p:txBody>
          <a:bodyPr>
            <a:normAutofit fontScale="92500" lnSpcReduction="20000"/>
          </a:bodyPr>
          <a:lstStyle/>
          <a:p>
            <a:pPr>
              <a:lnSpc>
                <a:spcPct val="120000"/>
              </a:lnSpc>
            </a:pPr>
            <a:r>
              <a:rPr lang="en-US" dirty="0"/>
              <a:t>L</a:t>
            </a:r>
            <a:r>
              <a:rPr lang="en-US" dirty="0" smtClean="0"/>
              <a:t>ook </a:t>
            </a:r>
            <a:r>
              <a:rPr lang="en-US" dirty="0"/>
              <a:t>at </a:t>
            </a:r>
            <a:r>
              <a:rPr lang="en-US" dirty="0" smtClean="0"/>
              <a:t>the </a:t>
            </a:r>
            <a:r>
              <a:rPr lang="en-US" dirty="0"/>
              <a:t>statistics box and look at skewness and kurtosis</a:t>
            </a:r>
            <a:r>
              <a:rPr lang="en-US" dirty="0" smtClean="0"/>
              <a:t>…</a:t>
            </a:r>
          </a:p>
          <a:p>
            <a:pPr>
              <a:lnSpc>
                <a:spcPct val="120000"/>
              </a:lnSpc>
            </a:pPr>
            <a:r>
              <a:rPr lang="en-US" dirty="0" smtClean="0"/>
              <a:t>Skewness- how </a:t>
            </a:r>
            <a:r>
              <a:rPr lang="en-US" dirty="0"/>
              <a:t>much </a:t>
            </a:r>
            <a:r>
              <a:rPr lang="en-US" dirty="0" smtClean="0"/>
              <a:t>the distribution leans to the </a:t>
            </a:r>
            <a:r>
              <a:rPr lang="en-US" dirty="0"/>
              <a:t>left or </a:t>
            </a:r>
            <a:r>
              <a:rPr lang="en-US" dirty="0" smtClean="0"/>
              <a:t>to the right </a:t>
            </a:r>
          </a:p>
          <a:p>
            <a:pPr>
              <a:lnSpc>
                <a:spcPct val="120000"/>
              </a:lnSpc>
            </a:pPr>
            <a:r>
              <a:rPr lang="en-US" dirty="0" smtClean="0"/>
              <a:t>Kurtosis- </a:t>
            </a:r>
            <a:r>
              <a:rPr lang="en-US" dirty="0"/>
              <a:t>how skinny or flat the distribution is.</a:t>
            </a:r>
            <a:r>
              <a:rPr lang="en-US" dirty="0"/>
              <a:t> </a:t>
            </a:r>
            <a:endParaRPr lang="en-US" dirty="0" smtClean="0"/>
          </a:p>
          <a:p>
            <a:pPr>
              <a:lnSpc>
                <a:spcPct val="120000"/>
              </a:lnSpc>
            </a:pPr>
            <a:r>
              <a:rPr lang="en-US" dirty="0" smtClean="0"/>
              <a:t>Same rule as z-scores</a:t>
            </a:r>
          </a:p>
          <a:p>
            <a:pPr lvl="1">
              <a:lnSpc>
                <a:spcPct val="120000"/>
              </a:lnSpc>
            </a:pPr>
            <a:r>
              <a:rPr lang="en-US" dirty="0"/>
              <a:t>V</a:t>
            </a:r>
            <a:r>
              <a:rPr lang="en-US" dirty="0" smtClean="0"/>
              <a:t>alues </a:t>
            </a:r>
            <a:r>
              <a:rPr lang="en-US" dirty="0"/>
              <a:t>that are </a:t>
            </a:r>
            <a:r>
              <a:rPr lang="en-US" dirty="0" smtClean="0"/>
              <a:t>greater </a:t>
            </a:r>
            <a:r>
              <a:rPr lang="en-US" dirty="0"/>
              <a:t>than the absolute </a:t>
            </a:r>
            <a:r>
              <a:rPr lang="en-US" dirty="0" smtClean="0"/>
              <a:t>value </a:t>
            </a:r>
            <a:r>
              <a:rPr lang="en-US" dirty="0"/>
              <a:t>of 3 are bad</a:t>
            </a:r>
            <a:r>
              <a:rPr lang="en-US" dirty="0"/>
              <a:t> </a:t>
            </a:r>
            <a:endParaRPr lang="en-US" dirty="0" smtClean="0"/>
          </a:p>
          <a:p>
            <a:pPr>
              <a:lnSpc>
                <a:spcPct val="120000"/>
              </a:lnSpc>
            </a:pPr>
            <a:r>
              <a:rPr lang="en-US" dirty="0"/>
              <a:t>S</a:t>
            </a:r>
            <a:r>
              <a:rPr lang="en-US" dirty="0" smtClean="0"/>
              <a:t>ome </a:t>
            </a:r>
            <a:r>
              <a:rPr lang="en-US" dirty="0"/>
              <a:t>of the plots may look </a:t>
            </a:r>
            <a:r>
              <a:rPr lang="en-US" dirty="0" smtClean="0"/>
              <a:t>bad, but if the </a:t>
            </a:r>
            <a:r>
              <a:rPr lang="en-US" dirty="0"/>
              <a:t>values are in the range that we accept as </a:t>
            </a:r>
            <a:r>
              <a:rPr lang="en-US" dirty="0" smtClean="0"/>
              <a:t>okay (so less than     |3|) then the </a:t>
            </a:r>
            <a:r>
              <a:rPr lang="en-US" dirty="0"/>
              <a:t>univariate plots are not technically skewed or </a:t>
            </a:r>
            <a:r>
              <a:rPr lang="en-US" dirty="0" smtClean="0"/>
              <a:t>kurtotic.  </a:t>
            </a:r>
            <a:endParaRPr lang="en-US" dirty="0"/>
          </a:p>
        </p:txBody>
      </p:sp>
    </p:spTree>
    <p:extLst>
      <p:ext uri="{BB962C8B-B14F-4D97-AF65-F5344CB8AC3E}">
        <p14:creationId xmlns:p14="http://schemas.microsoft.com/office/powerpoint/2010/main" val="698895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36698" y="2151021"/>
            <a:ext cx="7018948" cy="3030003"/>
          </a:xfrm>
          <a:prstGeom prst="rect">
            <a:avLst/>
          </a:prstGeom>
          <a:noFill/>
          <a:ln>
            <a:noFill/>
          </a:ln>
        </p:spPr>
      </p:pic>
    </p:spTree>
    <p:extLst>
      <p:ext uri="{BB962C8B-B14F-4D97-AF65-F5344CB8AC3E}">
        <p14:creationId xmlns:p14="http://schemas.microsoft.com/office/powerpoint/2010/main" val="52059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59337"/>
            <a:ext cx="7024744" cy="1143000"/>
          </a:xfrm>
        </p:spPr>
        <p:txBody>
          <a:bodyPr/>
          <a:lstStyle/>
          <a:p>
            <a:r>
              <a:rPr lang="en-US" dirty="0" smtClean="0"/>
              <a:t>Accuracy Steps</a:t>
            </a:r>
            <a:endParaRPr lang="en-US" dirty="0"/>
          </a:p>
        </p:txBody>
      </p:sp>
      <p:sp>
        <p:nvSpPr>
          <p:cNvPr id="3" name="Content Placeholder 2"/>
          <p:cNvSpPr>
            <a:spLocks noGrp="1"/>
          </p:cNvSpPr>
          <p:nvPr>
            <p:ph idx="1"/>
          </p:nvPr>
        </p:nvSpPr>
        <p:spPr>
          <a:xfrm>
            <a:off x="608110" y="1902337"/>
            <a:ext cx="7994851" cy="4955663"/>
          </a:xfrm>
        </p:spPr>
        <p:txBody>
          <a:bodyPr/>
          <a:lstStyle/>
          <a:p>
            <a:pPr marL="342900" lvl="1"/>
            <a:r>
              <a:rPr lang="en-US" sz="2400" dirty="0" smtClean="0"/>
              <a:t>2) Move </a:t>
            </a:r>
            <a:r>
              <a:rPr lang="en-US" sz="2400" dirty="0"/>
              <a:t>all the variables you need to check into the variables box.</a:t>
            </a:r>
          </a:p>
          <a:p>
            <a:endParaRPr lang="en-US" dirty="0"/>
          </a:p>
        </p:txBody>
      </p:sp>
      <p:pic>
        <p:nvPicPr>
          <p:cNvPr id="5" name="Picture 4"/>
          <p:cNvPicPr>
            <a:picLocks noChangeAspect="1"/>
          </p:cNvPicPr>
          <p:nvPr/>
        </p:nvPicPr>
        <p:blipFill>
          <a:blip r:embed="rId2"/>
          <a:stretch>
            <a:fillRect/>
          </a:stretch>
        </p:blipFill>
        <p:spPr>
          <a:xfrm>
            <a:off x="2148579" y="2684277"/>
            <a:ext cx="6454382" cy="3778175"/>
          </a:xfrm>
          <a:prstGeom prst="rect">
            <a:avLst/>
          </a:prstGeom>
        </p:spPr>
      </p:pic>
    </p:spTree>
    <p:extLst>
      <p:ext uri="{BB962C8B-B14F-4D97-AF65-F5344CB8AC3E}">
        <p14:creationId xmlns:p14="http://schemas.microsoft.com/office/powerpoint/2010/main" val="27655716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a:t>
            </a:r>
            <a:endParaRPr lang="en-US" dirty="0"/>
          </a:p>
        </p:txBody>
      </p:sp>
      <p:sp>
        <p:nvSpPr>
          <p:cNvPr id="3" name="Content Placeholder 2"/>
          <p:cNvSpPr>
            <a:spLocks noGrp="1"/>
          </p:cNvSpPr>
          <p:nvPr>
            <p:ph idx="1"/>
          </p:nvPr>
        </p:nvSpPr>
        <p:spPr/>
        <p:txBody>
          <a:bodyPr/>
          <a:lstStyle/>
          <a:p>
            <a:r>
              <a:rPr lang="en-US" dirty="0"/>
              <a:t>F</a:t>
            </a:r>
            <a:r>
              <a:rPr lang="en-US" dirty="0" smtClean="0"/>
              <a:t>or </a:t>
            </a:r>
            <a:r>
              <a:rPr lang="en-US" dirty="0"/>
              <a:t>the linearity assumption we want the dots to be fairly close to the </a:t>
            </a:r>
            <a:r>
              <a:rPr lang="en-US" dirty="0" smtClean="0"/>
              <a:t>line! </a:t>
            </a:r>
          </a:p>
          <a:p>
            <a:r>
              <a:rPr lang="en-US" dirty="0"/>
              <a:t>D</a:t>
            </a:r>
            <a:r>
              <a:rPr lang="en-US" dirty="0" smtClean="0"/>
              <a:t>on’t </a:t>
            </a:r>
            <a:r>
              <a:rPr lang="en-US" dirty="0"/>
              <a:t>want a curved </a:t>
            </a:r>
            <a:r>
              <a:rPr lang="en-US" dirty="0" smtClean="0"/>
              <a:t>shape</a:t>
            </a:r>
          </a:p>
          <a:p>
            <a:r>
              <a:rPr lang="en-US" dirty="0"/>
              <a:t>I</a:t>
            </a:r>
            <a:r>
              <a:rPr lang="en-US" dirty="0" smtClean="0"/>
              <a:t>f </a:t>
            </a:r>
            <a:r>
              <a:rPr lang="en-US" dirty="0"/>
              <a:t>you don’t have linearity then you will lose power and then I would suggest trying a non-parametric test</a:t>
            </a:r>
            <a:r>
              <a:rPr lang="en-US" dirty="0"/>
              <a:t> </a:t>
            </a:r>
            <a:r>
              <a:rPr lang="en-US" dirty="0" smtClean="0"/>
              <a:t> </a:t>
            </a:r>
            <a:endParaRPr lang="en-US" dirty="0"/>
          </a:p>
        </p:txBody>
      </p:sp>
    </p:spTree>
    <p:extLst>
      <p:ext uri="{BB962C8B-B14F-4D97-AF65-F5344CB8AC3E}">
        <p14:creationId xmlns:p14="http://schemas.microsoft.com/office/powerpoint/2010/main" val="1418080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552869" y="1451291"/>
            <a:ext cx="5336913" cy="4278711"/>
          </a:xfrm>
          <a:prstGeom prst="rect">
            <a:avLst/>
          </a:prstGeom>
          <a:noFill/>
          <a:ln>
            <a:noFill/>
          </a:ln>
        </p:spPr>
      </p:pic>
      <p:sp>
        <p:nvSpPr>
          <p:cNvPr id="3" name="TextBox 2"/>
          <p:cNvSpPr txBox="1"/>
          <p:nvPr/>
        </p:nvSpPr>
        <p:spPr>
          <a:xfrm>
            <a:off x="751606" y="2021442"/>
            <a:ext cx="1438418" cy="369332"/>
          </a:xfrm>
          <a:prstGeom prst="rect">
            <a:avLst/>
          </a:prstGeom>
          <a:noFill/>
        </p:spPr>
        <p:txBody>
          <a:bodyPr wrap="square" rtlCol="0">
            <a:spAutoFit/>
          </a:bodyPr>
          <a:lstStyle/>
          <a:p>
            <a:r>
              <a:rPr lang="en-US" dirty="0" smtClean="0"/>
              <a:t>It is Linear!</a:t>
            </a:r>
            <a:endParaRPr lang="en-US" dirty="0"/>
          </a:p>
        </p:txBody>
      </p:sp>
    </p:spTree>
    <p:extLst>
      <p:ext uri="{BB962C8B-B14F-4D97-AF65-F5344CB8AC3E}">
        <p14:creationId xmlns:p14="http://schemas.microsoft.com/office/powerpoint/2010/main" val="36416827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Homogeneity &amp; Homoscedasticity </a:t>
            </a:r>
            <a:endParaRPr lang="en-US" dirty="0"/>
          </a:p>
        </p:txBody>
      </p:sp>
      <p:sp>
        <p:nvSpPr>
          <p:cNvPr id="3" name="Content Placeholder 2"/>
          <p:cNvSpPr>
            <a:spLocks noGrp="1"/>
          </p:cNvSpPr>
          <p:nvPr>
            <p:ph idx="1"/>
          </p:nvPr>
        </p:nvSpPr>
        <p:spPr/>
        <p:txBody>
          <a:bodyPr/>
          <a:lstStyle/>
          <a:p>
            <a:r>
              <a:rPr lang="en-US" dirty="0"/>
              <a:t>T</a:t>
            </a:r>
            <a:r>
              <a:rPr lang="en-US" dirty="0" smtClean="0"/>
              <a:t>his </a:t>
            </a:r>
            <a:r>
              <a:rPr lang="en-US" dirty="0"/>
              <a:t>plot is a equal distribution of errors plot…so this is a plot that plots the errors, but the errors should be random so we compared them to a </a:t>
            </a:r>
            <a:r>
              <a:rPr lang="en-US" dirty="0" smtClean="0"/>
              <a:t>random distribution </a:t>
            </a:r>
            <a:r>
              <a:rPr lang="en-US" dirty="0"/>
              <a:t>and that is why we used a random variable to compare this against…so we wanted the errors to be random so we compared them against a random variable. </a:t>
            </a:r>
            <a:endParaRPr lang="en-US" dirty="0"/>
          </a:p>
        </p:txBody>
      </p:sp>
    </p:spTree>
    <p:extLst>
      <p:ext uri="{BB962C8B-B14F-4D97-AF65-F5344CB8AC3E}">
        <p14:creationId xmlns:p14="http://schemas.microsoft.com/office/powerpoint/2010/main" val="3682452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Homogeneity</a:t>
            </a:r>
            <a:endParaRPr lang="en-US" dirty="0"/>
          </a:p>
        </p:txBody>
      </p:sp>
      <p:sp>
        <p:nvSpPr>
          <p:cNvPr id="3" name="Content Placeholder 2"/>
          <p:cNvSpPr>
            <a:spLocks noGrp="1"/>
          </p:cNvSpPr>
          <p:nvPr>
            <p:ph idx="1"/>
          </p:nvPr>
        </p:nvSpPr>
        <p:spPr/>
        <p:txBody>
          <a:bodyPr/>
          <a:lstStyle/>
          <a:p>
            <a:r>
              <a:rPr lang="en-US" dirty="0"/>
              <a:t>H</a:t>
            </a:r>
            <a:r>
              <a:rPr lang="en-US" dirty="0" smtClean="0"/>
              <a:t>omogeneity </a:t>
            </a:r>
            <a:r>
              <a:rPr lang="en-US" dirty="0"/>
              <a:t>means equal </a:t>
            </a:r>
            <a:r>
              <a:rPr lang="en-US" dirty="0" smtClean="0"/>
              <a:t>variances. So, </a:t>
            </a:r>
            <a:r>
              <a:rPr lang="en-US" dirty="0"/>
              <a:t>that means the variance by group is roughly equal</a:t>
            </a:r>
            <a:r>
              <a:rPr lang="en-US" dirty="0"/>
              <a:t> </a:t>
            </a:r>
          </a:p>
        </p:txBody>
      </p:sp>
    </p:spTree>
    <p:extLst>
      <p:ext uri="{BB962C8B-B14F-4D97-AF65-F5344CB8AC3E}">
        <p14:creationId xmlns:p14="http://schemas.microsoft.com/office/powerpoint/2010/main" val="28910252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check</a:t>
            </a:r>
            <a:endParaRPr lang="en-US" dirty="0"/>
          </a:p>
        </p:txBody>
      </p:sp>
      <p:sp>
        <p:nvSpPr>
          <p:cNvPr id="3" name="Content Placeholder 2"/>
          <p:cNvSpPr>
            <a:spLocks noGrp="1"/>
          </p:cNvSpPr>
          <p:nvPr>
            <p:ph idx="1"/>
          </p:nvPr>
        </p:nvSpPr>
        <p:spPr/>
        <p:txBody>
          <a:bodyPr/>
          <a:lstStyle/>
          <a:p>
            <a:r>
              <a:rPr lang="en-US" dirty="0" smtClean="0"/>
              <a:t>1) You don’t want to dots to look like they</a:t>
            </a:r>
            <a:r>
              <a:rPr lang="fr-FR" dirty="0" smtClean="0"/>
              <a:t>’</a:t>
            </a:r>
            <a:r>
              <a:rPr lang="en-US" dirty="0" smtClean="0"/>
              <a:t>re raining</a:t>
            </a:r>
          </a:p>
          <a:p>
            <a:r>
              <a:rPr lang="en-US" dirty="0" smtClean="0"/>
              <a:t>2) The spread above and below 0 need to be even for the y-axis and the x-axis.  </a:t>
            </a:r>
          </a:p>
          <a:p>
            <a:endParaRPr lang="en-US" dirty="0"/>
          </a:p>
        </p:txBody>
      </p:sp>
    </p:spTree>
    <p:extLst>
      <p:ext uri="{BB962C8B-B14F-4D97-AF65-F5344CB8AC3E}">
        <p14:creationId xmlns:p14="http://schemas.microsoft.com/office/powerpoint/2010/main" val="37821812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the Line on Graph…</a:t>
            </a:r>
            <a:endParaRPr lang="en-US" dirty="0"/>
          </a:p>
        </p:txBody>
      </p:sp>
      <p:sp>
        <p:nvSpPr>
          <p:cNvPr id="3" name="Content Placeholder 2"/>
          <p:cNvSpPr>
            <a:spLocks noGrp="1"/>
          </p:cNvSpPr>
          <p:nvPr>
            <p:ph idx="1"/>
          </p:nvPr>
        </p:nvSpPr>
        <p:spPr/>
        <p:txBody>
          <a:bodyPr/>
          <a:lstStyle/>
          <a:p>
            <a:r>
              <a:rPr lang="en-US" dirty="0"/>
              <a:t>D</a:t>
            </a:r>
            <a:r>
              <a:rPr lang="en-US" dirty="0" smtClean="0"/>
              <a:t>ouble </a:t>
            </a:r>
            <a:r>
              <a:rPr lang="en-US" dirty="0"/>
              <a:t>click on the graph </a:t>
            </a:r>
            <a:endParaRPr lang="en-US" dirty="0" smtClean="0"/>
          </a:p>
          <a:p>
            <a:r>
              <a:rPr lang="en-US" dirty="0"/>
              <a:t>C</a:t>
            </a:r>
            <a:r>
              <a:rPr lang="en-US" dirty="0" smtClean="0"/>
              <a:t>lick </a:t>
            </a:r>
            <a:r>
              <a:rPr lang="en-US" dirty="0"/>
              <a:t>where it says “add fit line at total” and then it will automatically give you a linear line </a:t>
            </a:r>
            <a:endParaRPr lang="en-US" dirty="0" smtClean="0"/>
          </a:p>
          <a:p>
            <a:r>
              <a:rPr lang="en-US" dirty="0"/>
              <a:t>C</a:t>
            </a:r>
            <a:r>
              <a:rPr lang="en-US" dirty="0" smtClean="0"/>
              <a:t>lick </a:t>
            </a:r>
            <a:r>
              <a:rPr lang="en-US" dirty="0"/>
              <a:t>close then exit </a:t>
            </a:r>
            <a:r>
              <a:rPr lang="en-US" dirty="0" smtClean="0"/>
              <a:t>out of that window</a:t>
            </a:r>
            <a:endParaRPr lang="en-US" dirty="0"/>
          </a:p>
        </p:txBody>
      </p:sp>
    </p:spTree>
    <p:extLst>
      <p:ext uri="{BB962C8B-B14F-4D97-AF65-F5344CB8AC3E}">
        <p14:creationId xmlns:p14="http://schemas.microsoft.com/office/powerpoint/2010/main" val="27299326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0253" y="683986"/>
            <a:ext cx="5988824" cy="6153183"/>
          </a:xfrm>
          <a:prstGeom prst="rect">
            <a:avLst/>
          </a:prstGeom>
        </p:spPr>
      </p:pic>
    </p:spTree>
    <p:extLst>
      <p:ext uri="{BB962C8B-B14F-4D97-AF65-F5344CB8AC3E}">
        <p14:creationId xmlns:p14="http://schemas.microsoft.com/office/powerpoint/2010/main" val="14332739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Y</a:t>
            </a:r>
            <a:r>
              <a:rPr lang="en-US" dirty="0" smtClean="0"/>
              <a:t>ou </a:t>
            </a:r>
            <a:r>
              <a:rPr lang="en-US" dirty="0"/>
              <a:t>want roughly the same amount of dots on the top and the bottom and </a:t>
            </a:r>
            <a:endParaRPr lang="en-US" dirty="0" smtClean="0"/>
          </a:p>
          <a:p>
            <a:r>
              <a:rPr lang="en-US" dirty="0" smtClean="0"/>
              <a:t>You </a:t>
            </a:r>
            <a:r>
              <a:rPr lang="en-US" dirty="0"/>
              <a:t>want a equal spread above and below 0</a:t>
            </a:r>
            <a:r>
              <a:rPr lang="en-US" dirty="0" smtClean="0"/>
              <a:t>. so does it go from -2 to 2 or -2 to 7? However</a:t>
            </a:r>
            <a:r>
              <a:rPr lang="en-US" dirty="0"/>
              <a:t>, don’t just look at the numbers, look at how many dots are at each number…so if I drew a line at 2 and – </a:t>
            </a:r>
            <a:r>
              <a:rPr lang="en-US" dirty="0" smtClean="0"/>
              <a:t>2, </a:t>
            </a:r>
            <a:r>
              <a:rPr lang="en-US" dirty="0"/>
              <a:t>most of the dots are in that </a:t>
            </a:r>
            <a:r>
              <a:rPr lang="en-US" dirty="0" smtClean="0"/>
              <a:t>range. </a:t>
            </a:r>
          </a:p>
          <a:p>
            <a:r>
              <a:rPr lang="en-US" dirty="0" smtClean="0"/>
              <a:t>Also, look at the plot the </a:t>
            </a:r>
            <a:r>
              <a:rPr lang="en-US" dirty="0"/>
              <a:t>other </a:t>
            </a:r>
            <a:r>
              <a:rPr lang="en-US" dirty="0" smtClean="0"/>
              <a:t>way, </a:t>
            </a:r>
            <a:r>
              <a:rPr lang="en-US" dirty="0"/>
              <a:t>so going </a:t>
            </a:r>
            <a:r>
              <a:rPr lang="en-US" dirty="0" smtClean="0"/>
              <a:t>up. So, </a:t>
            </a:r>
            <a:r>
              <a:rPr lang="en-US" dirty="0"/>
              <a:t>looking at your x-axis most of the dots are between 2 and -2 so I would say that </a:t>
            </a:r>
            <a:r>
              <a:rPr lang="en-US" dirty="0" smtClean="0"/>
              <a:t>this plot is </a:t>
            </a:r>
            <a:r>
              <a:rPr lang="en-US" dirty="0"/>
              <a:t>okay.</a:t>
            </a:r>
          </a:p>
          <a:p>
            <a:endParaRPr lang="en-US" dirty="0"/>
          </a:p>
          <a:p>
            <a:endParaRPr lang="en-US" dirty="0"/>
          </a:p>
        </p:txBody>
      </p:sp>
    </p:spTree>
    <p:extLst>
      <p:ext uri="{BB962C8B-B14F-4D97-AF65-F5344CB8AC3E}">
        <p14:creationId xmlns:p14="http://schemas.microsoft.com/office/powerpoint/2010/main" val="19326607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Homoscedasticity </a:t>
            </a:r>
            <a:endParaRPr lang="en-US" dirty="0"/>
          </a:p>
        </p:txBody>
      </p:sp>
      <p:sp>
        <p:nvSpPr>
          <p:cNvPr id="3" name="Content Placeholder 2"/>
          <p:cNvSpPr>
            <a:spLocks noGrp="1"/>
          </p:cNvSpPr>
          <p:nvPr>
            <p:ph idx="1"/>
          </p:nvPr>
        </p:nvSpPr>
        <p:spPr/>
        <p:txBody>
          <a:bodyPr/>
          <a:lstStyle/>
          <a:p>
            <a:r>
              <a:rPr lang="en-US" dirty="0" smtClean="0"/>
              <a:t>Are </a:t>
            </a:r>
            <a:r>
              <a:rPr lang="en-US" dirty="0"/>
              <a:t>the spread of the </a:t>
            </a:r>
            <a:r>
              <a:rPr lang="en-US" dirty="0" smtClean="0"/>
              <a:t>dots </a:t>
            </a:r>
            <a:r>
              <a:rPr lang="en-US" dirty="0"/>
              <a:t>consistently spread across </a:t>
            </a:r>
            <a:r>
              <a:rPr lang="en-US" dirty="0" smtClean="0"/>
              <a:t>0?</a:t>
            </a:r>
          </a:p>
          <a:p>
            <a:r>
              <a:rPr lang="en-US" dirty="0"/>
              <a:t>I</a:t>
            </a:r>
            <a:r>
              <a:rPr lang="en-US" dirty="0" smtClean="0"/>
              <a:t>f </a:t>
            </a:r>
            <a:r>
              <a:rPr lang="en-US" dirty="0"/>
              <a:t>I drew </a:t>
            </a:r>
            <a:r>
              <a:rPr lang="en-US" dirty="0" smtClean="0"/>
              <a:t>a line </a:t>
            </a:r>
            <a:r>
              <a:rPr lang="en-US" dirty="0"/>
              <a:t>around the </a:t>
            </a:r>
            <a:r>
              <a:rPr lang="en-US" dirty="0" smtClean="0"/>
              <a:t>dots it needs to  look roughly </a:t>
            </a:r>
            <a:r>
              <a:rPr lang="en-US" dirty="0"/>
              <a:t>circular or look like a </a:t>
            </a:r>
            <a:r>
              <a:rPr lang="en-US" dirty="0" smtClean="0"/>
              <a:t>blob. </a:t>
            </a:r>
          </a:p>
          <a:p>
            <a:pPr lvl="1"/>
            <a:r>
              <a:rPr lang="en-US" dirty="0" smtClean="0"/>
              <a:t>Doesn’t have to be perfect.  </a:t>
            </a:r>
            <a:endParaRPr lang="en-US" dirty="0"/>
          </a:p>
        </p:txBody>
      </p:sp>
    </p:spTree>
    <p:extLst>
      <p:ext uri="{BB962C8B-B14F-4D97-AF65-F5344CB8AC3E}">
        <p14:creationId xmlns:p14="http://schemas.microsoft.com/office/powerpoint/2010/main" val="21293256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 y="101600"/>
            <a:ext cx="8318500" cy="6642100"/>
          </a:xfrm>
          <a:prstGeom prst="rect">
            <a:avLst/>
          </a:prstGeom>
        </p:spPr>
      </p:pic>
    </p:spTree>
    <p:extLst>
      <p:ext uri="{BB962C8B-B14F-4D97-AF65-F5344CB8AC3E}">
        <p14:creationId xmlns:p14="http://schemas.microsoft.com/office/powerpoint/2010/main" val="188232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Steps</a:t>
            </a:r>
            <a:endParaRPr lang="en-US" dirty="0"/>
          </a:p>
        </p:txBody>
      </p:sp>
      <p:sp>
        <p:nvSpPr>
          <p:cNvPr id="3" name="Content Placeholder 2"/>
          <p:cNvSpPr>
            <a:spLocks noGrp="1"/>
          </p:cNvSpPr>
          <p:nvPr>
            <p:ph idx="1"/>
          </p:nvPr>
        </p:nvSpPr>
        <p:spPr/>
        <p:txBody>
          <a:bodyPr/>
          <a:lstStyle/>
          <a:p>
            <a:pPr marL="342900" lvl="1"/>
            <a:r>
              <a:rPr lang="en-US" sz="2400" dirty="0" smtClean="0"/>
              <a:t>3) Click </a:t>
            </a:r>
            <a:r>
              <a:rPr lang="en-US" sz="2400" dirty="0"/>
              <a:t>statistics and check all the appropriate boxes.</a:t>
            </a:r>
          </a:p>
          <a:p>
            <a:pPr marL="342900" lvl="1"/>
            <a:r>
              <a:rPr lang="en-US" sz="2400" dirty="0" smtClean="0"/>
              <a:t>4) Ask </a:t>
            </a:r>
            <a:r>
              <a:rPr lang="en-US" sz="2400" dirty="0"/>
              <a:t>for Min, Max, Mean, median, and </a:t>
            </a:r>
            <a:r>
              <a:rPr lang="en-US" sz="2400" dirty="0" smtClean="0"/>
              <a:t>mode. </a:t>
            </a:r>
            <a:endParaRPr lang="en-US" sz="2400" dirty="0"/>
          </a:p>
          <a:p>
            <a:endParaRPr lang="en-US" dirty="0"/>
          </a:p>
        </p:txBody>
      </p:sp>
    </p:spTree>
    <p:extLst>
      <p:ext uri="{BB962C8B-B14F-4D97-AF65-F5344CB8AC3E}">
        <p14:creationId xmlns:p14="http://schemas.microsoft.com/office/powerpoint/2010/main" val="36612521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a:t>
            </a:r>
            <a:r>
              <a:rPr lang="en-US" dirty="0"/>
              <a:t>scedasticity</a:t>
            </a:r>
          </a:p>
        </p:txBody>
      </p:sp>
      <p:sp>
        <p:nvSpPr>
          <p:cNvPr id="3" name="Content Placeholder 2"/>
          <p:cNvSpPr>
            <a:spLocks noGrp="1"/>
          </p:cNvSpPr>
          <p:nvPr>
            <p:ph idx="1"/>
          </p:nvPr>
        </p:nvSpPr>
        <p:spPr/>
        <p:txBody>
          <a:bodyPr/>
          <a:lstStyle/>
          <a:p>
            <a:r>
              <a:rPr lang="en-US" dirty="0"/>
              <a:t>Y</a:t>
            </a:r>
            <a:r>
              <a:rPr lang="en-US" dirty="0" smtClean="0"/>
              <a:t>ou </a:t>
            </a:r>
            <a:r>
              <a:rPr lang="en-US" dirty="0"/>
              <a:t>don’t want is something that looks like a </a:t>
            </a:r>
            <a:r>
              <a:rPr lang="en-US" dirty="0" smtClean="0"/>
              <a:t>megaphone. </a:t>
            </a:r>
          </a:p>
          <a:p>
            <a:r>
              <a:rPr lang="en-US" dirty="0" smtClean="0"/>
              <a:t>Also, you don’t want </a:t>
            </a:r>
            <a:r>
              <a:rPr lang="en-US" dirty="0"/>
              <a:t>a </a:t>
            </a:r>
            <a:r>
              <a:rPr lang="en-US" dirty="0" err="1"/>
              <a:t>ufo</a:t>
            </a:r>
            <a:r>
              <a:rPr lang="en-US" dirty="0"/>
              <a:t>/submarine (so where the spread is small on both ends but large in the </a:t>
            </a:r>
            <a:r>
              <a:rPr lang="en-US" dirty="0" smtClean="0"/>
              <a:t>middle. </a:t>
            </a:r>
            <a:endParaRPr lang="en-US" dirty="0"/>
          </a:p>
        </p:txBody>
      </p:sp>
    </p:spTree>
    <p:extLst>
      <p:ext uri="{BB962C8B-B14F-4D97-AF65-F5344CB8AC3E}">
        <p14:creationId xmlns:p14="http://schemas.microsoft.com/office/powerpoint/2010/main" val="14313464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63500"/>
            <a:ext cx="8216900" cy="6718300"/>
          </a:xfrm>
          <a:prstGeom prst="rect">
            <a:avLst/>
          </a:prstGeom>
        </p:spPr>
      </p:pic>
    </p:spTree>
    <p:extLst>
      <p:ext uri="{BB962C8B-B14F-4D97-AF65-F5344CB8AC3E}">
        <p14:creationId xmlns:p14="http://schemas.microsoft.com/office/powerpoint/2010/main" val="382957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9540" y="124657"/>
            <a:ext cx="7663929" cy="5991535"/>
          </a:xfrm>
          <a:prstGeom prst="rect">
            <a:avLst/>
          </a:prstGeom>
        </p:spPr>
      </p:pic>
      <p:sp>
        <p:nvSpPr>
          <p:cNvPr id="3" name="TextBox 2"/>
          <p:cNvSpPr txBox="1"/>
          <p:nvPr/>
        </p:nvSpPr>
        <p:spPr>
          <a:xfrm>
            <a:off x="2526998" y="6116192"/>
            <a:ext cx="3901789" cy="369332"/>
          </a:xfrm>
          <a:prstGeom prst="rect">
            <a:avLst/>
          </a:prstGeom>
          <a:noFill/>
        </p:spPr>
        <p:txBody>
          <a:bodyPr wrap="square" rtlCol="0">
            <a:spAutoFit/>
          </a:bodyPr>
          <a:lstStyle/>
          <a:p>
            <a:r>
              <a:rPr lang="en-US" b="1" dirty="0" smtClean="0"/>
              <a:t>Then hit continue and then okay!</a:t>
            </a:r>
            <a:endParaRPr lang="en-US" b="1" dirty="0"/>
          </a:p>
        </p:txBody>
      </p:sp>
    </p:spTree>
    <p:extLst>
      <p:ext uri="{BB962C8B-B14F-4D97-AF65-F5344CB8AC3E}">
        <p14:creationId xmlns:p14="http://schemas.microsoft.com/office/powerpoint/2010/main" val="164010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714" y="5447118"/>
            <a:ext cx="6800263" cy="646331"/>
          </a:xfrm>
          <a:prstGeom prst="rect">
            <a:avLst/>
          </a:prstGeom>
          <a:noFill/>
        </p:spPr>
        <p:txBody>
          <a:bodyPr wrap="square" rtlCol="0">
            <a:spAutoFit/>
          </a:bodyPr>
          <a:lstStyle/>
          <a:p>
            <a:r>
              <a:rPr lang="en-US" dirty="0" smtClean="0"/>
              <a:t>You really only need to look at Minimum and Maximum scores and make sure they are not out of range. </a:t>
            </a:r>
            <a:endParaRPr lang="en-US" dirty="0"/>
          </a:p>
        </p:txBody>
      </p:sp>
      <p:pic>
        <p:nvPicPr>
          <p:cNvPr id="5" name="Picture 4"/>
          <p:cNvPicPr>
            <a:picLocks noChangeAspect="1"/>
          </p:cNvPicPr>
          <p:nvPr/>
        </p:nvPicPr>
        <p:blipFill>
          <a:blip r:embed="rId2"/>
          <a:stretch>
            <a:fillRect/>
          </a:stretch>
        </p:blipFill>
        <p:spPr>
          <a:xfrm>
            <a:off x="1615761" y="1623660"/>
            <a:ext cx="6022328" cy="3243986"/>
          </a:xfrm>
          <a:prstGeom prst="rect">
            <a:avLst/>
          </a:prstGeom>
        </p:spPr>
      </p:pic>
    </p:spTree>
    <p:extLst>
      <p:ext uri="{BB962C8B-B14F-4D97-AF65-F5344CB8AC3E}">
        <p14:creationId xmlns:p14="http://schemas.microsoft.com/office/powerpoint/2010/main" val="293621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ways to fix your accuracy issues</a:t>
            </a:r>
          </a:p>
          <a:p>
            <a:pPr lvl="1"/>
            <a:r>
              <a:rPr lang="en-US" dirty="0" smtClean="0"/>
              <a:t>1) You </a:t>
            </a:r>
            <a:r>
              <a:rPr lang="en-US" dirty="0"/>
              <a:t>would go to data view in SPSS and you could select a column/variable and right click and select sort </a:t>
            </a:r>
            <a:r>
              <a:rPr lang="en-US" dirty="0" smtClean="0"/>
              <a:t>descending (to check your maximum scores) or ascending (to check your minimum scores) or go </a:t>
            </a:r>
            <a:r>
              <a:rPr lang="en-US" dirty="0"/>
              <a:t>to data, sort cases, and move the variable you want to check to the </a:t>
            </a:r>
            <a:r>
              <a:rPr lang="en-US" dirty="0" smtClean="0"/>
              <a:t>box on the right side …</a:t>
            </a:r>
            <a:r>
              <a:rPr lang="en-US" dirty="0"/>
              <a:t>you can’t select multiple variables even though it is very tempting then hit sort </a:t>
            </a:r>
            <a:r>
              <a:rPr lang="en-US" dirty="0" smtClean="0"/>
              <a:t>descending or ascending </a:t>
            </a:r>
            <a:r>
              <a:rPr lang="en-US" dirty="0"/>
              <a:t>and then hit okay. </a:t>
            </a:r>
          </a:p>
          <a:p>
            <a:pPr lvl="1"/>
            <a:endParaRPr lang="en-US" dirty="0"/>
          </a:p>
        </p:txBody>
      </p:sp>
    </p:spTree>
    <p:extLst>
      <p:ext uri="{BB962C8B-B14F-4D97-AF65-F5344CB8AC3E}">
        <p14:creationId xmlns:p14="http://schemas.microsoft.com/office/powerpoint/2010/main" val="417101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endParaRPr lang="en-US" dirty="0"/>
          </a:p>
        </p:txBody>
      </p:sp>
      <p:sp>
        <p:nvSpPr>
          <p:cNvPr id="3" name="Content Placeholder 2"/>
          <p:cNvSpPr>
            <a:spLocks noGrp="1"/>
          </p:cNvSpPr>
          <p:nvPr>
            <p:ph idx="1"/>
          </p:nvPr>
        </p:nvSpPr>
        <p:spPr/>
        <p:txBody>
          <a:bodyPr/>
          <a:lstStyle/>
          <a:p>
            <a:r>
              <a:rPr lang="en-US" dirty="0" smtClean="0"/>
              <a:t>Now</a:t>
            </a:r>
            <a:r>
              <a:rPr lang="en-US" dirty="0"/>
              <a:t>, to fix these accuracy issues we could just delete that one spot </a:t>
            </a:r>
            <a:endParaRPr lang="en-US" dirty="0" smtClean="0"/>
          </a:p>
          <a:p>
            <a:r>
              <a:rPr lang="en-US" dirty="0" smtClean="0"/>
              <a:t>Note: </a:t>
            </a:r>
            <a:r>
              <a:rPr lang="en-US" dirty="0"/>
              <a:t>D</a:t>
            </a:r>
            <a:r>
              <a:rPr lang="en-US" dirty="0" smtClean="0"/>
              <a:t>on’t </a:t>
            </a:r>
            <a:r>
              <a:rPr lang="en-US" dirty="0"/>
              <a:t>delete the whole role you just want to delete that one </a:t>
            </a:r>
            <a:r>
              <a:rPr lang="en-US" dirty="0" smtClean="0"/>
              <a:t>spot</a:t>
            </a:r>
            <a:r>
              <a:rPr lang="en-US" dirty="0"/>
              <a:t> </a:t>
            </a:r>
            <a:r>
              <a:rPr lang="en-US" dirty="0" smtClean="0"/>
              <a:t>or the scores that are out of range. </a:t>
            </a:r>
            <a:endParaRPr lang="en-US" dirty="0"/>
          </a:p>
        </p:txBody>
      </p:sp>
    </p:spTree>
    <p:extLst>
      <p:ext uri="{BB962C8B-B14F-4D97-AF65-F5344CB8AC3E}">
        <p14:creationId xmlns:p14="http://schemas.microsoft.com/office/powerpoint/2010/main" val="23374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Second way to fix accuracy issues:</a:t>
            </a:r>
          </a:p>
          <a:p>
            <a:pPr marL="68580" indent="0">
              <a:buNone/>
            </a:pPr>
            <a:endParaRPr lang="en-US" dirty="0" smtClean="0"/>
          </a:p>
          <a:p>
            <a:pPr lvl="1"/>
            <a:r>
              <a:rPr lang="en-US" dirty="0" smtClean="0"/>
              <a:t>Transform&gt;Recode into same variable&gt;</a:t>
            </a:r>
          </a:p>
          <a:p>
            <a:pPr marL="365760" lvl="1" indent="0">
              <a:buNone/>
            </a:pP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21107" y="3731800"/>
            <a:ext cx="5025615" cy="2479919"/>
          </a:xfrm>
          <a:prstGeom prst="rect">
            <a:avLst/>
          </a:prstGeom>
          <a:noFill/>
          <a:ln>
            <a:noFill/>
          </a:ln>
        </p:spPr>
      </p:pic>
    </p:spTree>
    <p:extLst>
      <p:ext uri="{BB962C8B-B14F-4D97-AF65-F5344CB8AC3E}">
        <p14:creationId xmlns:p14="http://schemas.microsoft.com/office/powerpoint/2010/main" val="191184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256" y="647937"/>
            <a:ext cx="7024744" cy="1143000"/>
          </a:xfrm>
        </p:spPr>
        <p:txBody>
          <a:bodyPr/>
          <a:lstStyle/>
          <a:p>
            <a:r>
              <a:rPr lang="en-US" dirty="0" smtClean="0"/>
              <a:t>Accuracy</a:t>
            </a:r>
            <a:endParaRPr lang="en-US" dirty="0"/>
          </a:p>
        </p:txBody>
      </p:sp>
      <p:sp>
        <p:nvSpPr>
          <p:cNvPr id="3" name="Content Placeholder 2"/>
          <p:cNvSpPr>
            <a:spLocks noGrp="1"/>
          </p:cNvSpPr>
          <p:nvPr>
            <p:ph idx="1"/>
          </p:nvPr>
        </p:nvSpPr>
        <p:spPr>
          <a:xfrm>
            <a:off x="1043492" y="1790938"/>
            <a:ext cx="6777317" cy="4041692"/>
          </a:xfrm>
        </p:spPr>
        <p:txBody>
          <a:bodyPr/>
          <a:lstStyle/>
          <a:p>
            <a:r>
              <a:rPr lang="en-US" dirty="0" smtClean="0"/>
              <a:t>Then, </a:t>
            </a:r>
          </a:p>
          <a:p>
            <a:endParaRPr lang="en-US" dirty="0"/>
          </a:p>
        </p:txBody>
      </p:sp>
      <p:pic>
        <p:nvPicPr>
          <p:cNvPr id="4" name="Picture 3"/>
          <p:cNvPicPr>
            <a:picLocks noChangeAspect="1"/>
          </p:cNvPicPr>
          <p:nvPr/>
        </p:nvPicPr>
        <p:blipFill>
          <a:blip r:embed="rId2"/>
          <a:stretch>
            <a:fillRect/>
          </a:stretch>
        </p:blipFill>
        <p:spPr>
          <a:xfrm>
            <a:off x="1143000" y="2766751"/>
            <a:ext cx="6858000" cy="3733800"/>
          </a:xfrm>
          <a:prstGeom prst="rect">
            <a:avLst/>
          </a:prstGeom>
        </p:spPr>
      </p:pic>
    </p:spTree>
    <p:extLst>
      <p:ext uri="{BB962C8B-B14F-4D97-AF65-F5344CB8AC3E}">
        <p14:creationId xmlns:p14="http://schemas.microsoft.com/office/powerpoint/2010/main" val="220374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fontScale="92500"/>
          </a:bodyPr>
          <a:lstStyle/>
          <a:p>
            <a:r>
              <a:rPr lang="en-US" dirty="0"/>
              <a:t>I</a:t>
            </a:r>
            <a:r>
              <a:rPr lang="en-US" dirty="0" smtClean="0"/>
              <a:t>f you </a:t>
            </a:r>
            <a:r>
              <a:rPr lang="en-US" dirty="0"/>
              <a:t>have multiple variables that need fixing but don’t have the same rules then </a:t>
            </a:r>
            <a:r>
              <a:rPr lang="en-US" dirty="0" smtClean="0"/>
              <a:t>you </a:t>
            </a:r>
            <a:r>
              <a:rPr lang="en-US" dirty="0"/>
              <a:t>would have </a:t>
            </a:r>
            <a:r>
              <a:rPr lang="en-US" dirty="0" smtClean="0"/>
              <a:t>to fix them separately. For example, </a:t>
            </a:r>
            <a:r>
              <a:rPr lang="en-US" dirty="0"/>
              <a:t>if a rule for one variable is 1 to 6 and a rule for another variable is 0 to 8 then </a:t>
            </a:r>
            <a:r>
              <a:rPr lang="en-US" dirty="0" smtClean="0"/>
              <a:t>you </a:t>
            </a:r>
            <a:r>
              <a:rPr lang="en-US" dirty="0"/>
              <a:t>would have to </a:t>
            </a:r>
            <a:r>
              <a:rPr lang="en-US" dirty="0" smtClean="0"/>
              <a:t>fix them separately </a:t>
            </a:r>
            <a:r>
              <a:rPr lang="en-US" dirty="0"/>
              <a:t>but </a:t>
            </a:r>
            <a:r>
              <a:rPr lang="en-US" dirty="0" smtClean="0"/>
              <a:t>since in our study, anxiety </a:t>
            </a:r>
            <a:r>
              <a:rPr lang="en-US" dirty="0"/>
              <a:t>and stress </a:t>
            </a:r>
            <a:r>
              <a:rPr lang="en-US" dirty="0" smtClean="0"/>
              <a:t>variables, </a:t>
            </a:r>
            <a:r>
              <a:rPr lang="en-US" dirty="0"/>
              <a:t>have the same rules </a:t>
            </a:r>
            <a:r>
              <a:rPr lang="en-US" dirty="0" smtClean="0"/>
              <a:t>(which </a:t>
            </a:r>
            <a:r>
              <a:rPr lang="en-US" dirty="0"/>
              <a:t>is 1 to </a:t>
            </a:r>
            <a:r>
              <a:rPr lang="en-US" dirty="0" smtClean="0"/>
              <a:t>8) </a:t>
            </a:r>
            <a:r>
              <a:rPr lang="en-US" dirty="0"/>
              <a:t>and they are the only ones that need fixing then we can move them both at the same time. </a:t>
            </a:r>
          </a:p>
        </p:txBody>
      </p:sp>
    </p:spTree>
    <p:extLst>
      <p:ext uri="{BB962C8B-B14F-4D97-AF65-F5344CB8AC3E}">
        <p14:creationId xmlns:p14="http://schemas.microsoft.com/office/powerpoint/2010/main" val="279347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a:t>
            </a:r>
            <a:endParaRPr lang="en-US" dirty="0"/>
          </a:p>
        </p:txBody>
      </p:sp>
      <p:sp>
        <p:nvSpPr>
          <p:cNvPr id="3" name="Content Placeholder 2"/>
          <p:cNvSpPr>
            <a:spLocks noGrp="1"/>
          </p:cNvSpPr>
          <p:nvPr>
            <p:ph idx="1"/>
          </p:nvPr>
        </p:nvSpPr>
        <p:spPr/>
        <p:txBody>
          <a:bodyPr/>
          <a:lstStyle/>
          <a:p>
            <a:r>
              <a:rPr lang="en-US" dirty="0"/>
              <a:t>Data Screening b/c it is important to understand the data that you have and </a:t>
            </a:r>
            <a:r>
              <a:rPr lang="en-US" dirty="0" smtClean="0"/>
              <a:t>it is important to </a:t>
            </a:r>
            <a:r>
              <a:rPr lang="en-US" dirty="0"/>
              <a:t>make sure the results that you have are </a:t>
            </a:r>
            <a:r>
              <a:rPr lang="en-US" dirty="0" smtClean="0"/>
              <a:t>appropriate. </a:t>
            </a:r>
            <a:endParaRPr lang="en-US" dirty="0"/>
          </a:p>
          <a:p>
            <a:endParaRPr lang="en-US" dirty="0"/>
          </a:p>
        </p:txBody>
      </p:sp>
    </p:spTree>
    <p:extLst>
      <p:ext uri="{BB962C8B-B14F-4D97-AF65-F5344CB8AC3E}">
        <p14:creationId xmlns:p14="http://schemas.microsoft.com/office/powerpoint/2010/main" val="31180672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Fix </a:t>
            </a:r>
            <a:r>
              <a:rPr lang="en-US" dirty="0"/>
              <a:t>M</a:t>
            </a:r>
            <a:r>
              <a:rPr lang="en-US" dirty="0" smtClean="0"/>
              <a:t>inimum </a:t>
            </a:r>
            <a:r>
              <a:rPr lang="en-US" dirty="0"/>
              <a:t>S</a:t>
            </a:r>
            <a:r>
              <a:rPr lang="en-US" dirty="0" smtClean="0"/>
              <a:t>cores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have scores that are below your minimum then you want to click “Range lowest through value.” This </a:t>
            </a:r>
            <a:r>
              <a:rPr lang="en-US" dirty="0"/>
              <a:t>looks for that value </a:t>
            </a:r>
            <a:r>
              <a:rPr lang="en-US" dirty="0" smtClean="0"/>
              <a:t>and any </a:t>
            </a:r>
            <a:r>
              <a:rPr lang="en-US" dirty="0"/>
              <a:t>values </a:t>
            </a:r>
            <a:r>
              <a:rPr lang="en-US" dirty="0" smtClean="0"/>
              <a:t>below and it makes those values missing data. </a:t>
            </a:r>
          </a:p>
          <a:p>
            <a:r>
              <a:rPr lang="en-US" dirty="0" smtClean="0"/>
              <a:t>You want to </a:t>
            </a:r>
            <a:r>
              <a:rPr lang="en-US" dirty="0"/>
              <a:t>put a value in that is right below your minimum score. </a:t>
            </a:r>
            <a:r>
              <a:rPr lang="en-US" dirty="0" smtClean="0"/>
              <a:t>For example, if your minimum was 1 then you would want to put    .999  in the box because that is say anything </a:t>
            </a:r>
            <a:r>
              <a:rPr lang="en-US" u="sng" dirty="0" smtClean="0"/>
              <a:t>&lt;</a:t>
            </a:r>
            <a:r>
              <a:rPr lang="en-US" dirty="0" smtClean="0"/>
              <a:t> .999 will be made into missing data. </a:t>
            </a:r>
            <a:endParaRPr lang="en-US" dirty="0"/>
          </a:p>
        </p:txBody>
      </p:sp>
    </p:spTree>
    <p:extLst>
      <p:ext uri="{BB962C8B-B14F-4D97-AF65-F5344CB8AC3E}">
        <p14:creationId xmlns:p14="http://schemas.microsoft.com/office/powerpoint/2010/main" val="471072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212" y="655904"/>
            <a:ext cx="8803575" cy="5064914"/>
          </a:xfrm>
          <a:prstGeom prst="rect">
            <a:avLst/>
          </a:prstGeom>
        </p:spPr>
      </p:pic>
      <p:sp>
        <p:nvSpPr>
          <p:cNvPr id="4" name="TextBox 3"/>
          <p:cNvSpPr txBox="1"/>
          <p:nvPr/>
        </p:nvSpPr>
        <p:spPr>
          <a:xfrm>
            <a:off x="1846149" y="5997067"/>
            <a:ext cx="5106368" cy="369332"/>
          </a:xfrm>
          <a:prstGeom prst="rect">
            <a:avLst/>
          </a:prstGeom>
          <a:noFill/>
        </p:spPr>
        <p:txBody>
          <a:bodyPr wrap="square" rtlCol="0">
            <a:spAutoFit/>
          </a:bodyPr>
          <a:lstStyle/>
          <a:p>
            <a:r>
              <a:rPr lang="en-US" dirty="0" smtClean="0"/>
              <a:t>Then hit ADD!</a:t>
            </a:r>
            <a:endParaRPr lang="en-US" dirty="0"/>
          </a:p>
        </p:txBody>
      </p:sp>
    </p:spTree>
    <p:extLst>
      <p:ext uri="{BB962C8B-B14F-4D97-AF65-F5344CB8AC3E}">
        <p14:creationId xmlns:p14="http://schemas.microsoft.com/office/powerpoint/2010/main" val="327749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Fix Maximum Scores </a:t>
            </a:r>
            <a:endParaRPr lang="en-US" dirty="0"/>
          </a:p>
        </p:txBody>
      </p:sp>
      <p:sp>
        <p:nvSpPr>
          <p:cNvPr id="3" name="Content Placeholder 2"/>
          <p:cNvSpPr>
            <a:spLocks noGrp="1"/>
          </p:cNvSpPr>
          <p:nvPr>
            <p:ph idx="1"/>
          </p:nvPr>
        </p:nvSpPr>
        <p:spPr/>
        <p:txBody>
          <a:bodyPr/>
          <a:lstStyle/>
          <a:p>
            <a:r>
              <a:rPr lang="en-US" dirty="0" smtClean="0"/>
              <a:t>Now to fix your maximum scores you would click “</a:t>
            </a:r>
            <a:r>
              <a:rPr lang="en-US" dirty="0"/>
              <a:t>Range, value through the </a:t>
            </a:r>
            <a:r>
              <a:rPr lang="en-US" dirty="0" smtClean="0"/>
              <a:t>highest.”</a:t>
            </a:r>
          </a:p>
          <a:p>
            <a:r>
              <a:rPr lang="en-US" dirty="0" smtClean="0"/>
              <a:t>So this looks for the value you put in and any values higher than that value and makes those values missing data</a:t>
            </a:r>
          </a:p>
        </p:txBody>
      </p:sp>
    </p:spTree>
    <p:extLst>
      <p:ext uri="{BB962C8B-B14F-4D97-AF65-F5344CB8AC3E}">
        <p14:creationId xmlns:p14="http://schemas.microsoft.com/office/powerpoint/2010/main" val="202239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endParaRPr lang="en-US" dirty="0"/>
          </a:p>
        </p:txBody>
      </p:sp>
      <p:sp>
        <p:nvSpPr>
          <p:cNvPr id="3" name="Content Placeholder 2"/>
          <p:cNvSpPr>
            <a:spLocks noGrp="1"/>
          </p:cNvSpPr>
          <p:nvPr>
            <p:ph idx="1"/>
          </p:nvPr>
        </p:nvSpPr>
        <p:spPr/>
        <p:txBody>
          <a:bodyPr/>
          <a:lstStyle/>
          <a:p>
            <a:r>
              <a:rPr lang="en-US" dirty="0" smtClean="0"/>
              <a:t>So for our study, if </a:t>
            </a:r>
            <a:r>
              <a:rPr lang="en-US" dirty="0"/>
              <a:t>there are scores of 8.01 or higher then </a:t>
            </a:r>
            <a:r>
              <a:rPr lang="en-US" dirty="0" smtClean="0"/>
              <a:t>those scores become missing </a:t>
            </a:r>
            <a:r>
              <a:rPr lang="en-US" dirty="0"/>
              <a:t>data which clears out any inaccurate values you may have. </a:t>
            </a:r>
          </a:p>
          <a:p>
            <a:endParaRPr lang="en-US" dirty="0"/>
          </a:p>
        </p:txBody>
      </p:sp>
    </p:spTree>
    <p:extLst>
      <p:ext uri="{BB962C8B-B14F-4D97-AF65-F5344CB8AC3E}">
        <p14:creationId xmlns:p14="http://schemas.microsoft.com/office/powerpoint/2010/main" val="4053087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762000"/>
            <a:ext cx="9144000" cy="5327064"/>
          </a:xfrm>
          <a:prstGeom prst="rect">
            <a:avLst/>
          </a:prstGeom>
        </p:spPr>
      </p:pic>
    </p:spTree>
    <p:extLst>
      <p:ext uri="{BB962C8B-B14F-4D97-AF65-F5344CB8AC3E}">
        <p14:creationId xmlns:p14="http://schemas.microsoft.com/office/powerpoint/2010/main" val="1098853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49347" y="2304550"/>
            <a:ext cx="5792532" cy="2449888"/>
          </a:xfrm>
          <a:prstGeom prst="rect">
            <a:avLst/>
          </a:prstGeom>
        </p:spPr>
      </p:pic>
    </p:spTree>
    <p:extLst>
      <p:ext uri="{BB962C8B-B14F-4D97-AF65-F5344CB8AC3E}">
        <p14:creationId xmlns:p14="http://schemas.microsoft.com/office/powerpoint/2010/main" val="1981819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normAutofit/>
          </a:bodyPr>
          <a:lstStyle/>
          <a:p>
            <a:r>
              <a:rPr lang="en-US" dirty="0" smtClean="0"/>
              <a:t>Now, there are two ways to check to see if you accuracy issues have been fixed</a:t>
            </a:r>
          </a:p>
          <a:p>
            <a:pPr lvl="1"/>
            <a:r>
              <a:rPr lang="en-US" dirty="0" smtClean="0"/>
              <a:t>1) So for our study, we can look in SPSS data view, sort descending and see that your maximum scores are now missing data…so now you have more missing data than before. </a:t>
            </a:r>
          </a:p>
        </p:txBody>
      </p:sp>
    </p:spTree>
    <p:extLst>
      <p:ext uri="{BB962C8B-B14F-4D97-AF65-F5344CB8AC3E}">
        <p14:creationId xmlns:p14="http://schemas.microsoft.com/office/powerpoint/2010/main" val="249495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2398" y="1937917"/>
            <a:ext cx="6047388" cy="2736774"/>
          </a:xfrm>
          <a:prstGeom prst="rect">
            <a:avLst/>
          </a:prstGeom>
        </p:spPr>
      </p:pic>
    </p:spTree>
    <p:extLst>
      <p:ext uri="{BB962C8B-B14F-4D97-AF65-F5344CB8AC3E}">
        <p14:creationId xmlns:p14="http://schemas.microsoft.com/office/powerpoint/2010/main" val="178832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pPr marL="342900" lvl="1"/>
            <a:r>
              <a:rPr lang="en-US" dirty="0"/>
              <a:t>2) You can also go to analyze, descriptive statistics, frequencies, and I just hit okay since everything is still set up from the first time you did it. </a:t>
            </a:r>
            <a:r>
              <a:rPr lang="en-US" dirty="0" smtClean="0"/>
              <a:t>Now, </a:t>
            </a:r>
            <a:r>
              <a:rPr lang="en-US" dirty="0"/>
              <a:t>when you look at your variables’ minimum and maximum scores, you should see that they are in range. </a:t>
            </a:r>
          </a:p>
          <a:p>
            <a:endParaRPr lang="en-US" dirty="0"/>
          </a:p>
        </p:txBody>
      </p:sp>
    </p:spTree>
    <p:extLst>
      <p:ext uri="{BB962C8B-B14F-4D97-AF65-F5344CB8AC3E}">
        <p14:creationId xmlns:p14="http://schemas.microsoft.com/office/powerpoint/2010/main" val="3034959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142172" y="2133600"/>
            <a:ext cx="4859655" cy="2590800"/>
          </a:xfrm>
          <a:prstGeom prst="rect">
            <a:avLst/>
          </a:prstGeom>
          <a:noFill/>
          <a:ln>
            <a:noFill/>
          </a:ln>
        </p:spPr>
      </p:pic>
    </p:spTree>
    <p:extLst>
      <p:ext uri="{BB962C8B-B14F-4D97-AF65-F5344CB8AC3E}">
        <p14:creationId xmlns:p14="http://schemas.microsoft.com/office/powerpoint/2010/main" val="12192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Big Important Rule</a:t>
            </a:r>
            <a:endParaRPr lang="en-US" dirty="0"/>
          </a:p>
        </p:txBody>
      </p:sp>
      <p:sp>
        <p:nvSpPr>
          <p:cNvPr id="3" name="Content Placeholder 2"/>
          <p:cNvSpPr>
            <a:spLocks noGrp="1"/>
          </p:cNvSpPr>
          <p:nvPr>
            <p:ph idx="1"/>
          </p:nvPr>
        </p:nvSpPr>
        <p:spPr/>
        <p:txBody>
          <a:bodyPr/>
          <a:lstStyle/>
          <a:p>
            <a:r>
              <a:rPr lang="en-US" dirty="0" smtClean="0"/>
              <a:t>For hypothesis testing (</a:t>
            </a:r>
            <a:r>
              <a:rPr lang="en-US" i="1" dirty="0" smtClean="0"/>
              <a:t>t</a:t>
            </a:r>
            <a:r>
              <a:rPr lang="en-US" dirty="0" smtClean="0"/>
              <a:t>-tests, ANOVA’s regressions, correlations) we look for a          p-value of </a:t>
            </a:r>
            <a:r>
              <a:rPr lang="en-US" i="1" dirty="0" smtClean="0"/>
              <a:t>p</a:t>
            </a:r>
            <a:r>
              <a:rPr lang="en-US" dirty="0" smtClean="0"/>
              <a:t>&lt;.05…because we want the chance of having a type I error to be less than 5%. </a:t>
            </a:r>
          </a:p>
          <a:p>
            <a:r>
              <a:rPr lang="en-US" dirty="0" smtClean="0"/>
              <a:t>For data screening we use a stricter criterion: p&lt;.001 </a:t>
            </a:r>
            <a:endParaRPr lang="en-US" dirty="0"/>
          </a:p>
        </p:txBody>
      </p:sp>
    </p:spTree>
    <p:extLst>
      <p:ext uri="{BB962C8B-B14F-4D97-AF65-F5344CB8AC3E}">
        <p14:creationId xmlns:p14="http://schemas.microsoft.com/office/powerpoint/2010/main" val="3897139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62" y="1065599"/>
            <a:ext cx="7024744" cy="1143000"/>
          </a:xfrm>
        </p:spPr>
        <p:txBody>
          <a:bodyPr/>
          <a:lstStyle/>
          <a:p>
            <a:r>
              <a:rPr lang="en-US" dirty="0" smtClean="0"/>
              <a:t>Missing Data</a:t>
            </a:r>
            <a:endParaRPr lang="en-US" dirty="0"/>
          </a:p>
        </p:txBody>
      </p:sp>
      <p:sp>
        <p:nvSpPr>
          <p:cNvPr id="3" name="Content Placeholder 2"/>
          <p:cNvSpPr>
            <a:spLocks noGrp="1"/>
          </p:cNvSpPr>
          <p:nvPr>
            <p:ph idx="1"/>
          </p:nvPr>
        </p:nvSpPr>
        <p:spPr>
          <a:xfrm>
            <a:off x="1043492" y="2325864"/>
            <a:ext cx="6777317" cy="3770692"/>
          </a:xfrm>
        </p:spPr>
        <p:txBody>
          <a:bodyPr/>
          <a:lstStyle/>
          <a:p>
            <a:r>
              <a:rPr lang="en-US" dirty="0"/>
              <a:t>O</a:t>
            </a:r>
            <a:r>
              <a:rPr lang="en-US" dirty="0" smtClean="0"/>
              <a:t>nce </a:t>
            </a:r>
            <a:r>
              <a:rPr lang="en-US" dirty="0"/>
              <a:t>you have fixed accuracy issues you see that you have missing data in the statistics </a:t>
            </a:r>
            <a:r>
              <a:rPr lang="en-US" dirty="0" smtClean="0"/>
              <a:t>box:</a:t>
            </a:r>
          </a:p>
          <a:p>
            <a:pPr lvl="1"/>
            <a:r>
              <a:rPr lang="en-US" dirty="0" smtClean="0"/>
              <a:t>Anxiety </a:t>
            </a:r>
            <a:r>
              <a:rPr lang="en-US" dirty="0"/>
              <a:t>is missing 4 data points, </a:t>
            </a:r>
            <a:endParaRPr lang="en-US" dirty="0" smtClean="0"/>
          </a:p>
          <a:p>
            <a:pPr lvl="1"/>
            <a:r>
              <a:rPr lang="en-US" dirty="0" smtClean="0"/>
              <a:t>stress </a:t>
            </a:r>
            <a:r>
              <a:rPr lang="en-US" dirty="0"/>
              <a:t>is missing 2 data points and </a:t>
            </a:r>
            <a:endParaRPr lang="en-US" dirty="0" smtClean="0"/>
          </a:p>
          <a:p>
            <a:pPr lvl="1"/>
            <a:r>
              <a:rPr lang="en-US" dirty="0" smtClean="0"/>
              <a:t>memory </a:t>
            </a:r>
            <a:r>
              <a:rPr lang="en-US" dirty="0"/>
              <a:t>is missing 1 </a:t>
            </a:r>
            <a:endParaRPr lang="en-US" dirty="0" smtClean="0"/>
          </a:p>
          <a:p>
            <a:pPr marL="365760" lvl="1" indent="0">
              <a:buNone/>
            </a:pPr>
            <a:endParaRPr lang="en-US" dirty="0"/>
          </a:p>
        </p:txBody>
      </p:sp>
    </p:spTree>
    <p:extLst>
      <p:ext uri="{BB962C8B-B14F-4D97-AF65-F5344CB8AC3E}">
        <p14:creationId xmlns:p14="http://schemas.microsoft.com/office/powerpoint/2010/main" val="4217444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6252" y="1451603"/>
            <a:ext cx="7721867" cy="3842548"/>
          </a:xfrm>
          <a:prstGeom prst="rect">
            <a:avLst/>
          </a:prstGeom>
        </p:spPr>
      </p:pic>
    </p:spTree>
    <p:extLst>
      <p:ext uri="{BB962C8B-B14F-4D97-AF65-F5344CB8AC3E}">
        <p14:creationId xmlns:p14="http://schemas.microsoft.com/office/powerpoint/2010/main" val="1826149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6" y="1032608"/>
            <a:ext cx="7024744" cy="1143000"/>
          </a:xfrm>
        </p:spPr>
        <p:txBody>
          <a:bodyPr/>
          <a:lstStyle/>
          <a:p>
            <a:r>
              <a:rPr lang="en-US" dirty="0" smtClean="0"/>
              <a:t>What to Replace?</a:t>
            </a:r>
            <a:endParaRPr lang="en-US" dirty="0"/>
          </a:p>
        </p:txBody>
      </p:sp>
      <p:sp>
        <p:nvSpPr>
          <p:cNvPr id="3" name="Content Placeholder 2"/>
          <p:cNvSpPr>
            <a:spLocks noGrp="1"/>
          </p:cNvSpPr>
          <p:nvPr>
            <p:ph idx="1"/>
          </p:nvPr>
        </p:nvSpPr>
        <p:spPr>
          <a:xfrm>
            <a:off x="758736" y="2375351"/>
            <a:ext cx="7620343" cy="3843448"/>
          </a:xfrm>
        </p:spPr>
        <p:txBody>
          <a:bodyPr>
            <a:normAutofit/>
          </a:bodyPr>
          <a:lstStyle/>
          <a:p>
            <a:r>
              <a:rPr lang="en-US" sz="2600" dirty="0"/>
              <a:t>MCAR – missing completely at random (you want this)</a:t>
            </a:r>
            <a:endParaRPr lang="en-US" dirty="0"/>
          </a:p>
          <a:p>
            <a:pPr lvl="1"/>
            <a:r>
              <a:rPr lang="en-US" dirty="0"/>
              <a:t>MCAR – probably caused by skipping a question or missing a trial.  </a:t>
            </a:r>
          </a:p>
        </p:txBody>
      </p:sp>
    </p:spTree>
    <p:extLst>
      <p:ext uri="{BB962C8B-B14F-4D97-AF65-F5344CB8AC3E}">
        <p14:creationId xmlns:p14="http://schemas.microsoft.com/office/powerpoint/2010/main" val="2610060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80" y="456164"/>
            <a:ext cx="7024744" cy="1143000"/>
          </a:xfrm>
        </p:spPr>
        <p:txBody>
          <a:bodyPr/>
          <a:lstStyle/>
          <a:p>
            <a:r>
              <a:rPr lang="en-US" dirty="0" smtClean="0"/>
              <a:t>What to Replace?</a:t>
            </a:r>
            <a:endParaRPr lang="en-US" dirty="0"/>
          </a:p>
        </p:txBody>
      </p:sp>
      <p:sp>
        <p:nvSpPr>
          <p:cNvPr id="3" name="Content Placeholder 2"/>
          <p:cNvSpPr>
            <a:spLocks noGrp="1"/>
          </p:cNvSpPr>
          <p:nvPr>
            <p:ph idx="1"/>
          </p:nvPr>
        </p:nvSpPr>
        <p:spPr>
          <a:xfrm>
            <a:off x="692759" y="1781513"/>
            <a:ext cx="7801779" cy="4519763"/>
          </a:xfrm>
        </p:spPr>
        <p:txBody>
          <a:bodyPr/>
          <a:lstStyle/>
          <a:p>
            <a:r>
              <a:rPr lang="en-US" sz="3000" dirty="0"/>
              <a:t>MNAR – missing not at random (eek!) </a:t>
            </a:r>
          </a:p>
          <a:p>
            <a:pPr lvl="1"/>
            <a:r>
              <a:rPr lang="en-US" sz="2800" dirty="0"/>
              <a:t>MNAR – may be the question that’s causing a problem.  </a:t>
            </a:r>
          </a:p>
          <a:p>
            <a:pPr lvl="2"/>
            <a:r>
              <a:rPr lang="en-US" sz="2400" dirty="0"/>
              <a:t>For instance, what if several people skip questions about smoking? Well maybe when you look at the question you asked if they smoked or not and then your following question was how often they smoked and you didn’t give them an option to say they didn’t smoke so they just skipped it </a:t>
            </a:r>
          </a:p>
          <a:p>
            <a:endParaRPr lang="en-US" dirty="0"/>
          </a:p>
        </p:txBody>
      </p:sp>
    </p:spTree>
    <p:extLst>
      <p:ext uri="{BB962C8B-B14F-4D97-AF65-F5344CB8AC3E}">
        <p14:creationId xmlns:p14="http://schemas.microsoft.com/office/powerpoint/2010/main" val="2477957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34" y="1049103"/>
            <a:ext cx="7024744" cy="1143000"/>
          </a:xfrm>
        </p:spPr>
        <p:txBody>
          <a:bodyPr/>
          <a:lstStyle/>
          <a:p>
            <a:r>
              <a:rPr lang="en-US" dirty="0" smtClean="0"/>
              <a:t>What to Replace?</a:t>
            </a:r>
            <a:endParaRPr lang="en-US" dirty="0"/>
          </a:p>
        </p:txBody>
      </p:sp>
      <p:sp>
        <p:nvSpPr>
          <p:cNvPr id="3" name="Content Placeholder 2"/>
          <p:cNvSpPr>
            <a:spLocks noGrp="1"/>
          </p:cNvSpPr>
          <p:nvPr>
            <p:ph idx="1"/>
          </p:nvPr>
        </p:nvSpPr>
        <p:spPr/>
        <p:txBody>
          <a:bodyPr/>
          <a:lstStyle/>
          <a:p>
            <a:r>
              <a:rPr lang="en-US" dirty="0"/>
              <a:t>Do not replace categorical variables</a:t>
            </a:r>
            <a:r>
              <a:rPr lang="en-US" dirty="0" smtClean="0"/>
              <a:t>.</a:t>
            </a:r>
          </a:p>
          <a:p>
            <a:pPr lvl="1"/>
            <a:r>
              <a:rPr lang="en-US" dirty="0" smtClean="0"/>
              <a:t>i.e. Gender </a:t>
            </a:r>
            <a:endParaRPr lang="en-US" dirty="0"/>
          </a:p>
          <a:p>
            <a:r>
              <a:rPr lang="en-US" dirty="0"/>
              <a:t>Do not replace demographic variables</a:t>
            </a:r>
            <a:r>
              <a:rPr lang="en-US" dirty="0" smtClean="0"/>
              <a:t>.</a:t>
            </a:r>
          </a:p>
          <a:p>
            <a:pPr lvl="1"/>
            <a:r>
              <a:rPr lang="en-US" dirty="0" smtClean="0"/>
              <a:t>i.e. Race, Age, Weight, etc…</a:t>
            </a:r>
            <a:endParaRPr lang="en-US" dirty="0"/>
          </a:p>
          <a:p>
            <a:r>
              <a:rPr lang="en-US" dirty="0"/>
              <a:t>Most people replace continuous variables (interval / ratio) </a:t>
            </a:r>
          </a:p>
        </p:txBody>
      </p:sp>
    </p:spTree>
    <p:extLst>
      <p:ext uri="{BB962C8B-B14F-4D97-AF65-F5344CB8AC3E}">
        <p14:creationId xmlns:p14="http://schemas.microsoft.com/office/powerpoint/2010/main" val="313705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7" y="1065599"/>
            <a:ext cx="7024744" cy="1143000"/>
          </a:xfrm>
        </p:spPr>
        <p:txBody>
          <a:bodyPr/>
          <a:lstStyle/>
          <a:p>
            <a:r>
              <a:rPr lang="en-US" dirty="0" smtClean="0"/>
              <a:t>How Much </a:t>
            </a:r>
            <a:r>
              <a:rPr lang="en-US" dirty="0"/>
              <a:t>C</a:t>
            </a:r>
            <a:r>
              <a:rPr lang="en-US" dirty="0" smtClean="0"/>
              <a:t>an I Replace?</a:t>
            </a:r>
            <a:endParaRPr lang="en-US" dirty="0"/>
          </a:p>
        </p:txBody>
      </p:sp>
      <p:sp>
        <p:nvSpPr>
          <p:cNvPr id="3" name="Content Placeholder 2"/>
          <p:cNvSpPr>
            <a:spLocks noGrp="1"/>
          </p:cNvSpPr>
          <p:nvPr>
            <p:ph idx="1"/>
          </p:nvPr>
        </p:nvSpPr>
        <p:spPr/>
        <p:txBody>
          <a:bodyPr/>
          <a:lstStyle/>
          <a:p>
            <a:r>
              <a:rPr lang="en-US" dirty="0"/>
              <a:t>The 5% </a:t>
            </a:r>
            <a:r>
              <a:rPr lang="en-US"/>
              <a:t>rule </a:t>
            </a:r>
            <a:r>
              <a:rPr lang="en-US" smtClean="0"/>
              <a:t>applies </a:t>
            </a:r>
            <a:r>
              <a:rPr lang="en-US" dirty="0"/>
              <a:t>across (by participant – how much data </a:t>
            </a:r>
            <a:r>
              <a:rPr lang="en-US" dirty="0" smtClean="0"/>
              <a:t>is the participant </a:t>
            </a:r>
            <a:r>
              <a:rPr lang="en-US" dirty="0"/>
              <a:t>missing?</a:t>
            </a:r>
            <a:r>
              <a:rPr lang="en-US"/>
              <a:t>) </a:t>
            </a:r>
            <a:r>
              <a:rPr lang="en-US" smtClean="0"/>
              <a:t>and </a:t>
            </a:r>
            <a:r>
              <a:rPr lang="en-US" dirty="0"/>
              <a:t>down (by </a:t>
            </a:r>
            <a:r>
              <a:rPr lang="en-US" dirty="0" smtClean="0"/>
              <a:t>variable/column </a:t>
            </a:r>
            <a:r>
              <a:rPr lang="en-US" dirty="0"/>
              <a:t>– how much of that variable is missing).</a:t>
            </a:r>
          </a:p>
          <a:p>
            <a:r>
              <a:rPr lang="en-US" dirty="0"/>
              <a:t>Small samples = you may need to collect more data.</a:t>
            </a:r>
          </a:p>
          <a:p>
            <a:endParaRPr lang="en-US" dirty="0"/>
          </a:p>
        </p:txBody>
      </p:sp>
    </p:spTree>
    <p:extLst>
      <p:ext uri="{BB962C8B-B14F-4D97-AF65-F5344CB8AC3E}">
        <p14:creationId xmlns:p14="http://schemas.microsoft.com/office/powerpoint/2010/main" val="4077230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7" y="1098590"/>
            <a:ext cx="7024744" cy="1143000"/>
          </a:xfrm>
        </p:spPr>
        <p:txBody>
          <a:bodyPr/>
          <a:lstStyle/>
          <a:p>
            <a:r>
              <a:rPr lang="en-US" dirty="0" smtClean="0"/>
              <a:t>Pairwise or </a:t>
            </a:r>
            <a:r>
              <a:rPr lang="en-US" dirty="0" err="1" smtClean="0"/>
              <a:t>Listwise</a:t>
            </a:r>
            <a:endParaRPr lang="en-US" dirty="0"/>
          </a:p>
        </p:txBody>
      </p:sp>
      <p:sp>
        <p:nvSpPr>
          <p:cNvPr id="3" name="Content Placeholder 2"/>
          <p:cNvSpPr>
            <a:spLocks noGrp="1"/>
          </p:cNvSpPr>
          <p:nvPr>
            <p:ph idx="1"/>
          </p:nvPr>
        </p:nvSpPr>
        <p:spPr/>
        <p:txBody>
          <a:bodyPr/>
          <a:lstStyle/>
          <a:p>
            <a:r>
              <a:rPr lang="en-US" sz="3000" dirty="0"/>
              <a:t>Pairwise – only excludes </a:t>
            </a:r>
            <a:r>
              <a:rPr lang="en-US" sz="3000" dirty="0" smtClean="0"/>
              <a:t>participants </a:t>
            </a:r>
            <a:r>
              <a:rPr lang="en-US" sz="3000" dirty="0"/>
              <a:t>when they have missing values for that analysis</a:t>
            </a:r>
          </a:p>
          <a:p>
            <a:r>
              <a:rPr lang="en-US" sz="3000" dirty="0" err="1"/>
              <a:t>Listwise</a:t>
            </a:r>
            <a:r>
              <a:rPr lang="en-US" sz="3000" dirty="0"/>
              <a:t> – excludes them for all analyses</a:t>
            </a:r>
          </a:p>
          <a:p>
            <a:pPr marL="68580" indent="0">
              <a:buNone/>
            </a:pPr>
            <a:endParaRPr lang="en-US" dirty="0"/>
          </a:p>
        </p:txBody>
      </p:sp>
    </p:spTree>
    <p:extLst>
      <p:ext uri="{BB962C8B-B14F-4D97-AF65-F5344CB8AC3E}">
        <p14:creationId xmlns:p14="http://schemas.microsoft.com/office/powerpoint/2010/main" val="1935630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62" y="494099"/>
            <a:ext cx="7024744" cy="1143000"/>
          </a:xfrm>
        </p:spPr>
        <p:txBody>
          <a:bodyPr>
            <a:normAutofit fontScale="90000"/>
          </a:bodyPr>
          <a:lstStyle/>
          <a:p>
            <a:r>
              <a:rPr lang="en-US" dirty="0" smtClean="0"/>
              <a:t>How To Replace Missing Data</a:t>
            </a:r>
            <a:endParaRPr lang="en-US" dirty="0"/>
          </a:p>
        </p:txBody>
      </p:sp>
      <p:sp>
        <p:nvSpPr>
          <p:cNvPr id="3" name="Content Placeholder 2"/>
          <p:cNvSpPr>
            <a:spLocks noGrp="1"/>
          </p:cNvSpPr>
          <p:nvPr>
            <p:ph idx="1"/>
          </p:nvPr>
        </p:nvSpPr>
        <p:spPr>
          <a:xfrm>
            <a:off x="1043492" y="1717364"/>
            <a:ext cx="6777317" cy="3508977"/>
          </a:xfrm>
        </p:spPr>
        <p:txBody>
          <a:bodyPr/>
          <a:lstStyle/>
          <a:p>
            <a:r>
              <a:rPr lang="en-US" dirty="0" smtClean="0"/>
              <a:t>Transform&gt; replace missing values  </a:t>
            </a:r>
          </a:p>
          <a:p>
            <a:endParaRPr lang="en-US" dirty="0"/>
          </a:p>
        </p:txBody>
      </p:sp>
      <p:pic>
        <p:nvPicPr>
          <p:cNvPr id="4" name="Picture 3"/>
          <p:cNvPicPr>
            <a:picLocks noChangeAspect="1"/>
          </p:cNvPicPr>
          <p:nvPr/>
        </p:nvPicPr>
        <p:blipFill>
          <a:blip r:embed="rId2"/>
          <a:stretch>
            <a:fillRect/>
          </a:stretch>
        </p:blipFill>
        <p:spPr>
          <a:xfrm>
            <a:off x="2666999" y="2464740"/>
            <a:ext cx="3996677" cy="4036644"/>
          </a:xfrm>
          <a:prstGeom prst="rect">
            <a:avLst/>
          </a:prstGeom>
        </p:spPr>
      </p:pic>
    </p:spTree>
    <p:extLst>
      <p:ext uri="{BB962C8B-B14F-4D97-AF65-F5344CB8AC3E}">
        <p14:creationId xmlns:p14="http://schemas.microsoft.com/office/powerpoint/2010/main" val="1965874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168" y="862709"/>
            <a:ext cx="7024744" cy="1143000"/>
          </a:xfrm>
        </p:spPr>
        <p:txBody>
          <a:bodyPr/>
          <a:lstStyle/>
          <a:p>
            <a:r>
              <a:rPr lang="en-US" dirty="0" smtClean="0"/>
              <a:t>Step 1</a:t>
            </a:r>
            <a:endParaRPr lang="en-US" dirty="0"/>
          </a:p>
        </p:txBody>
      </p:sp>
      <p:sp>
        <p:nvSpPr>
          <p:cNvPr id="3" name="Content Placeholder 2"/>
          <p:cNvSpPr>
            <a:spLocks noGrp="1"/>
          </p:cNvSpPr>
          <p:nvPr>
            <p:ph idx="1"/>
          </p:nvPr>
        </p:nvSpPr>
        <p:spPr>
          <a:xfrm>
            <a:off x="890690" y="2177405"/>
            <a:ext cx="7636837" cy="4222845"/>
          </a:xfrm>
        </p:spPr>
        <p:txBody>
          <a:bodyPr>
            <a:normAutofit/>
          </a:bodyPr>
          <a:lstStyle/>
          <a:p>
            <a:r>
              <a:rPr lang="en-US" sz="3000" dirty="0"/>
              <a:t>C</a:t>
            </a:r>
            <a:r>
              <a:rPr lang="en-US" sz="3000" dirty="0" smtClean="0"/>
              <a:t>lick </a:t>
            </a:r>
            <a:r>
              <a:rPr lang="en-US" sz="3000" dirty="0"/>
              <a:t>linear trend at point </a:t>
            </a:r>
            <a:r>
              <a:rPr lang="en-US" sz="3000" dirty="0" smtClean="0"/>
              <a:t>under series mean</a:t>
            </a:r>
          </a:p>
          <a:p>
            <a:pPr lvl="1"/>
            <a:r>
              <a:rPr lang="en-US" dirty="0" smtClean="0"/>
              <a:t> </a:t>
            </a:r>
            <a:r>
              <a:rPr lang="en-US" sz="2800" dirty="0" smtClean="0"/>
              <a:t>Linear trend at point option </a:t>
            </a:r>
            <a:r>
              <a:rPr lang="en-US" sz="2800" dirty="0"/>
              <a:t>– replaces data based on the row average and column average </a:t>
            </a:r>
            <a:r>
              <a:rPr lang="en-US" sz="2800" dirty="0" smtClean="0"/>
              <a:t>together (i.e. </a:t>
            </a:r>
            <a:r>
              <a:rPr lang="en-US" sz="2800" dirty="0"/>
              <a:t>grand mean for the row average and the grand mean for the column </a:t>
            </a:r>
            <a:r>
              <a:rPr lang="en-US" sz="2800" dirty="0" smtClean="0"/>
              <a:t>average) </a:t>
            </a:r>
          </a:p>
          <a:p>
            <a:pPr lvl="1"/>
            <a:endParaRPr lang="en-US" dirty="0"/>
          </a:p>
        </p:txBody>
      </p:sp>
    </p:spTree>
    <p:extLst>
      <p:ext uri="{BB962C8B-B14F-4D97-AF65-F5344CB8AC3E}">
        <p14:creationId xmlns:p14="http://schemas.microsoft.com/office/powerpoint/2010/main" val="3280529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41400" y="1231900"/>
            <a:ext cx="7061200" cy="4394200"/>
          </a:xfrm>
          <a:prstGeom prst="rect">
            <a:avLst/>
          </a:prstGeom>
        </p:spPr>
      </p:pic>
    </p:spTree>
    <p:extLst>
      <p:ext uri="{BB962C8B-B14F-4D97-AF65-F5344CB8AC3E}">
        <p14:creationId xmlns:p14="http://schemas.microsoft.com/office/powerpoint/2010/main" val="358328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a:t>
            </a:r>
            <a:endParaRPr lang="en-US" dirty="0"/>
          </a:p>
        </p:txBody>
      </p:sp>
      <p:sp>
        <p:nvSpPr>
          <p:cNvPr id="3" name="Content Placeholder 2"/>
          <p:cNvSpPr>
            <a:spLocks noGrp="1"/>
          </p:cNvSpPr>
          <p:nvPr>
            <p:ph idx="1"/>
          </p:nvPr>
        </p:nvSpPr>
        <p:spPr/>
        <p:txBody>
          <a:bodyPr/>
          <a:lstStyle/>
          <a:p>
            <a:r>
              <a:rPr lang="en-US" dirty="0" smtClean="0"/>
              <a:t>Accuracy</a:t>
            </a:r>
          </a:p>
          <a:p>
            <a:r>
              <a:rPr lang="en-US" dirty="0" smtClean="0"/>
              <a:t>Missing Data</a:t>
            </a:r>
          </a:p>
          <a:p>
            <a:r>
              <a:rPr lang="en-US" dirty="0" smtClean="0"/>
              <a:t>Outliers</a:t>
            </a:r>
          </a:p>
          <a:p>
            <a:r>
              <a:rPr lang="en-US" dirty="0" smtClean="0"/>
              <a:t>Assumptions</a:t>
            </a:r>
            <a:endParaRPr lang="en-US" dirty="0"/>
          </a:p>
        </p:txBody>
      </p:sp>
    </p:spTree>
    <p:extLst>
      <p:ext uri="{BB962C8B-B14F-4D97-AF65-F5344CB8AC3E}">
        <p14:creationId xmlns:p14="http://schemas.microsoft.com/office/powerpoint/2010/main" val="254765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62" y="1065599"/>
            <a:ext cx="7024744" cy="1143000"/>
          </a:xfrm>
        </p:spPr>
        <p:txBody>
          <a:bodyPr/>
          <a:lstStyle/>
          <a:p>
            <a:r>
              <a:rPr lang="en-US" dirty="0" smtClean="0"/>
              <a:t>Step 2</a:t>
            </a:r>
            <a:endParaRPr lang="en-US" dirty="0"/>
          </a:p>
        </p:txBody>
      </p:sp>
      <p:sp>
        <p:nvSpPr>
          <p:cNvPr id="3" name="Content Placeholder 2"/>
          <p:cNvSpPr>
            <a:spLocks noGrp="1"/>
          </p:cNvSpPr>
          <p:nvPr>
            <p:ph idx="1"/>
          </p:nvPr>
        </p:nvSpPr>
        <p:spPr>
          <a:xfrm>
            <a:off x="775230" y="2323652"/>
            <a:ext cx="7603849" cy="3895148"/>
          </a:xfrm>
        </p:spPr>
        <p:txBody>
          <a:bodyPr>
            <a:normAutofit/>
          </a:bodyPr>
          <a:lstStyle/>
          <a:p>
            <a:r>
              <a:rPr lang="en-US" dirty="0" smtClean="0"/>
              <a:t>Move all the variables that you want to replace to the right in the new variable’(s) box. </a:t>
            </a:r>
          </a:p>
          <a:p>
            <a:r>
              <a:rPr lang="en-US" dirty="0"/>
              <a:t>I know all my variables don’t have missing data but I am going to highlight everything because the places that are missing are values I can fill in so even though I am highlighting gender there are no places to fill in so it is fine to highlight </a:t>
            </a:r>
            <a:r>
              <a:rPr lang="en-US" dirty="0" smtClean="0"/>
              <a:t>that column</a:t>
            </a:r>
            <a:endParaRPr lang="en-US" dirty="0"/>
          </a:p>
        </p:txBody>
      </p:sp>
    </p:spTree>
    <p:extLst>
      <p:ext uri="{BB962C8B-B14F-4D97-AF65-F5344CB8AC3E}">
        <p14:creationId xmlns:p14="http://schemas.microsoft.com/office/powerpoint/2010/main" val="4121849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1724" y="1109895"/>
            <a:ext cx="7361676" cy="4516205"/>
          </a:xfrm>
          <a:prstGeom prst="rect">
            <a:avLst/>
          </a:prstGeom>
        </p:spPr>
      </p:pic>
    </p:spTree>
    <p:extLst>
      <p:ext uri="{BB962C8B-B14F-4D97-AF65-F5344CB8AC3E}">
        <p14:creationId xmlns:p14="http://schemas.microsoft.com/office/powerpoint/2010/main" val="684532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74" y="917140"/>
            <a:ext cx="7024744" cy="1143000"/>
          </a:xfrm>
        </p:spPr>
        <p:txBody>
          <a:bodyPr/>
          <a:lstStyle/>
          <a:p>
            <a:r>
              <a:rPr lang="en-US" dirty="0" smtClean="0"/>
              <a:t>Now What?</a:t>
            </a:r>
            <a:endParaRPr lang="en-US" dirty="0"/>
          </a:p>
        </p:txBody>
      </p:sp>
      <p:sp>
        <p:nvSpPr>
          <p:cNvPr id="3" name="Content Placeholder 2"/>
          <p:cNvSpPr>
            <a:spLocks noGrp="1"/>
          </p:cNvSpPr>
          <p:nvPr>
            <p:ph idx="1"/>
          </p:nvPr>
        </p:nvSpPr>
        <p:spPr>
          <a:xfrm>
            <a:off x="874195" y="2208600"/>
            <a:ext cx="7636838" cy="4142164"/>
          </a:xfrm>
        </p:spPr>
        <p:txBody>
          <a:bodyPr/>
          <a:lstStyle/>
          <a:p>
            <a:r>
              <a:rPr lang="en-US" sz="3000" dirty="0" smtClean="0"/>
              <a:t>Check in the output and see how many data points were filled in. </a:t>
            </a:r>
          </a:p>
          <a:p>
            <a:pPr lvl="1"/>
            <a:r>
              <a:rPr lang="en-US" sz="2800" dirty="0" smtClean="0"/>
              <a:t>Look at: “N of Replaced Missing values.” column in the output.  </a:t>
            </a:r>
            <a:endParaRPr lang="en-US" sz="2800" dirty="0"/>
          </a:p>
        </p:txBody>
      </p:sp>
    </p:spTree>
    <p:extLst>
      <p:ext uri="{BB962C8B-B14F-4D97-AF65-F5344CB8AC3E}">
        <p14:creationId xmlns:p14="http://schemas.microsoft.com/office/powerpoint/2010/main" val="941160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500" y="1981200"/>
            <a:ext cx="8255000" cy="2895600"/>
          </a:xfrm>
          <a:prstGeom prst="rect">
            <a:avLst/>
          </a:prstGeom>
        </p:spPr>
      </p:pic>
    </p:spTree>
    <p:extLst>
      <p:ext uri="{BB962C8B-B14F-4D97-AF65-F5344CB8AC3E}">
        <p14:creationId xmlns:p14="http://schemas.microsoft.com/office/powerpoint/2010/main" val="552459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92" y="456164"/>
            <a:ext cx="7024744" cy="1143000"/>
          </a:xfrm>
        </p:spPr>
        <p:txBody>
          <a:bodyPr/>
          <a:lstStyle/>
          <a:p>
            <a:r>
              <a:rPr lang="en-US" dirty="0" smtClean="0"/>
              <a:t>What Happened?</a:t>
            </a:r>
            <a:endParaRPr lang="en-US" dirty="0"/>
          </a:p>
        </p:txBody>
      </p:sp>
      <p:sp>
        <p:nvSpPr>
          <p:cNvPr id="3" name="Content Placeholder 2"/>
          <p:cNvSpPr>
            <a:spLocks noGrp="1"/>
          </p:cNvSpPr>
          <p:nvPr>
            <p:ph idx="1"/>
          </p:nvPr>
        </p:nvSpPr>
        <p:spPr>
          <a:xfrm>
            <a:off x="609600" y="1732026"/>
            <a:ext cx="7912100" cy="3704711"/>
          </a:xfrm>
        </p:spPr>
        <p:txBody>
          <a:bodyPr/>
          <a:lstStyle/>
          <a:p>
            <a:r>
              <a:rPr lang="en-US" dirty="0" smtClean="0"/>
              <a:t>SPSS </a:t>
            </a:r>
            <a:r>
              <a:rPr lang="en-US" dirty="0"/>
              <a:t>has created me new variables that are missing </a:t>
            </a:r>
            <a:r>
              <a:rPr lang="en-US" dirty="0" smtClean="0"/>
              <a:t>replaced. </a:t>
            </a:r>
          </a:p>
          <a:p>
            <a:r>
              <a:rPr lang="en-US" dirty="0" smtClean="0"/>
              <a:t>The first set of variables are my original variables that have missing data and the variables that have a underscore and a 1 are my new variables that have replaced missing data (so no missing data). </a:t>
            </a:r>
            <a:endParaRPr lang="en-US" dirty="0"/>
          </a:p>
        </p:txBody>
      </p:sp>
      <p:pic>
        <p:nvPicPr>
          <p:cNvPr id="4" name="Picture 3"/>
          <p:cNvPicPr>
            <a:picLocks noChangeAspect="1"/>
          </p:cNvPicPr>
          <p:nvPr/>
        </p:nvPicPr>
        <p:blipFill>
          <a:blip r:embed="rId2"/>
          <a:stretch>
            <a:fillRect/>
          </a:stretch>
        </p:blipFill>
        <p:spPr>
          <a:xfrm>
            <a:off x="609600" y="4668224"/>
            <a:ext cx="7912100" cy="1847495"/>
          </a:xfrm>
          <a:prstGeom prst="rect">
            <a:avLst/>
          </a:prstGeom>
        </p:spPr>
      </p:pic>
    </p:spTree>
    <p:extLst>
      <p:ext uri="{BB962C8B-B14F-4D97-AF65-F5344CB8AC3E}">
        <p14:creationId xmlns:p14="http://schemas.microsoft.com/office/powerpoint/2010/main" val="2914914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80" y="813223"/>
            <a:ext cx="7024744" cy="1143000"/>
          </a:xfrm>
        </p:spPr>
        <p:txBody>
          <a:bodyPr/>
          <a:lstStyle/>
          <a:p>
            <a:r>
              <a:rPr lang="en-US" dirty="0" smtClean="0"/>
              <a:t>Next,</a:t>
            </a:r>
            <a:endParaRPr lang="en-US" dirty="0"/>
          </a:p>
        </p:txBody>
      </p:sp>
      <p:sp>
        <p:nvSpPr>
          <p:cNvPr id="3" name="Content Placeholder 2"/>
          <p:cNvSpPr>
            <a:spLocks noGrp="1"/>
          </p:cNvSpPr>
          <p:nvPr>
            <p:ph idx="1"/>
          </p:nvPr>
        </p:nvSpPr>
        <p:spPr>
          <a:xfrm>
            <a:off x="808218" y="2078432"/>
            <a:ext cx="7785286" cy="4288827"/>
          </a:xfrm>
        </p:spPr>
        <p:txBody>
          <a:bodyPr>
            <a:normAutofit/>
          </a:bodyPr>
          <a:lstStyle/>
          <a:p>
            <a:r>
              <a:rPr lang="en-US" sz="2800" dirty="0"/>
              <a:t>D</a:t>
            </a:r>
            <a:r>
              <a:rPr lang="en-US" sz="2800" dirty="0" smtClean="0"/>
              <a:t>elete </a:t>
            </a:r>
            <a:r>
              <a:rPr lang="en-US" sz="2800" dirty="0"/>
              <a:t>all the variables you had </a:t>
            </a:r>
            <a:r>
              <a:rPr lang="en-US" sz="2800" dirty="0" smtClean="0"/>
              <a:t>before (so your original variables) </a:t>
            </a:r>
            <a:r>
              <a:rPr lang="en-US" sz="2800" dirty="0"/>
              <a:t>and now you have a data set of only the variables where you have replaced their missing </a:t>
            </a:r>
            <a:r>
              <a:rPr lang="en-US" sz="2800" dirty="0" smtClean="0"/>
              <a:t>data (so no missing data) </a:t>
            </a:r>
            <a:endParaRPr lang="en-US" sz="2800" dirty="0"/>
          </a:p>
        </p:txBody>
      </p:sp>
    </p:spTree>
    <p:extLst>
      <p:ext uri="{BB962C8B-B14F-4D97-AF65-F5344CB8AC3E}">
        <p14:creationId xmlns:p14="http://schemas.microsoft.com/office/powerpoint/2010/main" val="612305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80" y="846214"/>
            <a:ext cx="7024744" cy="1143000"/>
          </a:xfrm>
        </p:spPr>
        <p:txBody>
          <a:bodyPr/>
          <a:lstStyle/>
          <a:p>
            <a:r>
              <a:rPr lang="en-US" dirty="0" smtClean="0"/>
              <a:t>Suggestion</a:t>
            </a:r>
            <a:endParaRPr lang="en-US" dirty="0"/>
          </a:p>
        </p:txBody>
      </p:sp>
      <p:sp>
        <p:nvSpPr>
          <p:cNvPr id="3" name="Content Placeholder 2"/>
          <p:cNvSpPr>
            <a:spLocks noGrp="1"/>
          </p:cNvSpPr>
          <p:nvPr>
            <p:ph idx="1"/>
          </p:nvPr>
        </p:nvSpPr>
        <p:spPr>
          <a:xfrm>
            <a:off x="758736" y="2193900"/>
            <a:ext cx="7851263" cy="4107377"/>
          </a:xfrm>
        </p:spPr>
        <p:txBody>
          <a:bodyPr/>
          <a:lstStyle/>
          <a:p>
            <a:r>
              <a:rPr lang="en-US" sz="2800" dirty="0"/>
              <a:t>Before you do </a:t>
            </a:r>
            <a:r>
              <a:rPr lang="en-US" sz="2800" dirty="0" smtClean="0"/>
              <a:t>delete any variables </a:t>
            </a:r>
            <a:r>
              <a:rPr lang="en-US" sz="2800" dirty="0"/>
              <a:t>you might want to save your original data set and save this one as a new data set so if you mess up you can back to your original data set.  </a:t>
            </a:r>
          </a:p>
          <a:p>
            <a:endParaRPr lang="en-US" dirty="0"/>
          </a:p>
        </p:txBody>
      </p:sp>
    </p:spTree>
    <p:extLst>
      <p:ext uri="{BB962C8B-B14F-4D97-AF65-F5344CB8AC3E}">
        <p14:creationId xmlns:p14="http://schemas.microsoft.com/office/powerpoint/2010/main" val="4106254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74" y="895700"/>
            <a:ext cx="7024744" cy="1143000"/>
          </a:xfrm>
        </p:spPr>
        <p:txBody>
          <a:bodyPr/>
          <a:lstStyle/>
          <a:p>
            <a:r>
              <a:rPr lang="en-US" dirty="0" smtClean="0"/>
              <a:t>Deleting Variables</a:t>
            </a:r>
            <a:endParaRPr lang="en-US" dirty="0"/>
          </a:p>
        </p:txBody>
      </p:sp>
      <p:sp>
        <p:nvSpPr>
          <p:cNvPr id="3" name="Content Placeholder 2"/>
          <p:cNvSpPr>
            <a:spLocks noGrp="1"/>
          </p:cNvSpPr>
          <p:nvPr>
            <p:ph idx="1"/>
          </p:nvPr>
        </p:nvSpPr>
        <p:spPr>
          <a:xfrm>
            <a:off x="791724" y="2170664"/>
            <a:ext cx="7636838" cy="4222811"/>
          </a:xfrm>
        </p:spPr>
        <p:txBody>
          <a:bodyPr/>
          <a:lstStyle/>
          <a:p>
            <a:r>
              <a:rPr lang="en-US" dirty="0" smtClean="0"/>
              <a:t>Go to variable view in SPSS &gt; highlight the variables you want to delete &gt; click edit &gt; click clear </a:t>
            </a:r>
          </a:p>
          <a:p>
            <a:r>
              <a:rPr lang="en-US" dirty="0" smtClean="0"/>
              <a:t>You don’t have to delete the old variables but I suggest it because it </a:t>
            </a:r>
            <a:r>
              <a:rPr lang="en-US" dirty="0"/>
              <a:t>is very easy to accidently use the wrong variables in other steps. </a:t>
            </a:r>
          </a:p>
        </p:txBody>
      </p:sp>
    </p:spTree>
    <p:extLst>
      <p:ext uri="{BB962C8B-B14F-4D97-AF65-F5344CB8AC3E}">
        <p14:creationId xmlns:p14="http://schemas.microsoft.com/office/powerpoint/2010/main" val="910831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28800"/>
            <a:ext cx="9144000" cy="3181901"/>
          </a:xfrm>
          <a:prstGeom prst="rect">
            <a:avLst/>
          </a:prstGeom>
        </p:spPr>
      </p:pic>
    </p:spTree>
    <p:extLst>
      <p:ext uri="{BB962C8B-B14F-4D97-AF65-F5344CB8AC3E}">
        <p14:creationId xmlns:p14="http://schemas.microsoft.com/office/powerpoint/2010/main" val="2852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pPr marL="342900" lvl="1"/>
            <a:r>
              <a:rPr lang="en-US" sz="2400" dirty="0" smtClean="0"/>
              <a:t>What is an Outlier?</a:t>
            </a:r>
          </a:p>
          <a:p>
            <a:pPr marL="617220" lvl="2"/>
            <a:r>
              <a:rPr lang="en-US" dirty="0" smtClean="0"/>
              <a:t>An outlier is where a participants has a </a:t>
            </a:r>
            <a:r>
              <a:rPr lang="en-US" dirty="0"/>
              <a:t>extreme </a:t>
            </a:r>
            <a:r>
              <a:rPr lang="en-US" dirty="0" smtClean="0"/>
              <a:t>value(s) on </a:t>
            </a:r>
            <a:r>
              <a:rPr lang="en-US" dirty="0"/>
              <a:t>one variable or multiple variables</a:t>
            </a:r>
            <a:endParaRPr lang="en-US" sz="1800" dirty="0"/>
          </a:p>
          <a:p>
            <a:pPr marL="68580" indent="0">
              <a:buNone/>
            </a:pPr>
            <a:endParaRPr lang="en-US" dirty="0" smtClean="0"/>
          </a:p>
        </p:txBody>
      </p:sp>
    </p:spTree>
    <p:extLst>
      <p:ext uri="{BB962C8B-B14F-4D97-AF65-F5344CB8AC3E}">
        <p14:creationId xmlns:p14="http://schemas.microsoft.com/office/powerpoint/2010/main" val="395501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You want to stick to this order because everything you do in one step affects the other steps</a:t>
            </a:r>
            <a:endParaRPr lang="en-US" dirty="0"/>
          </a:p>
        </p:txBody>
      </p:sp>
    </p:spTree>
    <p:extLst>
      <p:ext uri="{BB962C8B-B14F-4D97-AF65-F5344CB8AC3E}">
        <p14:creationId xmlns:p14="http://schemas.microsoft.com/office/powerpoint/2010/main" val="264701304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Ways to Check for Outliers</a:t>
            </a:r>
            <a:endParaRPr lang="en-US" dirty="0"/>
          </a:p>
        </p:txBody>
      </p:sp>
      <p:sp>
        <p:nvSpPr>
          <p:cNvPr id="3" name="Content Placeholder 2"/>
          <p:cNvSpPr>
            <a:spLocks noGrp="1"/>
          </p:cNvSpPr>
          <p:nvPr>
            <p:ph idx="1"/>
          </p:nvPr>
        </p:nvSpPr>
        <p:spPr/>
        <p:txBody>
          <a:bodyPr/>
          <a:lstStyle/>
          <a:p>
            <a:r>
              <a:rPr lang="en-US" dirty="0" smtClean="0"/>
              <a:t>1) Univariate</a:t>
            </a:r>
            <a:endParaRPr lang="en-US" dirty="0"/>
          </a:p>
          <a:p>
            <a:r>
              <a:rPr lang="en-US" dirty="0" smtClean="0"/>
              <a:t>2) Multivariate </a:t>
            </a:r>
            <a:endParaRPr lang="en-US" dirty="0"/>
          </a:p>
        </p:txBody>
      </p:sp>
    </p:spTree>
    <p:extLst>
      <p:ext uri="{BB962C8B-B14F-4D97-AF65-F5344CB8AC3E}">
        <p14:creationId xmlns:p14="http://schemas.microsoft.com/office/powerpoint/2010/main" val="811522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pPr marL="411480" lvl="2" indent="-342900"/>
            <a:r>
              <a:rPr lang="en-US" sz="2400" dirty="0"/>
              <a:t>L</a:t>
            </a:r>
            <a:r>
              <a:rPr lang="en-US" sz="2400" dirty="0" smtClean="0"/>
              <a:t>ook </a:t>
            </a:r>
            <a:r>
              <a:rPr lang="en-US" sz="2400" dirty="0"/>
              <a:t>for outliers in each group, not as a </a:t>
            </a:r>
            <a:r>
              <a:rPr lang="en-US" sz="2400" dirty="0" smtClean="0"/>
              <a:t>whole</a:t>
            </a:r>
          </a:p>
          <a:p>
            <a:pPr marL="411480" lvl="2" indent="-342900"/>
            <a:r>
              <a:rPr lang="en-US" sz="2400" dirty="0"/>
              <a:t>Z-scores – </a:t>
            </a:r>
            <a:r>
              <a:rPr lang="en-US" sz="2400" dirty="0" smtClean="0"/>
              <a:t>This create </a:t>
            </a:r>
            <a:r>
              <a:rPr lang="en-US" sz="2400" dirty="0"/>
              <a:t>z-scores for each group and </a:t>
            </a:r>
            <a:r>
              <a:rPr lang="en-US" sz="2400" dirty="0" smtClean="0"/>
              <a:t>checks </a:t>
            </a:r>
            <a:r>
              <a:rPr lang="en-US" sz="2400" dirty="0"/>
              <a:t>if they are more than 3 standard deviations (same rule as above Z scores of 3 are </a:t>
            </a:r>
            <a:r>
              <a:rPr lang="en-US" sz="2400" i="1" dirty="0"/>
              <a:t>p </a:t>
            </a:r>
            <a:r>
              <a:rPr lang="en-US" sz="2400" dirty="0"/>
              <a:t>&lt; .001).</a:t>
            </a:r>
          </a:p>
          <a:p>
            <a:pPr marL="411480" lvl="2" indent="-342900"/>
            <a:endParaRPr lang="en-US" sz="1800" dirty="0"/>
          </a:p>
          <a:p>
            <a:endParaRPr lang="en-US" dirty="0"/>
          </a:p>
        </p:txBody>
      </p:sp>
    </p:spTree>
    <p:extLst>
      <p:ext uri="{BB962C8B-B14F-4D97-AF65-F5344CB8AC3E}">
        <p14:creationId xmlns:p14="http://schemas.microsoft.com/office/powerpoint/2010/main" val="3492219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a:xfrm>
            <a:off x="1043492" y="2323652"/>
            <a:ext cx="7024742" cy="3508977"/>
          </a:xfrm>
        </p:spPr>
        <p:txBody>
          <a:bodyPr/>
          <a:lstStyle/>
          <a:p>
            <a:r>
              <a:rPr lang="en-US" dirty="0"/>
              <a:t>How to check:</a:t>
            </a:r>
          </a:p>
          <a:p>
            <a:pPr lvl="1"/>
            <a:r>
              <a:rPr lang="en-US" dirty="0"/>
              <a:t>Analyze &gt; D</a:t>
            </a:r>
            <a:r>
              <a:rPr lang="en-US" dirty="0" smtClean="0"/>
              <a:t>escriptive </a:t>
            </a:r>
            <a:r>
              <a:rPr lang="en-US" dirty="0"/>
              <a:t>S</a:t>
            </a:r>
            <a:r>
              <a:rPr lang="en-US" dirty="0" smtClean="0"/>
              <a:t>tatistics </a:t>
            </a:r>
            <a:r>
              <a:rPr lang="en-US" dirty="0"/>
              <a:t>&gt; </a:t>
            </a:r>
            <a:r>
              <a:rPr lang="en-US" dirty="0" smtClean="0"/>
              <a:t>Descriptive</a:t>
            </a:r>
          </a:p>
        </p:txBody>
      </p:sp>
    </p:spTree>
    <p:extLst>
      <p:ext uri="{BB962C8B-B14F-4D97-AF65-F5344CB8AC3E}">
        <p14:creationId xmlns:p14="http://schemas.microsoft.com/office/powerpoint/2010/main" val="2245583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8384" y="2358441"/>
            <a:ext cx="7847942" cy="1603959"/>
          </a:xfrm>
          <a:prstGeom prst="rect">
            <a:avLst/>
          </a:prstGeom>
        </p:spPr>
      </p:pic>
    </p:spTree>
    <p:extLst>
      <p:ext uri="{BB962C8B-B14F-4D97-AF65-F5344CB8AC3E}">
        <p14:creationId xmlns:p14="http://schemas.microsoft.com/office/powerpoint/2010/main" val="1172551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r>
              <a:rPr lang="en-US" dirty="0" smtClean="0"/>
              <a:t>Then:</a:t>
            </a:r>
          </a:p>
          <a:p>
            <a:pPr lvl="1"/>
            <a:r>
              <a:rPr lang="en-US" dirty="0" smtClean="0"/>
              <a:t>Move only </a:t>
            </a:r>
            <a:r>
              <a:rPr lang="en-US" dirty="0"/>
              <a:t>the </a:t>
            </a:r>
            <a:r>
              <a:rPr lang="en-US" i="1" dirty="0"/>
              <a:t>continuous</a:t>
            </a:r>
            <a:r>
              <a:rPr lang="en-US" dirty="0"/>
              <a:t> variables over</a:t>
            </a:r>
          </a:p>
          <a:p>
            <a:pPr lvl="1"/>
            <a:r>
              <a:rPr lang="en-US" dirty="0"/>
              <a:t>Be sure to check “save standardized values as variables”</a:t>
            </a:r>
          </a:p>
          <a:p>
            <a:endParaRPr lang="en-US" dirty="0"/>
          </a:p>
        </p:txBody>
      </p:sp>
    </p:spTree>
    <p:extLst>
      <p:ext uri="{BB962C8B-B14F-4D97-AF65-F5344CB8AC3E}">
        <p14:creationId xmlns:p14="http://schemas.microsoft.com/office/powerpoint/2010/main" val="1209338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3200" y="1600200"/>
            <a:ext cx="6197600" cy="3657600"/>
          </a:xfrm>
          <a:prstGeom prst="rect">
            <a:avLst/>
          </a:prstGeom>
        </p:spPr>
      </p:pic>
    </p:spTree>
    <p:extLst>
      <p:ext uri="{BB962C8B-B14F-4D97-AF65-F5344CB8AC3E}">
        <p14:creationId xmlns:p14="http://schemas.microsoft.com/office/powerpoint/2010/main" val="3041215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r>
              <a:rPr lang="en-US" dirty="0"/>
              <a:t>It will create these new “z” variables.</a:t>
            </a:r>
          </a:p>
          <a:p>
            <a:pPr marL="68580" indent="0">
              <a:buNone/>
            </a:pPr>
            <a:endParaRPr lang="en-US" dirty="0"/>
          </a:p>
        </p:txBody>
      </p:sp>
    </p:spTree>
    <p:extLst>
      <p:ext uri="{BB962C8B-B14F-4D97-AF65-F5344CB8AC3E}">
        <p14:creationId xmlns:p14="http://schemas.microsoft.com/office/powerpoint/2010/main" val="410843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3767" y="2101431"/>
            <a:ext cx="5136184" cy="3098279"/>
          </a:xfrm>
          <a:prstGeom prst="rect">
            <a:avLst/>
          </a:prstGeom>
        </p:spPr>
      </p:pic>
    </p:spTree>
    <p:extLst>
      <p:ext uri="{BB962C8B-B14F-4D97-AF65-F5344CB8AC3E}">
        <p14:creationId xmlns:p14="http://schemas.microsoft.com/office/powerpoint/2010/main" val="1322285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r>
              <a:rPr lang="en-US" dirty="0"/>
              <a:t>Right click &gt; sort ascending</a:t>
            </a:r>
          </a:p>
          <a:p>
            <a:r>
              <a:rPr lang="en-US" dirty="0"/>
              <a:t>Check for z-scores over +3 or under -3.</a:t>
            </a:r>
          </a:p>
          <a:p>
            <a:endParaRPr lang="en-US" dirty="0"/>
          </a:p>
        </p:txBody>
      </p:sp>
    </p:spTree>
    <p:extLst>
      <p:ext uri="{BB962C8B-B14F-4D97-AF65-F5344CB8AC3E}">
        <p14:creationId xmlns:p14="http://schemas.microsoft.com/office/powerpoint/2010/main" val="287428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idx="1"/>
          </p:nvPr>
        </p:nvSpPr>
        <p:spPr/>
        <p:txBody>
          <a:bodyPr/>
          <a:lstStyle/>
          <a:p>
            <a:r>
              <a:rPr lang="en-US" dirty="0" smtClean="0"/>
              <a:t>You can go to Analyze&gt; Descriptive Statistics&gt; Frequencies </a:t>
            </a:r>
          </a:p>
        </p:txBody>
      </p:sp>
    </p:spTree>
    <p:extLst>
      <p:ext uri="{BB962C8B-B14F-4D97-AF65-F5344CB8AC3E}">
        <p14:creationId xmlns:p14="http://schemas.microsoft.com/office/powerpoint/2010/main" val="419494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dirty="0"/>
              <a:t>Participants took an anxiety test to assess their respective anxiety disposition. Then participants were given 5 minutes to read 3 scenarios. Next, participants took a memory test. After the memory test they rated how stressful the memory test was. </a:t>
            </a:r>
          </a:p>
        </p:txBody>
      </p:sp>
    </p:spTree>
    <p:extLst>
      <p:ext uri="{BB962C8B-B14F-4D97-AF65-F5344CB8AC3E}">
        <p14:creationId xmlns:p14="http://schemas.microsoft.com/office/powerpoint/2010/main" val="200463474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4212" y="2570096"/>
            <a:ext cx="7230926" cy="1116540"/>
          </a:xfrm>
          <a:prstGeom prst="rect">
            <a:avLst/>
          </a:prstGeom>
        </p:spPr>
      </p:pic>
    </p:spTree>
    <p:extLst>
      <p:ext uri="{BB962C8B-B14F-4D97-AF65-F5344CB8AC3E}">
        <p14:creationId xmlns:p14="http://schemas.microsoft.com/office/powerpoint/2010/main" val="457037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a:t>
            </a:r>
            <a:endParaRPr lang="en-US" dirty="0"/>
          </a:p>
        </p:txBody>
      </p:sp>
      <p:sp>
        <p:nvSpPr>
          <p:cNvPr id="3" name="Content Placeholder 2"/>
          <p:cNvSpPr>
            <a:spLocks noGrp="1"/>
          </p:cNvSpPr>
          <p:nvPr>
            <p:ph idx="1"/>
          </p:nvPr>
        </p:nvSpPr>
        <p:spPr/>
        <p:txBody>
          <a:bodyPr/>
          <a:lstStyle/>
          <a:p>
            <a:r>
              <a:rPr lang="en-US" dirty="0"/>
              <a:t>Move just the z-score columns over </a:t>
            </a:r>
          </a:p>
          <a:p>
            <a:endParaRPr lang="en-US" dirty="0"/>
          </a:p>
        </p:txBody>
      </p:sp>
    </p:spTree>
    <p:extLst>
      <p:ext uri="{BB962C8B-B14F-4D97-AF65-F5344CB8AC3E}">
        <p14:creationId xmlns:p14="http://schemas.microsoft.com/office/powerpoint/2010/main" val="736586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0500" y="1587500"/>
            <a:ext cx="6223000" cy="3670300"/>
          </a:xfrm>
          <a:prstGeom prst="rect">
            <a:avLst/>
          </a:prstGeom>
        </p:spPr>
      </p:pic>
    </p:spTree>
    <p:extLst>
      <p:ext uri="{BB962C8B-B14F-4D97-AF65-F5344CB8AC3E}">
        <p14:creationId xmlns:p14="http://schemas.microsoft.com/office/powerpoint/2010/main" val="749083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a:t>Click statistics</a:t>
            </a:r>
          </a:p>
          <a:p>
            <a:pPr lvl="1"/>
            <a:r>
              <a:rPr lang="en-US" dirty="0"/>
              <a:t>Check minimum and maximum</a:t>
            </a:r>
          </a:p>
          <a:p>
            <a:endParaRPr lang="en-US" dirty="0"/>
          </a:p>
        </p:txBody>
      </p:sp>
    </p:spTree>
    <p:extLst>
      <p:ext uri="{BB962C8B-B14F-4D97-AF65-F5344CB8AC3E}">
        <p14:creationId xmlns:p14="http://schemas.microsoft.com/office/powerpoint/2010/main" val="3098081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7300" y="389490"/>
            <a:ext cx="6616700" cy="5232400"/>
          </a:xfrm>
          <a:prstGeom prst="rect">
            <a:avLst/>
          </a:prstGeom>
        </p:spPr>
      </p:pic>
      <p:sp>
        <p:nvSpPr>
          <p:cNvPr id="3" name="TextBox 2"/>
          <p:cNvSpPr txBox="1"/>
          <p:nvPr/>
        </p:nvSpPr>
        <p:spPr>
          <a:xfrm>
            <a:off x="4974578" y="6077522"/>
            <a:ext cx="3659112" cy="369332"/>
          </a:xfrm>
          <a:prstGeom prst="rect">
            <a:avLst/>
          </a:prstGeom>
          <a:noFill/>
        </p:spPr>
        <p:txBody>
          <a:bodyPr wrap="square" rtlCol="0">
            <a:spAutoFit/>
          </a:bodyPr>
          <a:lstStyle/>
          <a:p>
            <a:r>
              <a:rPr lang="en-US" dirty="0" smtClean="0"/>
              <a:t>***Then click okay. </a:t>
            </a:r>
            <a:endParaRPr lang="en-US" dirty="0"/>
          </a:p>
        </p:txBody>
      </p:sp>
    </p:spTree>
    <p:extLst>
      <p:ext uri="{BB962C8B-B14F-4D97-AF65-F5344CB8AC3E}">
        <p14:creationId xmlns:p14="http://schemas.microsoft.com/office/powerpoint/2010/main" val="871225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a:t>
            </a:r>
            <a:endParaRPr lang="en-US" dirty="0"/>
          </a:p>
        </p:txBody>
      </p:sp>
      <p:sp>
        <p:nvSpPr>
          <p:cNvPr id="3" name="Content Placeholder 2"/>
          <p:cNvSpPr>
            <a:spLocks noGrp="1"/>
          </p:cNvSpPr>
          <p:nvPr>
            <p:ph idx="1"/>
          </p:nvPr>
        </p:nvSpPr>
        <p:spPr/>
        <p:txBody>
          <a:bodyPr/>
          <a:lstStyle/>
          <a:p>
            <a:r>
              <a:rPr lang="en-US" dirty="0" smtClean="0"/>
              <a:t>And you can look at the table in the output and see the minimum and maximum Z-scores that you have for each column so you don’t have to sort ascending and descending for every column. </a:t>
            </a:r>
            <a:endParaRPr lang="en-US" dirty="0"/>
          </a:p>
        </p:txBody>
      </p:sp>
    </p:spTree>
    <p:extLst>
      <p:ext uri="{BB962C8B-B14F-4D97-AF65-F5344CB8AC3E}">
        <p14:creationId xmlns:p14="http://schemas.microsoft.com/office/powerpoint/2010/main" val="285841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678" y="1511823"/>
            <a:ext cx="6963612" cy="4328334"/>
          </a:xfrm>
          <a:prstGeom prst="rect">
            <a:avLst/>
          </a:prstGeom>
        </p:spPr>
      </p:pic>
    </p:spTree>
    <p:extLst>
      <p:ext uri="{BB962C8B-B14F-4D97-AF65-F5344CB8AC3E}">
        <p14:creationId xmlns:p14="http://schemas.microsoft.com/office/powerpoint/2010/main" val="966739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Second Way </a:t>
            </a:r>
            <a:r>
              <a:rPr lang="en-US" dirty="0"/>
              <a:t>to Check for </a:t>
            </a:r>
            <a:r>
              <a:rPr lang="en-US" dirty="0" smtClean="0"/>
              <a:t>Outliers: Multivariate</a:t>
            </a:r>
            <a:endParaRPr lang="en-US" dirty="0"/>
          </a:p>
        </p:txBody>
      </p:sp>
      <p:sp>
        <p:nvSpPr>
          <p:cNvPr id="3" name="Content Placeholder 2"/>
          <p:cNvSpPr>
            <a:spLocks noGrp="1"/>
          </p:cNvSpPr>
          <p:nvPr>
            <p:ph idx="1"/>
          </p:nvPr>
        </p:nvSpPr>
        <p:spPr/>
        <p:txBody>
          <a:bodyPr/>
          <a:lstStyle/>
          <a:p>
            <a:r>
              <a:rPr lang="en-US" dirty="0" smtClean="0"/>
              <a:t>Do this procedure if </a:t>
            </a:r>
            <a:r>
              <a:rPr lang="en-US" dirty="0"/>
              <a:t>you are working with multiple DV’s or with lots of </a:t>
            </a:r>
            <a:r>
              <a:rPr lang="en-US" dirty="0" smtClean="0"/>
              <a:t>columns.</a:t>
            </a:r>
            <a:endParaRPr lang="en-US" dirty="0" smtClean="0"/>
          </a:p>
          <a:p>
            <a:r>
              <a:rPr lang="en-US" dirty="0" smtClean="0"/>
              <a:t>This gives </a:t>
            </a:r>
            <a:r>
              <a:rPr lang="en-US" dirty="0"/>
              <a:t>you an overall picture of the participants without having to look through several columns one at a </a:t>
            </a:r>
            <a:r>
              <a:rPr lang="en-US" dirty="0" smtClean="0"/>
              <a:t>time and gives </a:t>
            </a:r>
            <a:r>
              <a:rPr lang="en-US" dirty="0"/>
              <a:t>you a criteria that says this entire line </a:t>
            </a:r>
            <a:r>
              <a:rPr lang="en-US" dirty="0" smtClean="0"/>
              <a:t>(so </a:t>
            </a:r>
            <a:r>
              <a:rPr lang="en-US" dirty="0"/>
              <a:t>the </a:t>
            </a:r>
            <a:r>
              <a:rPr lang="en-US" dirty="0" smtClean="0"/>
              <a:t>participant) </a:t>
            </a:r>
            <a:r>
              <a:rPr lang="en-US" dirty="0"/>
              <a:t>is an outlier. </a:t>
            </a:r>
          </a:p>
        </p:txBody>
      </p:sp>
    </p:spTree>
    <p:extLst>
      <p:ext uri="{BB962C8B-B14F-4D97-AF65-F5344CB8AC3E}">
        <p14:creationId xmlns:p14="http://schemas.microsoft.com/office/powerpoint/2010/main" val="3930382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ahalanobis</a:t>
            </a:r>
            <a:r>
              <a:rPr lang="en-US" dirty="0" smtClean="0"/>
              <a:t> </a:t>
            </a:r>
            <a:r>
              <a:rPr lang="en-US" dirty="0"/>
              <a:t>D</a:t>
            </a:r>
            <a:r>
              <a:rPr lang="en-US" dirty="0" smtClean="0"/>
              <a:t>istance </a:t>
            </a:r>
            <a:endParaRPr lang="en-US" dirty="0"/>
          </a:p>
        </p:txBody>
      </p:sp>
      <p:sp>
        <p:nvSpPr>
          <p:cNvPr id="3" name="Content Placeholder 2"/>
          <p:cNvSpPr>
            <a:spLocks noGrp="1"/>
          </p:cNvSpPr>
          <p:nvPr>
            <p:ph idx="1"/>
          </p:nvPr>
        </p:nvSpPr>
        <p:spPr/>
        <p:txBody>
          <a:bodyPr/>
          <a:lstStyle/>
          <a:p>
            <a:r>
              <a:rPr lang="en-US" dirty="0" smtClean="0"/>
              <a:t>This is the distance </a:t>
            </a:r>
            <a:r>
              <a:rPr lang="en-US" dirty="0"/>
              <a:t>of a case from the centroid of rest of cases. Centroid is created by plotting the means of the all the variables (like an average of averages), and then seeing how far each person’s scores are from the middle. </a:t>
            </a:r>
          </a:p>
        </p:txBody>
      </p:sp>
    </p:spTree>
    <p:extLst>
      <p:ext uri="{BB962C8B-B14F-4D97-AF65-F5344CB8AC3E}">
        <p14:creationId xmlns:p14="http://schemas.microsoft.com/office/powerpoint/2010/main" val="801616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13174"/>
            <a:ext cx="7024744" cy="1143000"/>
          </a:xfrm>
        </p:spPr>
        <p:txBody>
          <a:bodyPr/>
          <a:lstStyle/>
          <a:p>
            <a:r>
              <a:rPr lang="en-US" dirty="0" smtClean="0"/>
              <a:t>How to Check</a:t>
            </a:r>
            <a:endParaRPr lang="en-US" dirty="0"/>
          </a:p>
        </p:txBody>
      </p:sp>
      <p:sp>
        <p:nvSpPr>
          <p:cNvPr id="3" name="Content Placeholder 2"/>
          <p:cNvSpPr>
            <a:spLocks noGrp="1"/>
          </p:cNvSpPr>
          <p:nvPr>
            <p:ph idx="1"/>
          </p:nvPr>
        </p:nvSpPr>
        <p:spPr>
          <a:xfrm>
            <a:off x="1043492" y="2131668"/>
            <a:ext cx="6777317" cy="4278455"/>
          </a:xfrm>
        </p:spPr>
        <p:txBody>
          <a:bodyPr/>
          <a:lstStyle/>
          <a:p>
            <a:pPr marL="342900" lvl="3" indent="-274320"/>
            <a:r>
              <a:rPr lang="en-US" sz="2600" dirty="0"/>
              <a:t>Create </a:t>
            </a:r>
            <a:r>
              <a:rPr lang="en-US" sz="2600" dirty="0" err="1"/>
              <a:t>Mahalanobis</a:t>
            </a:r>
            <a:r>
              <a:rPr lang="en-US" sz="2600" dirty="0"/>
              <a:t> scores (see below).</a:t>
            </a:r>
          </a:p>
          <a:p>
            <a:pPr lvl="1"/>
            <a:r>
              <a:rPr lang="en-US" sz="2400" dirty="0"/>
              <a:t>Hit Transform &gt; </a:t>
            </a:r>
            <a:r>
              <a:rPr lang="en-US" sz="2400" dirty="0" smtClean="0"/>
              <a:t>compute</a:t>
            </a:r>
            <a:endParaRPr lang="en-US" sz="2400" dirty="0" smtClean="0"/>
          </a:p>
          <a:p>
            <a:pPr lvl="1"/>
            <a:r>
              <a:rPr lang="en-US" sz="2400" dirty="0"/>
              <a:t>Name your random </a:t>
            </a:r>
            <a:r>
              <a:rPr lang="en-US" sz="2400" dirty="0" smtClean="0"/>
              <a:t>variable</a:t>
            </a:r>
            <a:endParaRPr lang="en-US" sz="2400" dirty="0"/>
          </a:p>
          <a:p>
            <a:pPr lvl="1"/>
            <a:r>
              <a:rPr lang="en-US" sz="2400" dirty="0"/>
              <a:t>Find a way to compute the random variable </a:t>
            </a:r>
            <a:endParaRPr lang="en-US" sz="2400" dirty="0" smtClean="0"/>
          </a:p>
          <a:p>
            <a:pPr lvl="2"/>
            <a:r>
              <a:rPr lang="en-US" sz="2200" dirty="0" err="1" smtClean="0"/>
              <a:t>RV.Chisq</a:t>
            </a:r>
            <a:r>
              <a:rPr lang="en-US" sz="2200" dirty="0"/>
              <a:t>(pick a number here).</a:t>
            </a:r>
          </a:p>
          <a:p>
            <a:pPr lvl="1"/>
            <a:endParaRPr lang="en-US" dirty="0"/>
          </a:p>
          <a:p>
            <a:pPr marL="365760" lvl="1" indent="0">
              <a:buNone/>
            </a:pPr>
            <a:endParaRPr lang="en-US" dirty="0"/>
          </a:p>
        </p:txBody>
      </p:sp>
    </p:spTree>
    <p:extLst>
      <p:ext uri="{BB962C8B-B14F-4D97-AF65-F5344CB8AC3E}">
        <p14:creationId xmlns:p14="http://schemas.microsoft.com/office/powerpoint/2010/main" val="54292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Data</a:t>
            </a:r>
            <a:endParaRPr lang="en-US" dirty="0"/>
          </a:p>
        </p:txBody>
      </p:sp>
      <p:sp>
        <p:nvSpPr>
          <p:cNvPr id="3" name="Content Placeholder 2"/>
          <p:cNvSpPr>
            <a:spLocks noGrp="1"/>
          </p:cNvSpPr>
          <p:nvPr>
            <p:ph idx="1"/>
          </p:nvPr>
        </p:nvSpPr>
        <p:spPr/>
        <p:txBody>
          <a:bodyPr/>
          <a:lstStyle/>
          <a:p>
            <a:r>
              <a:rPr lang="en-US" dirty="0"/>
              <a:t>Independent Variables:</a:t>
            </a:r>
          </a:p>
          <a:p>
            <a:pPr lvl="1"/>
            <a:r>
              <a:rPr lang="en-US" dirty="0" smtClean="0"/>
              <a:t>Gender (categorical)</a:t>
            </a:r>
          </a:p>
          <a:p>
            <a:pPr lvl="1"/>
            <a:r>
              <a:rPr lang="en-US" dirty="0" smtClean="0"/>
              <a:t>Anxiety </a:t>
            </a:r>
            <a:r>
              <a:rPr lang="en-US" dirty="0"/>
              <a:t>(Continuous)</a:t>
            </a:r>
          </a:p>
          <a:p>
            <a:pPr lvl="1"/>
            <a:r>
              <a:rPr lang="en-US" dirty="0" smtClean="0"/>
              <a:t>Stress </a:t>
            </a:r>
            <a:r>
              <a:rPr lang="en-US" dirty="0"/>
              <a:t>(Continuous) </a:t>
            </a:r>
          </a:p>
          <a:p>
            <a:r>
              <a:rPr lang="en-US" dirty="0"/>
              <a:t>Dependent Variable:</a:t>
            </a:r>
          </a:p>
          <a:p>
            <a:pPr lvl="1"/>
            <a:r>
              <a:rPr lang="en-US" dirty="0"/>
              <a:t>Memory (Continuous)</a:t>
            </a:r>
          </a:p>
          <a:p>
            <a:endParaRPr lang="en-US" dirty="0"/>
          </a:p>
        </p:txBody>
      </p:sp>
    </p:spTree>
    <p:extLst>
      <p:ext uri="{BB962C8B-B14F-4D97-AF65-F5344CB8AC3E}">
        <p14:creationId xmlns:p14="http://schemas.microsoft.com/office/powerpoint/2010/main" val="374806708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0"/>
            <a:ext cx="8819127" cy="6858000"/>
          </a:xfrm>
          <a:prstGeom prst="rect">
            <a:avLst/>
          </a:prstGeom>
        </p:spPr>
      </p:pic>
    </p:spTree>
    <p:extLst>
      <p:ext uri="{BB962C8B-B14F-4D97-AF65-F5344CB8AC3E}">
        <p14:creationId xmlns:p14="http://schemas.microsoft.com/office/powerpoint/2010/main" val="1969948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Chi-Square</a:t>
            </a:r>
            <a:endParaRPr lang="en-US" dirty="0"/>
          </a:p>
        </p:txBody>
      </p:sp>
      <p:sp>
        <p:nvSpPr>
          <p:cNvPr id="3" name="Content Placeholder 2"/>
          <p:cNvSpPr>
            <a:spLocks noGrp="1"/>
          </p:cNvSpPr>
          <p:nvPr>
            <p:ph idx="1"/>
          </p:nvPr>
        </p:nvSpPr>
        <p:spPr/>
        <p:txBody>
          <a:bodyPr/>
          <a:lstStyle/>
          <a:p>
            <a:r>
              <a:rPr lang="en-US" dirty="0"/>
              <a:t>Why chi-square?  Because we are going to use the chi-square distribution to determine if those scores are outliers, so we are creating a random variable with the same distribution. </a:t>
            </a:r>
          </a:p>
        </p:txBody>
      </p:sp>
    </p:spTree>
    <p:extLst>
      <p:ext uri="{BB962C8B-B14F-4D97-AF65-F5344CB8AC3E}">
        <p14:creationId xmlns:p14="http://schemas.microsoft.com/office/powerpoint/2010/main" val="1879171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a:t>Now run a fake regression.</a:t>
            </a:r>
          </a:p>
          <a:p>
            <a:r>
              <a:rPr lang="en-US" dirty="0"/>
              <a:t>Analyze &gt; regression &gt; linear</a:t>
            </a:r>
            <a:r>
              <a:rPr lang="en-US" dirty="0" smtClean="0"/>
              <a:t>.</a:t>
            </a:r>
            <a:endParaRPr lang="en-US" dirty="0"/>
          </a:p>
        </p:txBody>
      </p:sp>
    </p:spTree>
    <p:extLst>
      <p:ext uri="{BB962C8B-B14F-4D97-AF65-F5344CB8AC3E}">
        <p14:creationId xmlns:p14="http://schemas.microsoft.com/office/powerpoint/2010/main" val="2001516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9814" y="1950249"/>
            <a:ext cx="6878615" cy="2817087"/>
          </a:xfrm>
          <a:prstGeom prst="rect">
            <a:avLst/>
          </a:prstGeom>
        </p:spPr>
      </p:pic>
    </p:spTree>
    <p:extLst>
      <p:ext uri="{BB962C8B-B14F-4D97-AF65-F5344CB8AC3E}">
        <p14:creationId xmlns:p14="http://schemas.microsoft.com/office/powerpoint/2010/main" val="2378279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a:t>Move the new “fake variable” </a:t>
            </a:r>
            <a:r>
              <a:rPr lang="en-US" i="1" dirty="0"/>
              <a:t>random</a:t>
            </a:r>
            <a:r>
              <a:rPr lang="en-US" dirty="0"/>
              <a:t> into the dependent box</a:t>
            </a:r>
            <a:r>
              <a:rPr lang="en-US" dirty="0" smtClean="0"/>
              <a:t>.</a:t>
            </a:r>
            <a:endParaRPr lang="en-US" sz="2000" dirty="0"/>
          </a:p>
          <a:p>
            <a:r>
              <a:rPr lang="en-US" dirty="0"/>
              <a:t>Move all the independent variables into the independents box.</a:t>
            </a:r>
          </a:p>
          <a:p>
            <a:endParaRPr lang="en-US" dirty="0"/>
          </a:p>
        </p:txBody>
      </p:sp>
    </p:spTree>
    <p:extLst>
      <p:ext uri="{BB962C8B-B14F-4D97-AF65-F5344CB8AC3E}">
        <p14:creationId xmlns:p14="http://schemas.microsoft.com/office/powerpoint/2010/main" val="20609685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7400" y="660400"/>
            <a:ext cx="7556500" cy="5537200"/>
          </a:xfrm>
          <a:prstGeom prst="rect">
            <a:avLst/>
          </a:prstGeom>
        </p:spPr>
      </p:pic>
    </p:spTree>
    <p:extLst>
      <p:ext uri="{BB962C8B-B14F-4D97-AF65-F5344CB8AC3E}">
        <p14:creationId xmlns:p14="http://schemas.microsoft.com/office/powerpoint/2010/main" val="3903814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a:t>
            </a:r>
            <a:endParaRPr lang="en-US" dirty="0"/>
          </a:p>
        </p:txBody>
      </p:sp>
      <p:sp>
        <p:nvSpPr>
          <p:cNvPr id="3" name="Content Placeholder 2"/>
          <p:cNvSpPr>
            <a:spLocks noGrp="1"/>
          </p:cNvSpPr>
          <p:nvPr>
            <p:ph idx="1"/>
          </p:nvPr>
        </p:nvSpPr>
        <p:spPr/>
        <p:txBody>
          <a:bodyPr/>
          <a:lstStyle/>
          <a:p>
            <a:r>
              <a:rPr lang="en-US" dirty="0"/>
              <a:t>Click Save.</a:t>
            </a:r>
          </a:p>
          <a:p>
            <a:r>
              <a:rPr lang="en-US" dirty="0"/>
              <a:t>Click </a:t>
            </a:r>
            <a:r>
              <a:rPr lang="en-US" dirty="0" err="1"/>
              <a:t>Mahalanobis</a:t>
            </a:r>
            <a:r>
              <a:rPr lang="en-US" dirty="0"/>
              <a:t> distance.</a:t>
            </a:r>
          </a:p>
          <a:p>
            <a:endParaRPr lang="en-US" dirty="0"/>
          </a:p>
        </p:txBody>
      </p:sp>
    </p:spTree>
    <p:extLst>
      <p:ext uri="{BB962C8B-B14F-4D97-AF65-F5344CB8AC3E}">
        <p14:creationId xmlns:p14="http://schemas.microsoft.com/office/powerpoint/2010/main" val="22121871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1200" y="0"/>
            <a:ext cx="5179758" cy="6858000"/>
          </a:xfrm>
          <a:prstGeom prst="rect">
            <a:avLst/>
          </a:prstGeom>
        </p:spPr>
      </p:pic>
    </p:spTree>
    <p:extLst>
      <p:ext uri="{BB962C8B-B14F-4D97-AF65-F5344CB8AC3E}">
        <p14:creationId xmlns:p14="http://schemas.microsoft.com/office/powerpoint/2010/main" val="7959599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Out the Cut Off Score for </a:t>
            </a:r>
            <a:r>
              <a:rPr lang="en-US" dirty="0" err="1" smtClean="0"/>
              <a:t>Mahalanobis</a:t>
            </a:r>
            <a:endParaRPr lang="en-US" dirty="0"/>
          </a:p>
        </p:txBody>
      </p:sp>
      <p:sp>
        <p:nvSpPr>
          <p:cNvPr id="3" name="Content Placeholder 2"/>
          <p:cNvSpPr>
            <a:spLocks noGrp="1"/>
          </p:cNvSpPr>
          <p:nvPr>
            <p:ph idx="1"/>
          </p:nvPr>
        </p:nvSpPr>
        <p:spPr/>
        <p:txBody>
          <a:bodyPr/>
          <a:lstStyle/>
          <a:p>
            <a:pPr marL="342900" lvl="2" indent="-274320"/>
            <a:r>
              <a:rPr lang="en-US" dirty="0"/>
              <a:t>You will want to use a Chi-Square table for cut off scores.  Degrees of Freedom are the number of variables (here we have </a:t>
            </a:r>
            <a:r>
              <a:rPr lang="en-US" dirty="0" smtClean="0"/>
              <a:t>3 continuous </a:t>
            </a:r>
            <a:r>
              <a:rPr lang="en-US" dirty="0"/>
              <a:t>variables for example).  You will use the p&lt;.001 value for cut off scores.  This example has a cut off score of </a:t>
            </a:r>
            <a:r>
              <a:rPr lang="en-US" dirty="0" smtClean="0"/>
              <a:t>16.27.  </a:t>
            </a:r>
            <a:r>
              <a:rPr lang="en-US" dirty="0"/>
              <a:t>Therefore, none of the people in this dataset are outliers (because the highest score is </a:t>
            </a:r>
            <a:r>
              <a:rPr lang="en-US" dirty="0" smtClean="0"/>
              <a:t>18.93).</a:t>
            </a:r>
          </a:p>
          <a:p>
            <a:pPr marL="68580" lvl="2" indent="0">
              <a:buNone/>
            </a:pPr>
            <a:endParaRPr lang="en-US" sz="1800" b="1" dirty="0"/>
          </a:p>
          <a:p>
            <a:endParaRPr lang="en-US" dirty="0"/>
          </a:p>
        </p:txBody>
      </p:sp>
      <p:pic>
        <p:nvPicPr>
          <p:cNvPr id="4" name="Picture 3"/>
          <p:cNvPicPr>
            <a:picLocks noChangeAspect="1"/>
          </p:cNvPicPr>
          <p:nvPr/>
        </p:nvPicPr>
        <p:blipFill>
          <a:blip r:embed="rId2"/>
          <a:stretch>
            <a:fillRect/>
          </a:stretch>
        </p:blipFill>
        <p:spPr>
          <a:xfrm>
            <a:off x="5338242" y="4747119"/>
            <a:ext cx="2171169" cy="1426768"/>
          </a:xfrm>
          <a:prstGeom prst="rect">
            <a:avLst/>
          </a:prstGeom>
        </p:spPr>
      </p:pic>
    </p:spTree>
    <p:extLst>
      <p:ext uri="{BB962C8B-B14F-4D97-AF65-F5344CB8AC3E}">
        <p14:creationId xmlns:p14="http://schemas.microsoft.com/office/powerpoint/2010/main" val="36298504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Participants</a:t>
            </a:r>
            <a:endParaRPr lang="en-US" dirty="0"/>
          </a:p>
        </p:txBody>
      </p:sp>
      <p:sp>
        <p:nvSpPr>
          <p:cNvPr id="3" name="Content Placeholder 2"/>
          <p:cNvSpPr>
            <a:spLocks noGrp="1"/>
          </p:cNvSpPr>
          <p:nvPr>
            <p:ph idx="1"/>
          </p:nvPr>
        </p:nvSpPr>
        <p:spPr/>
        <p:txBody>
          <a:bodyPr>
            <a:normAutofit fontScale="92500"/>
          </a:bodyPr>
          <a:lstStyle/>
          <a:p>
            <a:r>
              <a:rPr lang="en-US" dirty="0" smtClean="0"/>
              <a:t>Delete any participants that have values higher than your cut off score </a:t>
            </a:r>
            <a:r>
              <a:rPr lang="en-US" dirty="0"/>
              <a:t>because if you have a </a:t>
            </a:r>
            <a:r>
              <a:rPr lang="en-US" dirty="0" err="1"/>
              <a:t>mahalanobis</a:t>
            </a:r>
            <a:r>
              <a:rPr lang="en-US" dirty="0"/>
              <a:t> distance score that is higher than the cut off score </a:t>
            </a:r>
            <a:r>
              <a:rPr lang="en-US" dirty="0" smtClean="0"/>
              <a:t>then </a:t>
            </a:r>
            <a:r>
              <a:rPr lang="en-US" dirty="0"/>
              <a:t>that means that their entire set of data is screwy…so there distribution of data points is very different from everybody </a:t>
            </a:r>
            <a:r>
              <a:rPr lang="en-US" dirty="0" smtClean="0"/>
              <a:t>else. Meaning, </a:t>
            </a:r>
            <a:r>
              <a:rPr lang="en-US" dirty="0"/>
              <a:t>.001 </a:t>
            </a:r>
            <a:r>
              <a:rPr lang="en-US" dirty="0" smtClean="0"/>
              <a:t>different, </a:t>
            </a:r>
            <a:r>
              <a:rPr lang="en-US" dirty="0"/>
              <a:t>so meaning </a:t>
            </a:r>
            <a:r>
              <a:rPr lang="en-US" dirty="0" smtClean="0"/>
              <a:t>there is less </a:t>
            </a:r>
            <a:r>
              <a:rPr lang="en-US" dirty="0"/>
              <a:t>than </a:t>
            </a:r>
            <a:r>
              <a:rPr lang="en-US" dirty="0" smtClean="0"/>
              <a:t>1% that </a:t>
            </a:r>
            <a:r>
              <a:rPr lang="en-US" dirty="0"/>
              <a:t>they should be that different </a:t>
            </a:r>
            <a:r>
              <a:rPr lang="en-US" dirty="0" smtClean="0"/>
              <a:t>so </a:t>
            </a:r>
            <a:r>
              <a:rPr lang="en-US" dirty="0"/>
              <a:t>you would delete the entire row </a:t>
            </a:r>
            <a:r>
              <a:rPr lang="en-US" dirty="0" smtClean="0"/>
              <a:t>(the </a:t>
            </a:r>
            <a:r>
              <a:rPr lang="en-US" dirty="0"/>
              <a:t>entire </a:t>
            </a:r>
            <a:r>
              <a:rPr lang="en-US" dirty="0" smtClean="0"/>
              <a:t>participant).  </a:t>
            </a:r>
            <a:endParaRPr lang="en-US" dirty="0"/>
          </a:p>
        </p:txBody>
      </p:sp>
    </p:spTree>
    <p:extLst>
      <p:ext uri="{BB962C8B-B14F-4D97-AF65-F5344CB8AC3E}">
        <p14:creationId xmlns:p14="http://schemas.microsoft.com/office/powerpoint/2010/main" val="186381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lstStyle/>
          <a:p>
            <a:r>
              <a:rPr lang="en-US" dirty="0" smtClean="0"/>
              <a:t>Data screening has the basic steps and rules for any analyses with a few exceptions and those exceptions will be mentioned when we get to assumptions</a:t>
            </a:r>
            <a:endParaRPr lang="en-US" dirty="0"/>
          </a:p>
        </p:txBody>
      </p:sp>
    </p:spTree>
    <p:extLst>
      <p:ext uri="{BB962C8B-B14F-4D97-AF65-F5344CB8AC3E}">
        <p14:creationId xmlns:p14="http://schemas.microsoft.com/office/powerpoint/2010/main" val="356650118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6164"/>
            <a:ext cx="7024744" cy="1143000"/>
          </a:xfrm>
        </p:spPr>
        <p:txBody>
          <a:bodyPr/>
          <a:lstStyle/>
          <a:p>
            <a:r>
              <a:rPr lang="en-US" dirty="0" smtClean="0"/>
              <a:t>Deleting People</a:t>
            </a:r>
            <a:endParaRPr lang="en-US" dirty="0"/>
          </a:p>
        </p:txBody>
      </p:sp>
      <p:sp>
        <p:nvSpPr>
          <p:cNvPr id="3" name="Content Placeholder 2"/>
          <p:cNvSpPr>
            <a:spLocks noGrp="1"/>
          </p:cNvSpPr>
          <p:nvPr>
            <p:ph idx="1"/>
          </p:nvPr>
        </p:nvSpPr>
        <p:spPr>
          <a:xfrm>
            <a:off x="846738" y="1844422"/>
            <a:ext cx="6974072" cy="3988207"/>
          </a:xfrm>
        </p:spPr>
        <p:txBody>
          <a:bodyPr>
            <a:normAutofit lnSpcReduction="10000"/>
          </a:bodyPr>
          <a:lstStyle/>
          <a:p>
            <a:pPr marL="342900" lvl="2" indent="-274320"/>
            <a:r>
              <a:rPr lang="en-US" sz="2800" dirty="0"/>
              <a:t>IF YOU DELETE PEOPLE: </a:t>
            </a:r>
            <a:endParaRPr lang="en-US" sz="2800" dirty="0" smtClean="0"/>
          </a:p>
          <a:p>
            <a:pPr marL="553212" lvl="3" indent="-274320"/>
            <a:r>
              <a:rPr lang="en-US" sz="2600" dirty="0"/>
              <a:t>Y</a:t>
            </a:r>
            <a:r>
              <a:rPr lang="en-US" sz="2600" dirty="0" smtClean="0"/>
              <a:t>ou </a:t>
            </a:r>
            <a:r>
              <a:rPr lang="en-US" sz="2600" dirty="0"/>
              <a:t>will have to rerun that fake regression for </a:t>
            </a:r>
            <a:r>
              <a:rPr lang="en-US" sz="2600" dirty="0" smtClean="0"/>
              <a:t>the plots so they </a:t>
            </a:r>
            <a:r>
              <a:rPr lang="en-US" sz="2600" dirty="0"/>
              <a:t>match that you’ve deleted </a:t>
            </a:r>
            <a:r>
              <a:rPr lang="en-US" sz="2600" dirty="0" smtClean="0"/>
              <a:t>people so you can accurately make assumptions.</a:t>
            </a:r>
            <a:endParaRPr lang="en-US" sz="2600" dirty="0"/>
          </a:p>
          <a:p>
            <a:pPr lvl="2"/>
            <a:r>
              <a:rPr lang="en-US" dirty="0"/>
              <a:t>DO NOT delete outliers twice</a:t>
            </a:r>
            <a:r>
              <a:rPr lang="en-US" dirty="0" smtClean="0"/>
              <a:t>.</a:t>
            </a:r>
          </a:p>
          <a:p>
            <a:pPr marL="685800" lvl="2" indent="0">
              <a:buNone/>
            </a:pPr>
            <a:endParaRPr lang="en-US" dirty="0" smtClean="0"/>
          </a:p>
          <a:p>
            <a:pPr marL="342900" lvl="2" indent="-274320"/>
            <a:r>
              <a:rPr lang="en-US" sz="2800" dirty="0"/>
              <a:t>IF YOU DO NOT DELETE PEOPLE: then the other </a:t>
            </a:r>
            <a:r>
              <a:rPr lang="en-US" sz="2800" dirty="0" smtClean="0"/>
              <a:t>output/plots </a:t>
            </a:r>
            <a:r>
              <a:rPr lang="en-US" sz="2800" dirty="0"/>
              <a:t>you got </a:t>
            </a:r>
            <a:r>
              <a:rPr lang="en-US" sz="2800" dirty="0" smtClean="0"/>
              <a:t>earlier will </a:t>
            </a:r>
            <a:r>
              <a:rPr lang="en-US" sz="2800" dirty="0"/>
              <a:t>be fine to </a:t>
            </a:r>
            <a:r>
              <a:rPr lang="en-US" sz="2800" dirty="0" smtClean="0"/>
              <a:t>use for assumptions.</a:t>
            </a:r>
            <a:endParaRPr lang="en-US" sz="2800" dirty="0"/>
          </a:p>
          <a:p>
            <a:endParaRPr lang="en-US" dirty="0"/>
          </a:p>
          <a:p>
            <a:endParaRPr lang="en-US" dirty="0"/>
          </a:p>
        </p:txBody>
      </p:sp>
    </p:spTree>
    <p:extLst>
      <p:ext uri="{BB962C8B-B14F-4D97-AF65-F5344CB8AC3E}">
        <p14:creationId xmlns:p14="http://schemas.microsoft.com/office/powerpoint/2010/main" val="3751087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Multicollinearity</a:t>
            </a:r>
          </a:p>
          <a:p>
            <a:r>
              <a:rPr lang="en-US" dirty="0" smtClean="0"/>
              <a:t>Normality</a:t>
            </a:r>
          </a:p>
          <a:p>
            <a:r>
              <a:rPr lang="en-US" dirty="0" smtClean="0"/>
              <a:t>Linearity</a:t>
            </a:r>
          </a:p>
          <a:p>
            <a:r>
              <a:rPr lang="en-US" dirty="0"/>
              <a:t>Homogeneity </a:t>
            </a:r>
            <a:endParaRPr lang="en-US" dirty="0" smtClean="0"/>
          </a:p>
          <a:p>
            <a:r>
              <a:rPr lang="en-US" dirty="0" smtClean="0"/>
              <a:t>Homoscedasticity</a:t>
            </a:r>
          </a:p>
        </p:txBody>
      </p:sp>
    </p:spTree>
    <p:extLst>
      <p:ext uri="{BB962C8B-B14F-4D97-AF65-F5344CB8AC3E}">
        <p14:creationId xmlns:p14="http://schemas.microsoft.com/office/powerpoint/2010/main" val="24411465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Assumptions</a:t>
            </a:r>
            <a:endParaRPr lang="en-US" dirty="0"/>
          </a:p>
        </p:txBody>
      </p:sp>
      <p:sp>
        <p:nvSpPr>
          <p:cNvPr id="3" name="Content Placeholder 2"/>
          <p:cNvSpPr>
            <a:spLocks noGrp="1"/>
          </p:cNvSpPr>
          <p:nvPr>
            <p:ph idx="1"/>
          </p:nvPr>
        </p:nvSpPr>
        <p:spPr>
          <a:xfrm>
            <a:off x="587735" y="1613637"/>
            <a:ext cx="6985647" cy="4736606"/>
          </a:xfrm>
        </p:spPr>
        <p:txBody>
          <a:bodyPr>
            <a:normAutofit/>
          </a:bodyPr>
          <a:lstStyle/>
          <a:p>
            <a:pPr>
              <a:lnSpc>
                <a:spcPct val="110000"/>
              </a:lnSpc>
            </a:pPr>
            <a:r>
              <a:rPr lang="en-US" dirty="0" smtClean="0"/>
              <a:t>Multicollinearity (additivity) </a:t>
            </a:r>
          </a:p>
          <a:p>
            <a:pPr lvl="1">
              <a:lnSpc>
                <a:spcPct val="110000"/>
              </a:lnSpc>
            </a:pPr>
            <a:r>
              <a:rPr lang="en-US" dirty="0"/>
              <a:t>analyze &gt;correlate&gt;</a:t>
            </a:r>
            <a:r>
              <a:rPr lang="en-US" dirty="0" smtClean="0"/>
              <a:t>bivariate</a:t>
            </a:r>
          </a:p>
          <a:p>
            <a:pPr lvl="1">
              <a:lnSpc>
                <a:spcPct val="110000"/>
              </a:lnSpc>
            </a:pPr>
            <a:r>
              <a:rPr lang="en-US" dirty="0"/>
              <a:t>Check for correlations that are very </a:t>
            </a:r>
            <a:r>
              <a:rPr lang="en-US" dirty="0" smtClean="0"/>
              <a:t>high     </a:t>
            </a:r>
            <a:r>
              <a:rPr lang="en-US" dirty="0"/>
              <a:t>(r &gt; .90-.95) or very low (r&lt;.10).  Low correlations will be </a:t>
            </a:r>
            <a:r>
              <a:rPr lang="en-US" dirty="0" smtClean="0"/>
              <a:t>normal.</a:t>
            </a:r>
          </a:p>
          <a:p>
            <a:pPr lvl="1">
              <a:lnSpc>
                <a:spcPct val="110000"/>
              </a:lnSpc>
            </a:pPr>
            <a:r>
              <a:rPr lang="en-US" dirty="0"/>
              <a:t>V</a:t>
            </a:r>
            <a:r>
              <a:rPr lang="en-US" dirty="0" smtClean="0"/>
              <a:t>ery </a:t>
            </a:r>
            <a:r>
              <a:rPr lang="en-US" dirty="0"/>
              <a:t>high correlations might give you problems in regression analyses. (low correlations are more of a problem for </a:t>
            </a:r>
            <a:r>
              <a:rPr lang="en-US" dirty="0" smtClean="0"/>
              <a:t>MANOVA</a:t>
            </a:r>
            <a:r>
              <a:rPr lang="en-US" dirty="0"/>
              <a:t> </a:t>
            </a:r>
            <a:r>
              <a:rPr lang="en-US" dirty="0" smtClean="0"/>
              <a:t>or repeated </a:t>
            </a:r>
            <a:r>
              <a:rPr lang="en-US" dirty="0"/>
              <a:t>measures ANOVA)</a:t>
            </a:r>
            <a:r>
              <a:rPr lang="en-US" dirty="0" smtClean="0"/>
              <a:t>.</a:t>
            </a:r>
          </a:p>
          <a:p>
            <a:pPr lvl="2">
              <a:lnSpc>
                <a:spcPct val="110000"/>
              </a:lnSpc>
            </a:pPr>
            <a:r>
              <a:rPr lang="en-US" dirty="0" smtClean="0"/>
              <a:t> Rule changes a little bit depending on what analysis you are doing. </a:t>
            </a:r>
            <a:endParaRPr lang="en-US" dirty="0"/>
          </a:p>
        </p:txBody>
      </p:sp>
    </p:spTree>
    <p:extLst>
      <p:ext uri="{BB962C8B-B14F-4D97-AF65-F5344CB8AC3E}">
        <p14:creationId xmlns:p14="http://schemas.microsoft.com/office/powerpoint/2010/main" val="27091180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0925" y="1794862"/>
            <a:ext cx="6112785" cy="2435805"/>
          </a:xfrm>
          <a:prstGeom prst="rect">
            <a:avLst/>
          </a:prstGeom>
        </p:spPr>
      </p:pic>
    </p:spTree>
    <p:extLst>
      <p:ext uri="{BB962C8B-B14F-4D97-AF65-F5344CB8AC3E}">
        <p14:creationId xmlns:p14="http://schemas.microsoft.com/office/powerpoint/2010/main" val="343726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825500"/>
            <a:ext cx="6096000" cy="5194300"/>
          </a:xfrm>
          <a:prstGeom prst="rect">
            <a:avLst/>
          </a:prstGeom>
        </p:spPr>
      </p:pic>
    </p:spTree>
    <p:extLst>
      <p:ext uri="{BB962C8B-B14F-4D97-AF65-F5344CB8AC3E}">
        <p14:creationId xmlns:p14="http://schemas.microsoft.com/office/powerpoint/2010/main" val="1319665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5680" y="2684042"/>
            <a:ext cx="7035800" cy="3505200"/>
          </a:xfrm>
          <a:prstGeom prst="rect">
            <a:avLst/>
          </a:prstGeom>
        </p:spPr>
      </p:pic>
      <p:sp>
        <p:nvSpPr>
          <p:cNvPr id="3" name="TextBox 2"/>
          <p:cNvSpPr txBox="1"/>
          <p:nvPr/>
        </p:nvSpPr>
        <p:spPr>
          <a:xfrm>
            <a:off x="875680" y="1323474"/>
            <a:ext cx="7345899" cy="923330"/>
          </a:xfrm>
          <a:prstGeom prst="rect">
            <a:avLst/>
          </a:prstGeom>
          <a:noFill/>
        </p:spPr>
        <p:txBody>
          <a:bodyPr wrap="square" rtlCol="0">
            <a:spAutoFit/>
          </a:bodyPr>
          <a:lstStyle/>
          <a:p>
            <a:r>
              <a:rPr lang="en-US" dirty="0" smtClean="0"/>
              <a:t>We don’t have any correlations over .9 and since this study isn’t a Repeated Measures ANOVA or a MANOVA then the correlations are fine! </a:t>
            </a:r>
            <a:endParaRPr lang="en-US" dirty="0"/>
          </a:p>
        </p:txBody>
      </p:sp>
    </p:spTree>
    <p:extLst>
      <p:ext uri="{BB962C8B-B14F-4D97-AF65-F5344CB8AC3E}">
        <p14:creationId xmlns:p14="http://schemas.microsoft.com/office/powerpoint/2010/main" val="34709627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49" y="445841"/>
            <a:ext cx="7024744" cy="1143000"/>
          </a:xfrm>
        </p:spPr>
        <p:txBody>
          <a:bodyPr/>
          <a:lstStyle/>
          <a:p>
            <a:r>
              <a:rPr lang="en-US" dirty="0" smtClean="0"/>
              <a:t>What if?</a:t>
            </a:r>
            <a:endParaRPr lang="en-US" dirty="0"/>
          </a:p>
        </p:txBody>
      </p:sp>
      <p:sp>
        <p:nvSpPr>
          <p:cNvPr id="3" name="Content Placeholder 2"/>
          <p:cNvSpPr>
            <a:spLocks noGrp="1"/>
          </p:cNvSpPr>
          <p:nvPr>
            <p:ph idx="1"/>
          </p:nvPr>
        </p:nvSpPr>
        <p:spPr>
          <a:xfrm>
            <a:off x="518349" y="1599164"/>
            <a:ext cx="8138079" cy="4944605"/>
          </a:xfrm>
        </p:spPr>
        <p:txBody>
          <a:bodyPr>
            <a:normAutofit/>
          </a:bodyPr>
          <a:lstStyle/>
          <a:p>
            <a:r>
              <a:rPr lang="en-US" dirty="0"/>
              <a:t>So, what happens if you have two items that are too </a:t>
            </a:r>
            <a:r>
              <a:rPr lang="en-US" dirty="0" smtClean="0"/>
              <a:t>correlated?</a:t>
            </a:r>
          </a:p>
          <a:p>
            <a:pPr lvl="1"/>
            <a:r>
              <a:rPr lang="en-US" dirty="0" smtClean="0"/>
              <a:t> </a:t>
            </a:r>
            <a:r>
              <a:rPr lang="en-US" dirty="0"/>
              <a:t>T</a:t>
            </a:r>
            <a:r>
              <a:rPr lang="en-US" dirty="0" smtClean="0"/>
              <a:t>hen </a:t>
            </a:r>
            <a:r>
              <a:rPr lang="en-US" dirty="0"/>
              <a:t>you </a:t>
            </a:r>
            <a:r>
              <a:rPr lang="en-US" dirty="0" smtClean="0"/>
              <a:t>would </a:t>
            </a:r>
            <a:r>
              <a:rPr lang="en-US" dirty="0"/>
              <a:t>want to pick one of them because they are technically not adding anything different to your </a:t>
            </a:r>
            <a:r>
              <a:rPr lang="en-US" dirty="0" smtClean="0"/>
              <a:t>analysis. So, </a:t>
            </a:r>
            <a:r>
              <a:rPr lang="en-US" dirty="0"/>
              <a:t>if you pick one then now you just have that one variable that is adding something </a:t>
            </a:r>
            <a:r>
              <a:rPr lang="en-US" dirty="0" smtClean="0"/>
              <a:t>instead of </a:t>
            </a:r>
            <a:r>
              <a:rPr lang="en-US" dirty="0"/>
              <a:t>having two variables that are adding the same thing to your analysis. </a:t>
            </a:r>
            <a:endParaRPr lang="en-US" dirty="0"/>
          </a:p>
          <a:p>
            <a:pPr lvl="1"/>
            <a:r>
              <a:rPr lang="en-US" dirty="0" smtClean="0"/>
              <a:t> You could also </a:t>
            </a:r>
            <a:r>
              <a:rPr lang="en-US" dirty="0"/>
              <a:t>average </a:t>
            </a:r>
            <a:r>
              <a:rPr lang="en-US" dirty="0" smtClean="0"/>
              <a:t>the two columns together</a:t>
            </a:r>
            <a:endParaRPr lang="en-US" dirty="0"/>
          </a:p>
          <a:p>
            <a:pPr lvl="1"/>
            <a:r>
              <a:rPr lang="en-US" dirty="0" smtClean="0"/>
              <a:t> </a:t>
            </a:r>
            <a:r>
              <a:rPr lang="en-US" dirty="0"/>
              <a:t>W</a:t>
            </a:r>
            <a:r>
              <a:rPr lang="en-US" dirty="0" smtClean="0"/>
              <a:t>hatever way you decide (if </a:t>
            </a:r>
            <a:r>
              <a:rPr lang="en-US" dirty="0"/>
              <a:t>you want to average them together or just use one of the </a:t>
            </a:r>
            <a:r>
              <a:rPr lang="en-US" dirty="0" smtClean="0"/>
              <a:t>columns) </a:t>
            </a:r>
            <a:r>
              <a:rPr lang="en-US" dirty="0"/>
              <a:t>then you will have re run the fake regression analysis with the average column or just the one column</a:t>
            </a:r>
            <a:r>
              <a:rPr lang="en-US" dirty="0"/>
              <a:t> </a:t>
            </a:r>
          </a:p>
        </p:txBody>
      </p:sp>
    </p:spTree>
    <p:extLst>
      <p:ext uri="{BB962C8B-B14F-4D97-AF65-F5344CB8AC3E}">
        <p14:creationId xmlns:p14="http://schemas.microsoft.com/office/powerpoint/2010/main" val="41736667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a:t>
            </a:r>
            <a:endParaRPr lang="en-US" dirty="0"/>
          </a:p>
        </p:txBody>
      </p:sp>
      <p:sp>
        <p:nvSpPr>
          <p:cNvPr id="3" name="Content Placeholder 2"/>
          <p:cNvSpPr>
            <a:spLocks noGrp="1"/>
          </p:cNvSpPr>
          <p:nvPr>
            <p:ph idx="1"/>
          </p:nvPr>
        </p:nvSpPr>
        <p:spPr/>
        <p:txBody>
          <a:bodyPr/>
          <a:lstStyle/>
          <a:p>
            <a:r>
              <a:rPr lang="en-US" dirty="0"/>
              <a:t>Analyze &gt; regression &gt; linear. </a:t>
            </a:r>
            <a:endParaRPr lang="en-US" dirty="0" smtClean="0"/>
          </a:p>
          <a:p>
            <a:endParaRPr lang="en-US" dirty="0"/>
          </a:p>
        </p:txBody>
      </p:sp>
      <p:pic>
        <p:nvPicPr>
          <p:cNvPr id="4" name="Picture 3"/>
          <p:cNvPicPr>
            <a:picLocks noChangeAspect="1"/>
          </p:cNvPicPr>
          <p:nvPr/>
        </p:nvPicPr>
        <p:blipFill>
          <a:blip r:embed="rId2"/>
          <a:stretch>
            <a:fillRect/>
          </a:stretch>
        </p:blipFill>
        <p:spPr>
          <a:xfrm>
            <a:off x="1381909" y="3402964"/>
            <a:ext cx="6438900" cy="2527300"/>
          </a:xfrm>
          <a:prstGeom prst="rect">
            <a:avLst/>
          </a:prstGeom>
        </p:spPr>
      </p:pic>
    </p:spTree>
    <p:extLst>
      <p:ext uri="{BB962C8B-B14F-4D97-AF65-F5344CB8AC3E}">
        <p14:creationId xmlns:p14="http://schemas.microsoft.com/office/powerpoint/2010/main" val="3633559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a:t>
            </a:r>
            <a:endParaRPr lang="en-US" dirty="0"/>
          </a:p>
        </p:txBody>
      </p:sp>
      <p:sp>
        <p:nvSpPr>
          <p:cNvPr id="3" name="Content Placeholder 2"/>
          <p:cNvSpPr>
            <a:spLocks noGrp="1"/>
          </p:cNvSpPr>
          <p:nvPr>
            <p:ph idx="1"/>
          </p:nvPr>
        </p:nvSpPr>
        <p:spPr/>
        <p:txBody>
          <a:bodyPr/>
          <a:lstStyle/>
          <a:p>
            <a:r>
              <a:rPr lang="en-US" dirty="0" smtClean="0"/>
              <a:t>Click on plots</a:t>
            </a:r>
          </a:p>
          <a:p>
            <a:pPr lvl="1"/>
            <a:r>
              <a:rPr lang="en-US" dirty="0"/>
              <a:t>ZPRED in Y</a:t>
            </a:r>
            <a:endParaRPr lang="en-US" sz="1600" dirty="0"/>
          </a:p>
          <a:p>
            <a:pPr lvl="1"/>
            <a:r>
              <a:rPr lang="en-US" dirty="0"/>
              <a:t>ZRESID in X </a:t>
            </a:r>
            <a:endParaRPr lang="en-US" sz="1600" dirty="0"/>
          </a:p>
          <a:p>
            <a:pPr marL="68580" indent="0">
              <a:buNone/>
            </a:pPr>
            <a:endParaRPr lang="en-US" dirty="0"/>
          </a:p>
        </p:txBody>
      </p:sp>
    </p:spTree>
    <p:extLst>
      <p:ext uri="{BB962C8B-B14F-4D97-AF65-F5344CB8AC3E}">
        <p14:creationId xmlns:p14="http://schemas.microsoft.com/office/powerpoint/2010/main" val="10707435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951672" y="1371600"/>
            <a:ext cx="5240655" cy="4114800"/>
          </a:xfrm>
          <a:prstGeom prst="rect">
            <a:avLst/>
          </a:prstGeom>
          <a:noFill/>
          <a:ln>
            <a:noFill/>
          </a:ln>
        </p:spPr>
      </p:pic>
    </p:spTree>
    <p:extLst>
      <p:ext uri="{BB962C8B-B14F-4D97-AF65-F5344CB8AC3E}">
        <p14:creationId xmlns:p14="http://schemas.microsoft.com/office/powerpoint/2010/main" val="88789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pPr lvl="0"/>
            <a:r>
              <a:rPr lang="en-US" sz="2600" dirty="0" smtClean="0"/>
              <a:t>Check </a:t>
            </a:r>
            <a:r>
              <a:rPr lang="en-US" sz="2600" dirty="0"/>
              <a:t>for typos </a:t>
            </a:r>
            <a:r>
              <a:rPr lang="en-US" sz="2600" dirty="0" smtClean="0"/>
              <a:t>and </a:t>
            </a:r>
            <a:r>
              <a:rPr lang="en-US" sz="2800" dirty="0" smtClean="0"/>
              <a:t>if </a:t>
            </a:r>
            <a:r>
              <a:rPr lang="en-US" sz="2800" dirty="0"/>
              <a:t>minimum and maximums scores are in range</a:t>
            </a:r>
          </a:p>
          <a:p>
            <a:endParaRPr lang="en-US" dirty="0"/>
          </a:p>
        </p:txBody>
      </p:sp>
    </p:spTree>
    <p:extLst>
      <p:ext uri="{BB962C8B-B14F-4D97-AF65-F5344CB8AC3E}">
        <p14:creationId xmlns:p14="http://schemas.microsoft.com/office/powerpoint/2010/main" val="20948225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65" y="920015"/>
            <a:ext cx="7024744" cy="834644"/>
          </a:xfrm>
        </p:spPr>
        <p:txBody>
          <a:bodyPr>
            <a:normAutofit/>
          </a:bodyPr>
          <a:lstStyle/>
          <a:p>
            <a:r>
              <a:rPr lang="en-US" dirty="0" smtClean="0"/>
              <a:t>What is going on?</a:t>
            </a:r>
            <a:endParaRPr lang="en-US" dirty="0"/>
          </a:p>
        </p:txBody>
      </p:sp>
      <p:sp>
        <p:nvSpPr>
          <p:cNvPr id="3" name="Content Placeholder 2"/>
          <p:cNvSpPr>
            <a:spLocks noGrp="1"/>
          </p:cNvSpPr>
          <p:nvPr>
            <p:ph idx="1"/>
          </p:nvPr>
        </p:nvSpPr>
        <p:spPr>
          <a:xfrm>
            <a:off x="816400" y="1930736"/>
            <a:ext cx="7477184" cy="3900346"/>
          </a:xfrm>
        </p:spPr>
        <p:txBody>
          <a:bodyPr>
            <a:normAutofit/>
          </a:bodyPr>
          <a:lstStyle/>
          <a:p>
            <a:pPr>
              <a:lnSpc>
                <a:spcPct val="110000"/>
              </a:lnSpc>
            </a:pPr>
            <a:r>
              <a:rPr lang="en-US" dirty="0" smtClean="0"/>
              <a:t>We are creating a </a:t>
            </a:r>
            <a:r>
              <a:rPr lang="en-US" dirty="0"/>
              <a:t>scatter plot of the residual values against the predicted </a:t>
            </a:r>
            <a:r>
              <a:rPr lang="en-US" dirty="0" smtClean="0"/>
              <a:t>values.</a:t>
            </a:r>
          </a:p>
          <a:p>
            <a:pPr>
              <a:lnSpc>
                <a:spcPct val="110000"/>
              </a:lnSpc>
            </a:pPr>
            <a:r>
              <a:rPr lang="en-US" dirty="0" smtClean="0"/>
              <a:t>ZPRED </a:t>
            </a:r>
            <a:r>
              <a:rPr lang="en-US" dirty="0"/>
              <a:t>is the predicted value for the fake </a:t>
            </a:r>
            <a:r>
              <a:rPr lang="en-US" dirty="0" smtClean="0"/>
              <a:t>regression and this </a:t>
            </a:r>
            <a:r>
              <a:rPr lang="en-US" dirty="0"/>
              <a:t>should be random because we are predicting from a random data </a:t>
            </a:r>
            <a:r>
              <a:rPr lang="en-US" dirty="0" smtClean="0"/>
              <a:t>set. </a:t>
            </a:r>
          </a:p>
          <a:p>
            <a:pPr>
              <a:lnSpc>
                <a:spcPct val="110000"/>
              </a:lnSpc>
            </a:pPr>
            <a:r>
              <a:rPr lang="en-US" dirty="0" smtClean="0"/>
              <a:t>ZRESID </a:t>
            </a:r>
            <a:r>
              <a:rPr lang="en-US" dirty="0"/>
              <a:t>is how different that prediction is from the actual </a:t>
            </a:r>
            <a:r>
              <a:rPr lang="en-US" dirty="0" smtClean="0"/>
              <a:t>score. So, </a:t>
            </a:r>
            <a:r>
              <a:rPr lang="en-US" dirty="0"/>
              <a:t>it is the distance between a persons actual x score and the predicted y </a:t>
            </a:r>
            <a:r>
              <a:rPr lang="en-US" dirty="0" smtClean="0"/>
              <a:t>score.</a:t>
            </a:r>
          </a:p>
        </p:txBody>
      </p:sp>
    </p:spTree>
    <p:extLst>
      <p:ext uri="{BB962C8B-B14F-4D97-AF65-F5344CB8AC3E}">
        <p14:creationId xmlns:p14="http://schemas.microsoft.com/office/powerpoint/2010/main" val="37266343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099" y="314976"/>
            <a:ext cx="7024744" cy="1143000"/>
          </a:xfrm>
        </p:spPr>
        <p:txBody>
          <a:bodyPr/>
          <a:lstStyle/>
          <a:p>
            <a:r>
              <a:rPr lang="en-US" dirty="0" smtClean="0"/>
              <a:t>ALSO…</a:t>
            </a:r>
            <a:endParaRPr lang="en-US" dirty="0"/>
          </a:p>
        </p:txBody>
      </p:sp>
      <p:sp>
        <p:nvSpPr>
          <p:cNvPr id="3" name="Content Placeholder 2"/>
          <p:cNvSpPr>
            <a:spLocks noGrp="1"/>
          </p:cNvSpPr>
          <p:nvPr>
            <p:ph idx="1"/>
          </p:nvPr>
        </p:nvSpPr>
        <p:spPr>
          <a:xfrm>
            <a:off x="630021" y="1457976"/>
            <a:ext cx="6777317" cy="3508977"/>
          </a:xfrm>
        </p:spPr>
        <p:txBody>
          <a:bodyPr/>
          <a:lstStyle/>
          <a:p>
            <a:r>
              <a:rPr lang="en-US" dirty="0" smtClean="0"/>
              <a:t>Histogram</a:t>
            </a:r>
          </a:p>
          <a:p>
            <a:r>
              <a:rPr lang="en-US" dirty="0" smtClean="0"/>
              <a:t>Normal Probability Plot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71970" y="2421195"/>
            <a:ext cx="5232400" cy="4114800"/>
          </a:xfrm>
          <a:prstGeom prst="rect">
            <a:avLst/>
          </a:prstGeom>
          <a:noFill/>
          <a:ln>
            <a:noFill/>
          </a:ln>
        </p:spPr>
      </p:pic>
    </p:spTree>
    <p:extLst>
      <p:ext uri="{BB962C8B-B14F-4D97-AF65-F5344CB8AC3E}">
        <p14:creationId xmlns:p14="http://schemas.microsoft.com/office/powerpoint/2010/main" val="25886567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 </a:t>
            </a:r>
            <a:endParaRPr lang="en-US" dirty="0"/>
          </a:p>
        </p:txBody>
      </p:sp>
      <p:sp>
        <p:nvSpPr>
          <p:cNvPr id="3" name="Content Placeholder 2"/>
          <p:cNvSpPr>
            <a:spLocks noGrp="1"/>
          </p:cNvSpPr>
          <p:nvPr>
            <p:ph idx="1"/>
          </p:nvPr>
        </p:nvSpPr>
        <p:spPr/>
        <p:txBody>
          <a:bodyPr/>
          <a:lstStyle/>
          <a:p>
            <a:r>
              <a:rPr lang="en-US" dirty="0" smtClean="0"/>
              <a:t>Univariate Normality</a:t>
            </a:r>
          </a:p>
          <a:p>
            <a:pPr lvl="1"/>
            <a:r>
              <a:rPr lang="en-US" dirty="0"/>
              <a:t>C</a:t>
            </a:r>
            <a:r>
              <a:rPr lang="en-US" dirty="0" smtClean="0"/>
              <a:t>an </a:t>
            </a:r>
            <a:r>
              <a:rPr lang="en-US" dirty="0"/>
              <a:t>check </a:t>
            </a:r>
            <a:r>
              <a:rPr lang="en-US" dirty="0" smtClean="0"/>
              <a:t>this by </a:t>
            </a:r>
            <a:r>
              <a:rPr lang="en-US" dirty="0"/>
              <a:t>looking at each histogram </a:t>
            </a:r>
            <a:r>
              <a:rPr lang="en-US" dirty="0" smtClean="0"/>
              <a:t>separately for each variable </a:t>
            </a:r>
          </a:p>
          <a:p>
            <a:r>
              <a:rPr lang="en-US" dirty="0" smtClean="0"/>
              <a:t>Multivariate Normality </a:t>
            </a:r>
          </a:p>
          <a:p>
            <a:pPr lvl="1"/>
            <a:r>
              <a:rPr lang="en-US" dirty="0" smtClean="0"/>
              <a:t>Look at the </a:t>
            </a:r>
            <a:r>
              <a:rPr lang="en-US" dirty="0"/>
              <a:t>histogram where it says random at the top</a:t>
            </a:r>
            <a:r>
              <a:rPr lang="en-US" dirty="0"/>
              <a:t> </a:t>
            </a:r>
            <a:endParaRPr lang="en-US" dirty="0" smtClean="0"/>
          </a:p>
          <a:p>
            <a:pPr lvl="1"/>
            <a:r>
              <a:rPr lang="en-US" dirty="0"/>
              <a:t>these are the errors that we want to be distributed multivariate normal</a:t>
            </a:r>
            <a:r>
              <a:rPr lang="en-US" dirty="0"/>
              <a:t> </a:t>
            </a:r>
          </a:p>
        </p:txBody>
      </p:sp>
    </p:spTree>
    <p:extLst>
      <p:ext uri="{BB962C8B-B14F-4D97-AF65-F5344CB8AC3E}">
        <p14:creationId xmlns:p14="http://schemas.microsoft.com/office/powerpoint/2010/main" val="6687822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check</a:t>
            </a:r>
            <a:endParaRPr lang="en-US" dirty="0"/>
          </a:p>
        </p:txBody>
      </p:sp>
      <p:sp>
        <p:nvSpPr>
          <p:cNvPr id="3" name="Content Placeholder 2"/>
          <p:cNvSpPr>
            <a:spLocks noGrp="1"/>
          </p:cNvSpPr>
          <p:nvPr>
            <p:ph idx="1"/>
          </p:nvPr>
        </p:nvSpPr>
        <p:spPr/>
        <p:txBody>
          <a:bodyPr/>
          <a:lstStyle/>
          <a:p>
            <a:r>
              <a:rPr lang="en-US" dirty="0" smtClean="0"/>
              <a:t>1) Spread needs to be evenly spread around 0</a:t>
            </a:r>
          </a:p>
          <a:p>
            <a:r>
              <a:rPr lang="en-US" dirty="0" smtClean="0"/>
              <a:t>2) Check the spread of the x-axis </a:t>
            </a:r>
          </a:p>
          <a:p>
            <a:pPr lvl="1"/>
            <a:r>
              <a:rPr lang="en-US" dirty="0" smtClean="0"/>
              <a:t>Does it go from -2 to 2 (good) or </a:t>
            </a:r>
          </a:p>
          <a:p>
            <a:pPr marL="365760" lvl="1" indent="0">
              <a:buNone/>
            </a:pPr>
            <a:r>
              <a:rPr lang="en-US" dirty="0"/>
              <a:t> </a:t>
            </a:r>
            <a:r>
              <a:rPr lang="en-US" dirty="0" smtClean="0"/>
              <a:t>   -2 to 7 (bad) ? </a:t>
            </a:r>
            <a:endParaRPr lang="en-US" dirty="0"/>
          </a:p>
        </p:txBody>
      </p:sp>
    </p:spTree>
    <p:extLst>
      <p:ext uri="{BB962C8B-B14F-4D97-AF65-F5344CB8AC3E}">
        <p14:creationId xmlns:p14="http://schemas.microsoft.com/office/powerpoint/2010/main" val="17212113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58992"/>
            <a:ext cx="5486400" cy="4872990"/>
          </a:xfrm>
          <a:prstGeom prst="rect">
            <a:avLst/>
          </a:prstGeom>
          <a:noFill/>
          <a:ln>
            <a:noFill/>
          </a:ln>
        </p:spPr>
      </p:pic>
      <p:sp>
        <p:nvSpPr>
          <p:cNvPr id="3" name="TextBox 2"/>
          <p:cNvSpPr txBox="1"/>
          <p:nvPr/>
        </p:nvSpPr>
        <p:spPr>
          <a:xfrm>
            <a:off x="518349" y="907057"/>
            <a:ext cx="3434062" cy="369332"/>
          </a:xfrm>
          <a:prstGeom prst="rect">
            <a:avLst/>
          </a:prstGeom>
          <a:noFill/>
        </p:spPr>
        <p:txBody>
          <a:bodyPr wrap="square" rtlCol="0">
            <a:spAutoFit/>
          </a:bodyPr>
          <a:lstStyle/>
          <a:p>
            <a:r>
              <a:rPr lang="en-US" dirty="0" smtClean="0"/>
              <a:t>Multivariate Normality Plot</a:t>
            </a:r>
            <a:endParaRPr lang="en-US" dirty="0"/>
          </a:p>
        </p:txBody>
      </p:sp>
      <p:sp>
        <p:nvSpPr>
          <p:cNvPr id="4" name="TextBox 3"/>
          <p:cNvSpPr txBox="1"/>
          <p:nvPr/>
        </p:nvSpPr>
        <p:spPr>
          <a:xfrm>
            <a:off x="6505281" y="3174700"/>
            <a:ext cx="1866056" cy="923330"/>
          </a:xfrm>
          <a:prstGeom prst="rect">
            <a:avLst/>
          </a:prstGeom>
          <a:noFill/>
        </p:spPr>
        <p:txBody>
          <a:bodyPr wrap="square" rtlCol="0">
            <a:spAutoFit/>
          </a:bodyPr>
          <a:lstStyle/>
          <a:p>
            <a:r>
              <a:rPr lang="en-US" dirty="0" smtClean="0"/>
              <a:t>Looks slightly positively skewed! </a:t>
            </a:r>
            <a:endParaRPr lang="en-US" dirty="0"/>
          </a:p>
        </p:txBody>
      </p:sp>
    </p:spTree>
    <p:extLst>
      <p:ext uri="{BB962C8B-B14F-4D97-AF65-F5344CB8AC3E}">
        <p14:creationId xmlns:p14="http://schemas.microsoft.com/office/powerpoint/2010/main" val="21672166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Normality </a:t>
            </a:r>
            <a:endParaRPr lang="en-US" dirty="0"/>
          </a:p>
        </p:txBody>
      </p:sp>
      <p:sp>
        <p:nvSpPr>
          <p:cNvPr id="3" name="Content Placeholder 2"/>
          <p:cNvSpPr>
            <a:spLocks noGrp="1"/>
          </p:cNvSpPr>
          <p:nvPr>
            <p:ph idx="1"/>
          </p:nvPr>
        </p:nvSpPr>
        <p:spPr/>
        <p:txBody>
          <a:bodyPr/>
          <a:lstStyle/>
          <a:p>
            <a:r>
              <a:rPr lang="en-US" dirty="0"/>
              <a:t>I</a:t>
            </a:r>
            <a:r>
              <a:rPr lang="en-US" dirty="0" smtClean="0"/>
              <a:t>f </a:t>
            </a:r>
            <a:r>
              <a:rPr lang="en-US" dirty="0"/>
              <a:t>you have at least 30 </a:t>
            </a:r>
            <a:r>
              <a:rPr lang="en-US" dirty="0" smtClean="0"/>
              <a:t>people (</a:t>
            </a:r>
            <a:r>
              <a:rPr lang="en-US" dirty="0"/>
              <a:t>central limit </a:t>
            </a:r>
            <a:r>
              <a:rPr lang="en-US" dirty="0" smtClean="0"/>
              <a:t>theorem) then normality </a:t>
            </a:r>
            <a:r>
              <a:rPr lang="en-US" dirty="0"/>
              <a:t>isn’t such as </a:t>
            </a:r>
            <a:r>
              <a:rPr lang="en-US" dirty="0" smtClean="0"/>
              <a:t>a big </a:t>
            </a:r>
            <a:r>
              <a:rPr lang="en-US" dirty="0"/>
              <a:t>of a </a:t>
            </a:r>
            <a:r>
              <a:rPr lang="en-US" dirty="0" smtClean="0"/>
              <a:t>deal if the assumption is not met. </a:t>
            </a:r>
            <a:endParaRPr lang="en-US" dirty="0"/>
          </a:p>
        </p:txBody>
      </p:sp>
    </p:spTree>
    <p:extLst>
      <p:ext uri="{BB962C8B-B14F-4D97-AF65-F5344CB8AC3E}">
        <p14:creationId xmlns:p14="http://schemas.microsoft.com/office/powerpoint/2010/main" val="17800122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Normality</a:t>
            </a:r>
            <a:endParaRPr lang="en-US" dirty="0"/>
          </a:p>
        </p:txBody>
      </p:sp>
      <p:sp>
        <p:nvSpPr>
          <p:cNvPr id="3" name="Content Placeholder 2"/>
          <p:cNvSpPr>
            <a:spLocks noGrp="1"/>
          </p:cNvSpPr>
          <p:nvPr>
            <p:ph idx="1"/>
          </p:nvPr>
        </p:nvSpPr>
        <p:spPr/>
        <p:txBody>
          <a:bodyPr/>
          <a:lstStyle/>
          <a:p>
            <a:r>
              <a:rPr lang="en-US" dirty="0"/>
              <a:t>I</a:t>
            </a:r>
            <a:r>
              <a:rPr lang="en-US" dirty="0" smtClean="0"/>
              <a:t>f multivariate </a:t>
            </a:r>
            <a:r>
              <a:rPr lang="en-US" dirty="0"/>
              <a:t>normality plot is skewed then I would suggest checking your univariate histograms and see which variable is the </a:t>
            </a:r>
            <a:r>
              <a:rPr lang="en-US" dirty="0" smtClean="0"/>
              <a:t>problem. </a:t>
            </a:r>
          </a:p>
          <a:p>
            <a:r>
              <a:rPr lang="en-US" dirty="0"/>
              <a:t>analyze &gt; descriptive statistics &gt; frequencies</a:t>
            </a:r>
            <a:r>
              <a:rPr lang="en-US" dirty="0"/>
              <a:t> </a:t>
            </a:r>
            <a:endParaRPr lang="en-US" dirty="0" smtClean="0"/>
          </a:p>
          <a:p>
            <a:endParaRPr lang="en-US" dirty="0"/>
          </a:p>
        </p:txBody>
      </p:sp>
      <p:pic>
        <p:nvPicPr>
          <p:cNvPr id="4" name="Picture 3"/>
          <p:cNvPicPr>
            <a:picLocks noChangeAspect="1"/>
          </p:cNvPicPr>
          <p:nvPr/>
        </p:nvPicPr>
        <p:blipFill>
          <a:blip r:embed="rId2"/>
          <a:stretch>
            <a:fillRect/>
          </a:stretch>
        </p:blipFill>
        <p:spPr>
          <a:xfrm>
            <a:off x="1317249" y="4855582"/>
            <a:ext cx="6376858" cy="1015921"/>
          </a:xfrm>
          <a:prstGeom prst="rect">
            <a:avLst/>
          </a:prstGeom>
        </p:spPr>
      </p:pic>
    </p:spTree>
    <p:extLst>
      <p:ext uri="{BB962C8B-B14F-4D97-AF65-F5344CB8AC3E}">
        <p14:creationId xmlns:p14="http://schemas.microsoft.com/office/powerpoint/2010/main" val="3800600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Normality</a:t>
            </a:r>
          </a:p>
        </p:txBody>
      </p:sp>
      <p:sp>
        <p:nvSpPr>
          <p:cNvPr id="3" name="Content Placeholder 2"/>
          <p:cNvSpPr>
            <a:spLocks noGrp="1"/>
          </p:cNvSpPr>
          <p:nvPr>
            <p:ph idx="1"/>
          </p:nvPr>
        </p:nvSpPr>
        <p:spPr/>
        <p:txBody>
          <a:bodyPr>
            <a:normAutofit/>
          </a:bodyPr>
          <a:lstStyle/>
          <a:p>
            <a:r>
              <a:rPr lang="en-US" dirty="0"/>
              <a:t>M</a:t>
            </a:r>
            <a:r>
              <a:rPr lang="en-US" dirty="0" smtClean="0"/>
              <a:t>ove </a:t>
            </a:r>
            <a:r>
              <a:rPr lang="en-US" dirty="0"/>
              <a:t>over all your continuous </a:t>
            </a:r>
            <a:r>
              <a:rPr lang="en-US" dirty="0" smtClean="0"/>
              <a:t>variables</a:t>
            </a:r>
          </a:p>
          <a:p>
            <a:r>
              <a:rPr lang="en-US" dirty="0" smtClean="0"/>
              <a:t>Uncheck the display frequency tables box</a:t>
            </a:r>
          </a:p>
          <a:p>
            <a:r>
              <a:rPr lang="en-US" dirty="0"/>
              <a:t>C</a:t>
            </a:r>
            <a:r>
              <a:rPr lang="en-US" dirty="0" smtClean="0"/>
              <a:t>lick </a:t>
            </a:r>
            <a:r>
              <a:rPr lang="en-US" dirty="0"/>
              <a:t>on </a:t>
            </a:r>
            <a:r>
              <a:rPr lang="en-US" dirty="0" smtClean="0"/>
              <a:t>charts</a:t>
            </a:r>
          </a:p>
        </p:txBody>
      </p:sp>
    </p:spTree>
    <p:extLst>
      <p:ext uri="{BB962C8B-B14F-4D97-AF65-F5344CB8AC3E}">
        <p14:creationId xmlns:p14="http://schemas.microsoft.com/office/powerpoint/2010/main" val="649769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900" y="1587500"/>
            <a:ext cx="6172200" cy="3670300"/>
          </a:xfrm>
          <a:prstGeom prst="rect">
            <a:avLst/>
          </a:prstGeom>
        </p:spPr>
      </p:pic>
    </p:spTree>
    <p:extLst>
      <p:ext uri="{BB962C8B-B14F-4D97-AF65-F5344CB8AC3E}">
        <p14:creationId xmlns:p14="http://schemas.microsoft.com/office/powerpoint/2010/main" val="3282816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Normality</a:t>
            </a:r>
          </a:p>
        </p:txBody>
      </p:sp>
      <p:sp>
        <p:nvSpPr>
          <p:cNvPr id="3" name="Content Placeholder 2"/>
          <p:cNvSpPr>
            <a:spLocks noGrp="1"/>
          </p:cNvSpPr>
          <p:nvPr>
            <p:ph idx="1"/>
          </p:nvPr>
        </p:nvSpPr>
        <p:spPr/>
        <p:txBody>
          <a:bodyPr/>
          <a:lstStyle/>
          <a:p>
            <a:r>
              <a:rPr lang="en-US" dirty="0"/>
              <a:t>Click on histograms </a:t>
            </a:r>
          </a:p>
          <a:p>
            <a:pPr lvl="1"/>
            <a:r>
              <a:rPr lang="en-US" dirty="0"/>
              <a:t>Click on the box where it says “show normal curve on histogram” </a:t>
            </a:r>
            <a:endParaRPr lang="en-US" dirty="0" smtClean="0"/>
          </a:p>
          <a:p>
            <a:pPr lvl="1"/>
            <a:r>
              <a:rPr lang="en-US" dirty="0" smtClean="0"/>
              <a:t>Then click continue</a:t>
            </a:r>
            <a:endParaRPr lang="en-US" dirty="0"/>
          </a:p>
          <a:p>
            <a:endParaRPr lang="en-US" dirty="0"/>
          </a:p>
        </p:txBody>
      </p:sp>
    </p:spTree>
    <p:extLst>
      <p:ext uri="{BB962C8B-B14F-4D97-AF65-F5344CB8AC3E}">
        <p14:creationId xmlns:p14="http://schemas.microsoft.com/office/powerpoint/2010/main" val="319362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1901</TotalTime>
  <Words>3292</Words>
  <Application>Microsoft Macintosh PowerPoint</Application>
  <PresentationFormat>On-screen Show (4:3)</PresentationFormat>
  <Paragraphs>273</Paragraphs>
  <Slides>121</Slides>
  <Notes>0</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Austin</vt:lpstr>
      <vt:lpstr>Data Screening</vt:lpstr>
      <vt:lpstr>Why?</vt:lpstr>
      <vt:lpstr>Big Important Rule</vt:lpstr>
      <vt:lpstr>Order</vt:lpstr>
      <vt:lpstr>Order Cont…</vt:lpstr>
      <vt:lpstr>Background Information</vt:lpstr>
      <vt:lpstr>Fake Data</vt:lpstr>
      <vt:lpstr>Reminder…</vt:lpstr>
      <vt:lpstr>Accuracy</vt:lpstr>
      <vt:lpstr>Accuracy Steps</vt:lpstr>
      <vt:lpstr>Accuracy Steps</vt:lpstr>
      <vt:lpstr>Accuracy Steps</vt:lpstr>
      <vt:lpstr>PowerPoint Presentation</vt:lpstr>
      <vt:lpstr>PowerPoint Presentation</vt:lpstr>
      <vt:lpstr>Accuracy </vt:lpstr>
      <vt:lpstr>Accuracy </vt:lpstr>
      <vt:lpstr>Accuracy</vt:lpstr>
      <vt:lpstr>Accuracy</vt:lpstr>
      <vt:lpstr>Note…</vt:lpstr>
      <vt:lpstr>To Fix Minimum Scores</vt:lpstr>
      <vt:lpstr>PowerPoint Presentation</vt:lpstr>
      <vt:lpstr>To Fix Maximum Scores </vt:lpstr>
      <vt:lpstr>Accuracy </vt:lpstr>
      <vt:lpstr>PowerPoint Presentation</vt:lpstr>
      <vt:lpstr>PowerPoint Presentation</vt:lpstr>
      <vt:lpstr>Accuracy</vt:lpstr>
      <vt:lpstr>PowerPoint Presentation</vt:lpstr>
      <vt:lpstr>Accuracy</vt:lpstr>
      <vt:lpstr>PowerPoint Presentation</vt:lpstr>
      <vt:lpstr>Missing Data</vt:lpstr>
      <vt:lpstr>PowerPoint Presentation</vt:lpstr>
      <vt:lpstr>What to Replace?</vt:lpstr>
      <vt:lpstr>What to Replace?</vt:lpstr>
      <vt:lpstr>What to Replace?</vt:lpstr>
      <vt:lpstr>How Much Can I Replace?</vt:lpstr>
      <vt:lpstr>Pairwise or Listwise</vt:lpstr>
      <vt:lpstr>How To Replace Missing Data</vt:lpstr>
      <vt:lpstr>Step 1</vt:lpstr>
      <vt:lpstr>PowerPoint Presentation</vt:lpstr>
      <vt:lpstr>Step 2</vt:lpstr>
      <vt:lpstr>PowerPoint Presentation</vt:lpstr>
      <vt:lpstr>Now What?</vt:lpstr>
      <vt:lpstr>PowerPoint Presentation</vt:lpstr>
      <vt:lpstr>What Happened?</vt:lpstr>
      <vt:lpstr>Next,</vt:lpstr>
      <vt:lpstr>Suggestion</vt:lpstr>
      <vt:lpstr>Deleting Variables</vt:lpstr>
      <vt:lpstr>PowerPoint Presentation</vt:lpstr>
      <vt:lpstr>Outliers</vt:lpstr>
      <vt:lpstr>Two Ways to Check for Outliers</vt:lpstr>
      <vt:lpstr>Univariate</vt:lpstr>
      <vt:lpstr>Univariate</vt:lpstr>
      <vt:lpstr>PowerPoint Presentation</vt:lpstr>
      <vt:lpstr>Univariate</vt:lpstr>
      <vt:lpstr>PowerPoint Presentation</vt:lpstr>
      <vt:lpstr>Univariate</vt:lpstr>
      <vt:lpstr>PowerPoint Presentation</vt:lpstr>
      <vt:lpstr>Univariate</vt:lpstr>
      <vt:lpstr>OR…</vt:lpstr>
      <vt:lpstr>PowerPoint Presentation</vt:lpstr>
      <vt:lpstr>Then…</vt:lpstr>
      <vt:lpstr>PowerPoint Presentation</vt:lpstr>
      <vt:lpstr>Next…</vt:lpstr>
      <vt:lpstr>PowerPoint Presentation</vt:lpstr>
      <vt:lpstr>Univariate</vt:lpstr>
      <vt:lpstr>PowerPoint Presentation</vt:lpstr>
      <vt:lpstr>Second Way to Check for Outliers: Multivariate</vt:lpstr>
      <vt:lpstr>Mahalanobis Distance </vt:lpstr>
      <vt:lpstr>How to Check</vt:lpstr>
      <vt:lpstr>PowerPoint Presentation</vt:lpstr>
      <vt:lpstr>Why Chi-Square</vt:lpstr>
      <vt:lpstr>Next…</vt:lpstr>
      <vt:lpstr>PowerPoint Presentation</vt:lpstr>
      <vt:lpstr>Next…</vt:lpstr>
      <vt:lpstr>PowerPoint Presentation</vt:lpstr>
      <vt:lpstr>Then…</vt:lpstr>
      <vt:lpstr>PowerPoint Presentation</vt:lpstr>
      <vt:lpstr>Figure Out the Cut Off Score for Mahalanobis</vt:lpstr>
      <vt:lpstr>Deleting Participants</vt:lpstr>
      <vt:lpstr>Deleting People</vt:lpstr>
      <vt:lpstr>Assumptions</vt:lpstr>
      <vt:lpstr>Assumptions</vt:lpstr>
      <vt:lpstr>PowerPoint Presentation</vt:lpstr>
      <vt:lpstr>PowerPoint Presentation</vt:lpstr>
      <vt:lpstr>PowerPoint Presentation</vt:lpstr>
      <vt:lpstr>What if?</vt:lpstr>
      <vt:lpstr>Plots</vt:lpstr>
      <vt:lpstr>Then…</vt:lpstr>
      <vt:lpstr>PowerPoint Presentation</vt:lpstr>
      <vt:lpstr>What is going on?</vt:lpstr>
      <vt:lpstr>ALSO…</vt:lpstr>
      <vt:lpstr>Normality </vt:lpstr>
      <vt:lpstr>How to check</vt:lpstr>
      <vt:lpstr>PowerPoint Presentation</vt:lpstr>
      <vt:lpstr>Multivariate Normality </vt:lpstr>
      <vt:lpstr>Univariate Normality</vt:lpstr>
      <vt:lpstr>Univariate Normality</vt:lpstr>
      <vt:lpstr>PowerPoint Presentation</vt:lpstr>
      <vt:lpstr>Univariate Normality</vt:lpstr>
      <vt:lpstr>PowerPoint Presentation</vt:lpstr>
      <vt:lpstr>Univariate Normality</vt:lpstr>
      <vt:lpstr>PowerPoint Presentation</vt:lpstr>
      <vt:lpstr>PowerPoint Presentation</vt:lpstr>
      <vt:lpstr>PowerPoint Presentation</vt:lpstr>
      <vt:lpstr>PowerPoint Presentation</vt:lpstr>
      <vt:lpstr>PowerPoint Presentation</vt:lpstr>
      <vt:lpstr>Multivariate Normality </vt:lpstr>
      <vt:lpstr>Also, </vt:lpstr>
      <vt:lpstr>PowerPoint Presentation</vt:lpstr>
      <vt:lpstr>Linearity</vt:lpstr>
      <vt:lpstr>PowerPoint Presentation</vt:lpstr>
      <vt:lpstr>Homogeneity &amp; Homoscedasticity </vt:lpstr>
      <vt:lpstr>Homogeneity</vt:lpstr>
      <vt:lpstr>How to check</vt:lpstr>
      <vt:lpstr>To Get the Line on Graph…</vt:lpstr>
      <vt:lpstr>PowerPoint Presentation</vt:lpstr>
      <vt:lpstr>Homogeneity</vt:lpstr>
      <vt:lpstr>Homoscedasticity </vt:lpstr>
      <vt:lpstr>PowerPoint Presentation</vt:lpstr>
      <vt:lpstr>Homoscedasticity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Screening</dc:title>
  <dc:creator>Jessica Willis</dc:creator>
  <cp:lastModifiedBy>Jessica Willis</cp:lastModifiedBy>
  <cp:revision>60</cp:revision>
  <dcterms:created xsi:type="dcterms:W3CDTF">2015-10-22T00:05:36Z</dcterms:created>
  <dcterms:modified xsi:type="dcterms:W3CDTF">2015-11-17T22:55:42Z</dcterms:modified>
</cp:coreProperties>
</file>