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404" r:id="rId2"/>
    <p:sldId id="323" r:id="rId3"/>
    <p:sldId id="397" r:id="rId4"/>
    <p:sldId id="394" r:id="rId5"/>
    <p:sldId id="395" r:id="rId6"/>
    <p:sldId id="396" r:id="rId7"/>
    <p:sldId id="398" r:id="rId8"/>
    <p:sldId id="400" r:id="rId9"/>
    <p:sldId id="405" r:id="rId10"/>
    <p:sldId id="399" r:id="rId11"/>
    <p:sldId id="401" r:id="rId12"/>
    <p:sldId id="402" r:id="rId13"/>
    <p:sldId id="403" r:id="rId14"/>
    <p:sldId id="406" r:id="rId15"/>
    <p:sldId id="335" r:id="rId16"/>
    <p:sldId id="407" r:id="rId17"/>
    <p:sldId id="409" r:id="rId18"/>
    <p:sldId id="408" r:id="rId19"/>
    <p:sldId id="326" r:id="rId20"/>
    <p:sldId id="327" r:id="rId21"/>
    <p:sldId id="328" r:id="rId22"/>
    <p:sldId id="333" r:id="rId23"/>
    <p:sldId id="330" r:id="rId24"/>
    <p:sldId id="334" r:id="rId25"/>
    <p:sldId id="324" r:id="rId26"/>
    <p:sldId id="410" r:id="rId27"/>
    <p:sldId id="337" r:id="rId28"/>
    <p:sldId id="338" r:id="rId29"/>
    <p:sldId id="339" r:id="rId30"/>
    <p:sldId id="341" r:id="rId31"/>
    <p:sldId id="342" r:id="rId32"/>
    <p:sldId id="343" r:id="rId33"/>
    <p:sldId id="350" r:id="rId34"/>
    <p:sldId id="420" r:id="rId35"/>
    <p:sldId id="411" r:id="rId36"/>
    <p:sldId id="412" r:id="rId37"/>
    <p:sldId id="356" r:id="rId38"/>
    <p:sldId id="352" r:id="rId39"/>
    <p:sldId id="315" r:id="rId40"/>
    <p:sldId id="336" r:id="rId41"/>
    <p:sldId id="256" r:id="rId42"/>
    <p:sldId id="317" r:id="rId43"/>
    <p:sldId id="318" r:id="rId44"/>
    <p:sldId id="316" r:id="rId45"/>
    <p:sldId id="258" r:id="rId46"/>
    <p:sldId id="259" r:id="rId47"/>
    <p:sldId id="261" r:id="rId48"/>
    <p:sldId id="262" r:id="rId49"/>
    <p:sldId id="263" r:id="rId50"/>
    <p:sldId id="276" r:id="rId51"/>
    <p:sldId id="277" r:id="rId52"/>
    <p:sldId id="278" r:id="rId53"/>
    <p:sldId id="319" r:id="rId54"/>
    <p:sldId id="280" r:id="rId55"/>
    <p:sldId id="265" r:id="rId56"/>
    <p:sldId id="264" r:id="rId57"/>
    <p:sldId id="267" r:id="rId58"/>
    <p:sldId id="281" r:id="rId59"/>
    <p:sldId id="283" r:id="rId60"/>
    <p:sldId id="284" r:id="rId61"/>
    <p:sldId id="285" r:id="rId62"/>
    <p:sldId id="286" r:id="rId63"/>
    <p:sldId id="289" r:id="rId64"/>
    <p:sldId id="321" r:id="rId65"/>
    <p:sldId id="357" r:id="rId66"/>
    <p:sldId id="360" r:id="rId67"/>
    <p:sldId id="366" r:id="rId68"/>
    <p:sldId id="272" r:id="rId69"/>
    <p:sldId id="369" r:id="rId70"/>
    <p:sldId id="370" r:id="rId71"/>
    <p:sldId id="371" r:id="rId72"/>
    <p:sldId id="368" r:id="rId73"/>
    <p:sldId id="271" r:id="rId74"/>
    <p:sldId id="374" r:id="rId75"/>
    <p:sldId id="373" r:id="rId76"/>
    <p:sldId id="273" r:id="rId77"/>
    <p:sldId id="375" r:id="rId78"/>
    <p:sldId id="384" r:id="rId79"/>
    <p:sldId id="414" r:id="rId80"/>
    <p:sldId id="294" r:id="rId81"/>
    <p:sldId id="295" r:id="rId82"/>
    <p:sldId id="415" r:id="rId83"/>
    <p:sldId id="296" r:id="rId84"/>
    <p:sldId id="292" r:id="rId85"/>
    <p:sldId id="297" r:id="rId86"/>
    <p:sldId id="387" r:id="rId87"/>
    <p:sldId id="388" r:id="rId88"/>
    <p:sldId id="416" r:id="rId89"/>
    <p:sldId id="299" r:id="rId90"/>
    <p:sldId id="418" r:id="rId91"/>
    <p:sldId id="308" r:id="rId92"/>
    <p:sldId id="302" r:id="rId93"/>
    <p:sldId id="303" r:id="rId94"/>
    <p:sldId id="304" r:id="rId95"/>
    <p:sldId id="305" r:id="rId96"/>
    <p:sldId id="306" r:id="rId97"/>
    <p:sldId id="322" r:id="rId98"/>
    <p:sldId id="301" r:id="rId99"/>
    <p:sldId id="310" r:id="rId100"/>
    <p:sldId id="311" r:id="rId101"/>
    <p:sldId id="312" r:id="rId102"/>
    <p:sldId id="313" r:id="rId103"/>
    <p:sldId id="314" r:id="rId104"/>
    <p:sldId id="353" r:id="rId105"/>
    <p:sldId id="354" r:id="rId106"/>
    <p:sldId id="35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zer, Michael D" initials="MMD" lastIdx="2" clrIdx="0">
    <p:extLst>
      <p:ext uri="{19B8F6BF-5375-455C-9EA6-DF929625EA0E}">
        <p15:presenceInfo xmlns:p15="http://schemas.microsoft.com/office/powerpoint/2012/main" userId="S-1-5-21-319684956-3210497419-1358138691-224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2B14C"/>
    <a:srgbClr val="963097"/>
    <a:srgbClr val="ED171E"/>
    <a:srgbClr val="5B9BD5"/>
    <a:srgbClr val="ED1C24"/>
    <a:srgbClr val="E62133"/>
    <a:srgbClr val="FFFFFF"/>
    <a:srgbClr val="E12834"/>
    <a:srgbClr val="FF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4660"/>
  </p:normalViewPr>
  <p:slideViewPr>
    <p:cSldViewPr snapToGrid="0">
      <p:cViewPr>
        <p:scale>
          <a:sx n="98" d="100"/>
          <a:sy n="98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CFC5-0AB5-4D15-A5AA-30972E6D149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4E5E-9C76-4462-96CF-879F4C4F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04E5E-9C76-4462-96CF-879F4C4F5F0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DB6F-716D-4E6D-982A-F86EE2E5340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F791-0044-4CA3-BF5F-ADE72F3F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25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25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499" cy="399097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638799" y="1209675"/>
            <a:ext cx="1419225" cy="1171574"/>
          </a:xfrm>
          <a:prstGeom prst="wedgeRectCallout">
            <a:avLst>
              <a:gd name="adj1" fmla="val 66110"/>
              <a:gd name="adj2" fmla="val 99257"/>
            </a:avLst>
          </a:prstGeom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Ok.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9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Standard Deviation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5.62 </a:t>
                </a:r>
                <a:r>
                  <a:rPr lang="en-US" dirty="0"/>
                  <a:t>= </a:t>
                </a:r>
                <a:r>
                  <a:rPr lang="el-GR" dirty="0"/>
                  <a:t>σ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blipFill rotWithShape="0">
                <a:blip r:embed="rId2"/>
                <a:stretch>
                  <a:fillRect l="-1937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70193" y="1522925"/>
            <a:ext cx="1992923" cy="78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Standard Deviation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5.62 </a:t>
                </a:r>
                <a:r>
                  <a:rPr lang="en-US" dirty="0"/>
                  <a:t>= </a:t>
                </a:r>
                <a:r>
                  <a:rPr lang="el-GR" dirty="0"/>
                  <a:t>σ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blipFill rotWithShape="0">
                <a:blip r:embed="rId2"/>
                <a:stretch>
                  <a:fillRect l="-1937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Up Arrow 2"/>
          <p:cNvSpPr/>
          <p:nvPr/>
        </p:nvSpPr>
        <p:spPr>
          <a:xfrm flipH="1">
            <a:off x="6974072" y="1568021"/>
            <a:ext cx="2810962" cy="15399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0193" y="1522925"/>
            <a:ext cx="1992923" cy="78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83075" y="196865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5.62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810" y="516851"/>
            <a:ext cx="1452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Deviance</a:t>
            </a:r>
          </a:p>
          <a:p>
            <a:endParaRPr lang="en-US" dirty="0"/>
          </a:p>
          <a:p>
            <a:r>
              <a:rPr lang="en-US" dirty="0" smtClean="0"/>
              <a:t>1  –  7 = </a:t>
            </a:r>
            <a:r>
              <a:rPr lang="en-US" dirty="0" smtClean="0">
                <a:solidFill>
                  <a:schemeClr val="accent1"/>
                </a:solidFill>
              </a:rPr>
              <a:t>-6</a:t>
            </a:r>
          </a:p>
          <a:p>
            <a:r>
              <a:rPr lang="en-US" dirty="0" smtClean="0"/>
              <a:t>3  –  7 = </a:t>
            </a:r>
            <a:r>
              <a:rPr lang="en-US" dirty="0" smtClean="0">
                <a:solidFill>
                  <a:schemeClr val="accent1"/>
                </a:solidFill>
              </a:rPr>
              <a:t>-4</a:t>
            </a:r>
          </a:p>
          <a:p>
            <a:r>
              <a:rPr lang="en-US" dirty="0" smtClean="0"/>
              <a:t>4  –  7 = </a:t>
            </a:r>
            <a:r>
              <a:rPr lang="en-US" dirty="0" smtClean="0">
                <a:solidFill>
                  <a:schemeClr val="accent1"/>
                </a:solidFill>
              </a:rPr>
              <a:t>-3</a:t>
            </a:r>
          </a:p>
          <a:p>
            <a:r>
              <a:rPr lang="en-US" dirty="0" smtClean="0"/>
              <a:t>11 – 7 = 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/>
              <a:t>16 – 7 =  </a:t>
            </a:r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72931" y="516851"/>
            <a:ext cx="20601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Sum of Squares</a:t>
            </a:r>
          </a:p>
          <a:p>
            <a:endParaRPr lang="en-US" dirty="0" smtClean="0"/>
          </a:p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   36</a:t>
            </a:r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   16</a:t>
            </a:r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    9</a:t>
            </a:r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  16</a:t>
            </a:r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+</a:t>
            </a:r>
            <a:r>
              <a:rPr lang="en-US" u="sng" dirty="0" smtClean="0"/>
              <a:t>81</a:t>
            </a:r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chemeClr val="accent1"/>
                </a:solidFill>
              </a:rPr>
              <a:t>158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6515" y="506620"/>
            <a:ext cx="13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Variance</a:t>
            </a:r>
          </a:p>
          <a:p>
            <a:endParaRPr lang="en-US" dirty="0"/>
          </a:p>
          <a:p>
            <a:r>
              <a:rPr lang="en-US" dirty="0" smtClean="0"/>
              <a:t>158/5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Standard Deviation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5.62 </a:t>
                </a:r>
                <a:r>
                  <a:rPr lang="en-US" dirty="0"/>
                  <a:t>= </a:t>
                </a:r>
                <a:r>
                  <a:rPr lang="el-GR" dirty="0"/>
                  <a:t>σ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36" y="516851"/>
                <a:ext cx="2518030" cy="1226426"/>
              </a:xfrm>
              <a:prstGeom prst="rect">
                <a:avLst/>
              </a:prstGeom>
              <a:blipFill rotWithShape="0">
                <a:blip r:embed="rId2"/>
                <a:stretch>
                  <a:fillRect l="-1937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Up Arrow 2"/>
          <p:cNvSpPr/>
          <p:nvPr/>
        </p:nvSpPr>
        <p:spPr>
          <a:xfrm flipH="1">
            <a:off x="6974072" y="1568021"/>
            <a:ext cx="2810962" cy="15399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0193" y="1522925"/>
            <a:ext cx="1992923" cy="78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83075" y="196865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5.62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31.6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3075" y="4724400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5.62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51999" y="472440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31.6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7523" y="4232030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 rot="18083026" flipV="1">
            <a:off x="8480509" y="3990650"/>
            <a:ext cx="329001" cy="737539"/>
          </a:xfrm>
          <a:prstGeom prst="curvedLeftArrow">
            <a:avLst>
              <a:gd name="adj1" fmla="val 25000"/>
              <a:gd name="adj2" fmla="val 514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4113428" flipV="1">
            <a:off x="7367953" y="4010177"/>
            <a:ext cx="329001" cy="737539"/>
          </a:xfrm>
          <a:prstGeom prst="curvedLeftArrow">
            <a:avLst>
              <a:gd name="adj1" fmla="val 25000"/>
              <a:gd name="adj2" fmla="val 514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rot="7537918" flipV="1">
            <a:off x="7397460" y="5131175"/>
            <a:ext cx="329001" cy="737539"/>
          </a:xfrm>
          <a:prstGeom prst="curvedLeftArrow">
            <a:avLst>
              <a:gd name="adj1" fmla="val 25000"/>
              <a:gd name="adj2" fmla="val 514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29183" y="5219867"/>
                <a:ext cx="33490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83" y="5219867"/>
                <a:ext cx="334900" cy="280077"/>
              </a:xfrm>
              <a:prstGeom prst="rect">
                <a:avLst/>
              </a:prstGeom>
              <a:blipFill rotWithShape="0">
                <a:blip r:embed="rId3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rved Left Arrow 19"/>
          <p:cNvSpPr/>
          <p:nvPr/>
        </p:nvSpPr>
        <p:spPr>
          <a:xfrm rot="3333023" flipV="1">
            <a:off x="8555806" y="5101723"/>
            <a:ext cx="329001" cy="737539"/>
          </a:xfrm>
          <a:prstGeom prst="curvedLeftArrow">
            <a:avLst>
              <a:gd name="adj1" fmla="val 25000"/>
              <a:gd name="adj2" fmla="val 514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7984" y="47244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18262" y="472440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404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9634" y="573198"/>
            <a:ext cx="706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up:  Distribution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76387"/>
            <a:ext cx="5486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6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1673363"/>
            <a:ext cx="1024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Statistics</a:t>
            </a:r>
            <a:r>
              <a:rPr lang="en-US" sz="4000" dirty="0" smtClean="0"/>
              <a:t> = collecting and analyzing numbers so we can make assumptions about other numbers.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3549788"/>
            <a:ext cx="1024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Inferential Statistics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1673363"/>
            <a:ext cx="1024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Statistics</a:t>
            </a:r>
            <a:r>
              <a:rPr lang="en-US" sz="4000" dirty="0" smtClean="0"/>
              <a:t> = collecting and analyzing numbers so we can make assumptions about other numbers.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3549788"/>
            <a:ext cx="1024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Inferential Statistics </a:t>
            </a:r>
            <a:r>
              <a:rPr lang="en-US" sz="4000" dirty="0" smtClean="0"/>
              <a:t>= using numbers to make inferences (assumptions) about other numbers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90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51903" y="4422028"/>
            <a:ext cx="5552303" cy="782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04206" y="1153297"/>
            <a:ext cx="2611394" cy="370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51903" y="4422028"/>
            <a:ext cx="5552303" cy="782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04206" y="1153297"/>
            <a:ext cx="2611394" cy="370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03" y="822849"/>
            <a:ext cx="28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51903" y="4422028"/>
            <a:ext cx="5552303" cy="782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04206" y="1153297"/>
            <a:ext cx="2611394" cy="370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03" y="822849"/>
            <a:ext cx="28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16" y="2323337"/>
                <a:ext cx="1889813" cy="19634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51903" y="4422028"/>
            <a:ext cx="5552303" cy="782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04206" y="1153297"/>
            <a:ext cx="2611394" cy="370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91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62416" y="2323337"/>
                <a:ext cx="3161122" cy="1848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4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𝐴𝑑𝑑</m:t>
                              </m:r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16" y="2323337"/>
                <a:ext cx="3161122" cy="1848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657600" y="1416908"/>
            <a:ext cx="5634681" cy="1243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51903" y="4422028"/>
            <a:ext cx="5552303" cy="782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66131" y="1106298"/>
            <a:ext cx="2611394" cy="370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2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60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38969" y="1416908"/>
            <a:ext cx="294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Summation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64" y="2158313"/>
            <a:ext cx="5797864" cy="3564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3493" y="2494199"/>
            <a:ext cx="626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=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59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75" y="1651584"/>
            <a:ext cx="6688990" cy="4112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962" y="4478216"/>
            <a:ext cx="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7963" y="1086057"/>
            <a:ext cx="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8552" y="2721550"/>
            <a:ext cx="219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0523" y="889862"/>
                <a:ext cx="3253455" cy="403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9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9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9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9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23" y="889862"/>
                <a:ext cx="3253455" cy="4032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/>
          <p:nvPr/>
        </p:nvCxnSpPr>
        <p:spPr>
          <a:xfrm>
            <a:off x="6118378" y="1254894"/>
            <a:ext cx="820618" cy="796228"/>
          </a:xfrm>
          <a:prstGeom prst="curvedConnector3">
            <a:avLst>
              <a:gd name="adj1" fmla="val 24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6161970" y="3852604"/>
            <a:ext cx="860153" cy="810282"/>
          </a:xfrm>
          <a:prstGeom prst="curvedConnector3">
            <a:avLst>
              <a:gd name="adj1" fmla="val 225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59160" y="2895600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9570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9570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50076" y="272848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06514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6513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237" y="2749871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546983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27739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9570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9570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50076" y="272848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06514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6513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237" y="2749871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91430" y="2051514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30" y="2051514"/>
                <a:ext cx="625492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00913" y="2886454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13" y="2886454"/>
                <a:ext cx="625492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604968" y="2897764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27739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9570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9570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50076" y="272848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06514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6513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237" y="2749871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91430" y="2051514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30" y="2051514"/>
                <a:ext cx="625492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00913" y="2886454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13" y="2886454"/>
                <a:ext cx="625492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44232" y="5287745"/>
            <a:ext cx="705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			1 + 2 + 3 + 4 = 10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628195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48967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" y="1385491"/>
                <a:ext cx="2438040" cy="3024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9570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9570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50076" y="272848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65" y="1342723"/>
                <a:ext cx="2547492" cy="31100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16130" y="1385491"/>
                <a:ext cx="2628475" cy="311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7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7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30" y="1385491"/>
                <a:ext cx="2628475" cy="31100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5046" y="5283834"/>
                <a:ext cx="4714759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    = 1 + 4 + 9 + 16 = 30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46" y="5283834"/>
                <a:ext cx="4714759" cy="311688"/>
              </a:xfrm>
              <a:prstGeom prst="rect">
                <a:avLst/>
              </a:prstGeom>
              <a:blipFill rotWithShape="0"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06514" y="4552269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26122" y="4552791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6513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6121" y="104693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237" y="2749871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01596" y="2728487"/>
            <a:ext cx="79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203384" y="2051514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84" y="2051514"/>
                <a:ext cx="625492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203384" y="2888822"/>
                <a:ext cx="6254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84" y="2888822"/>
                <a:ext cx="625492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495531" y="2919148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56117" y="2940532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42425" y="3050070"/>
            <a:ext cx="534818" cy="95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9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  <a:p>
            <a:r>
              <a:rPr lang="en-US" sz="5400" dirty="0" smtClean="0"/>
              <a:t>n = number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58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  <a:p>
            <a:r>
              <a:rPr lang="en-US" sz="5400" dirty="0" smtClean="0"/>
              <a:t>n = number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7047" y="3546615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3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  <a:p>
            <a:r>
              <a:rPr lang="en-US" sz="5400" dirty="0" smtClean="0"/>
              <a:t>n = number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7047" y="3546615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87816" y="2869508"/>
            <a:ext cx="2625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</a:t>
            </a:r>
            <a:r>
              <a:rPr lang="en-US" sz="2800" dirty="0" smtClean="0">
                <a:solidFill>
                  <a:srgbClr val="0070C0"/>
                </a:solidFill>
              </a:rPr>
              <a:t>ample</a:t>
            </a:r>
            <a:r>
              <a:rPr lang="en-US" sz="2800" dirty="0" smtClean="0"/>
              <a:t> of the population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87815" y="1224355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Population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06155" y="1792288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51633" y="438072"/>
            <a:ext cx="12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09446" y="438072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Population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681" y="915125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</a:rPr>
              <a:t>n = number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2133602" y="34802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8372" y="32388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1786" y="52504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1787" y="38484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8587" y="3619496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3386" y="4259814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633" y="3978720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1387" y="44580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4910" y="5759299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2895" y="414630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08587" y="49152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0987" y="50676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286002" y="3632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016371" y="431389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1570894" y="468770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43202" y="40898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227387" y="526799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048002" y="4394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450126" y="466253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352802" y="46994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913187" y="528451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29709" y="54028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4925" y="5127322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6248" y="428672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7695" y="451318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55887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2386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28647" y="5813121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10001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9802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06155" y="1792288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51633" y="438072"/>
            <a:ext cx="12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09446" y="438072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Population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681" y="915125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</a:rPr>
              <a:t>n = number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2133602" y="34802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8372" y="32388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1786" y="52504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1787" y="38484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8587" y="3619496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3386" y="4259814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633" y="3978720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1387" y="44580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4910" y="5759299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2895" y="414630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08587" y="49152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0987" y="50676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286002" y="3632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016371" y="431389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1570894" y="468770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43202" y="40898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227387" y="526799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048002" y="4394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450126" y="466253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352802" y="46994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913187" y="528451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29709" y="54028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4925" y="5127322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6248" y="428672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7695" y="451318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55887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2386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28647" y="5813121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10001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9802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8910" y="3162503"/>
            <a:ext cx="1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= 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06155" y="1792288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51633" y="438072"/>
            <a:ext cx="12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09446" y="438072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Population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681" y="915125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</a:rPr>
              <a:t>n = number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2133602" y="34802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8372" y="32388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1786" y="5250414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1787" y="384843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8587" y="3619496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3386" y="4259814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633" y="3978720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1387" y="445803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4910" y="5759299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2895" y="414630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08587" y="49152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0987" y="50676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286002" y="3632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016371" y="431389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1570894" y="4687706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43202" y="40898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227387" y="526799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048002" y="4394629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450126" y="466253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352802" y="46994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913187" y="528451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29709" y="54028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4925" y="5127322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6248" y="428672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7695" y="451318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2263" y="5326615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2386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28647" y="5813121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10001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9802" y="5759299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8910" y="3162503"/>
            <a:ext cx="1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= 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1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662" y="961292"/>
            <a:ext cx="534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 = Number</a:t>
            </a:r>
          </a:p>
          <a:p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57047" y="1884621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06155" y="1792288"/>
            <a:ext cx="293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artial </a:t>
            </a:r>
            <a:r>
              <a:rPr lang="en-US" sz="2800" dirty="0"/>
              <a:t>n</a:t>
            </a:r>
            <a:r>
              <a:rPr lang="en-US" sz="2800" dirty="0" smtClean="0"/>
              <a:t>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51633" y="438072"/>
            <a:ext cx="12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09446" y="438072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Population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681" y="915125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</a:rPr>
              <a:t>n = number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2133602" y="34802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8372" y="32388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1786" y="5250414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1787" y="384843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8587" y="3619496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3386" y="4259814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633" y="3978720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1387" y="445803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4910" y="5759299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2895" y="4146308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08587" y="49152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0987" y="5067638"/>
            <a:ext cx="269630" cy="33517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286002" y="36326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016371" y="4313896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1570894" y="4687706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43202" y="40898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227387" y="526799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048002" y="4394629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450126" y="466253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352802" y="4699429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913187" y="5284514"/>
            <a:ext cx="246184" cy="33997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29709" y="5402814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4925" y="5127322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6248" y="428672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7695" y="451318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2263" y="5326615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2386" y="5759299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28647" y="5813121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10001" y="5326615"/>
            <a:ext cx="281354" cy="28135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9802" y="5759299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8910" y="3162503"/>
            <a:ext cx="1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= 30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9777047" y="5253879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77048" y="3851903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047894" y="3982185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386648" y="4461503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68156" y="4149773"/>
            <a:ext cx="269630" cy="33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8206155" y="4691171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9683263" y="4398094"/>
            <a:ext cx="246184" cy="3399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17524" y="5330080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63908" y="5816586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45063" y="5762764"/>
            <a:ext cx="281354" cy="28135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26923" y="3202129"/>
            <a:ext cx="1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 =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3" y="468500"/>
            <a:ext cx="4243184" cy="29872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77" y="468500"/>
            <a:ext cx="3432345" cy="2950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3" y="3677285"/>
            <a:ext cx="3877392" cy="2932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177" y="3677285"/>
            <a:ext cx="3938357" cy="29324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59924" y="3400711"/>
            <a:ext cx="240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Random Sampling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77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9" y="958534"/>
            <a:ext cx="10656256" cy="5345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6670" y="619125"/>
            <a:ext cx="870004" cy="4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1" y="1133476"/>
            <a:ext cx="4136920" cy="4136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4" y="2670071"/>
            <a:ext cx="2262677" cy="2600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7" y="3876675"/>
            <a:ext cx="1176805" cy="1393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343025"/>
            <a:ext cx="348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350,000 per day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04183" y="1343025"/>
            <a:ext cx="348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150,000 per day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36203" y="219075"/>
            <a:ext cx="28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7,000,000,000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75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08" y="941560"/>
            <a:ext cx="93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Measures of Central Tendency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6728" y="13766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single value that attempts to describe a set of data by identifying the central position within that set of data.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104066" y="2281473"/>
            <a:ext cx="8259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there to represent</a:t>
            </a:r>
          </a:p>
          <a:p>
            <a:endParaRPr lang="en-US" dirty="0"/>
          </a:p>
          <a:p>
            <a:r>
              <a:rPr lang="en-US" dirty="0" smtClean="0"/>
              <a:t>It is the “</a:t>
            </a:r>
            <a:r>
              <a:rPr lang="en-US" dirty="0" err="1" smtClean="0"/>
              <a:t>middleness</a:t>
            </a:r>
            <a:r>
              <a:rPr lang="en-US" dirty="0" smtClean="0"/>
              <a:t>”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	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	Middle score when arranged from low to high or high to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	Most frequently occurring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500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92" y="984738"/>
            <a:ext cx="957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</a:t>
            </a:r>
            <a:r>
              <a:rPr lang="en-US" sz="2800" dirty="0"/>
              <a:t>Average </a:t>
            </a:r>
            <a:r>
              <a:rPr lang="en-US" sz="2800" dirty="0" smtClean="0"/>
              <a:t>= </a:t>
            </a:r>
            <a:r>
              <a:rPr lang="en-US" sz="2800" dirty="0"/>
              <a:t>Typical representation of something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29960" y="461518"/>
            <a:ext cx="146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 µ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5681" y="536075"/>
            <a:ext cx="281353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29960" y="461518"/>
            <a:ext cx="1670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/>
              <a:t> µ</a:t>
            </a:r>
          </a:p>
          <a:p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75681" y="536075"/>
            <a:ext cx="281353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29961" y="461518"/>
            <a:ext cx="335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/>
              <a:t> </a:t>
            </a:r>
            <a:r>
              <a:rPr lang="en-US" sz="2800" dirty="0" smtClean="0"/>
              <a:t>µ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75681" y="536075"/>
            <a:ext cx="281353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6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8492" y="984738"/>
            <a:ext cx="957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= Average = Typical representation of something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29961" y="461518"/>
            <a:ext cx="213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/>
              <a:t> µ</a:t>
            </a:r>
          </a:p>
          <a:p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75681" y="536075"/>
            <a:ext cx="281353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469"/>
            <a:ext cx="100584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469"/>
            <a:ext cx="10058399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69628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6" cy="5657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   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746" y="1847049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02704" y="1993571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591" y="1916329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591" y="1639330"/>
            <a:ext cx="10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" y="342469"/>
            <a:ext cx="10058395" cy="5657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1622" y="5329881"/>
            <a:ext cx="3912973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    =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746" y="1847049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02704" y="1993571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6591" y="1916329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6591" y="1639330"/>
            <a:ext cx="10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" y="342469"/>
            <a:ext cx="10058395" cy="56578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00649" y="2454876"/>
            <a:ext cx="1556951" cy="9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5189" y="5329881"/>
            <a:ext cx="3674076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3557" y="5288692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2		     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4746" y="1639330"/>
            <a:ext cx="176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</a:t>
            </a:r>
          </a:p>
          <a:p>
            <a:r>
              <a:rPr lang="en-US" dirty="0" smtClean="0"/>
              <a:t>   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4746" y="1847049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704" y="1993571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591" y="1916329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6591" y="1639330"/>
            <a:ext cx="10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499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8" cy="50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7" cy="50170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2985" y="902677"/>
            <a:ext cx="2919046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7" y="1471749"/>
            <a:ext cx="8919227" cy="50170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01262" y="1471749"/>
            <a:ext cx="7690338" cy="35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446" y="3788229"/>
            <a:ext cx="6487885" cy="1166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8274" y="3788229"/>
            <a:ext cx="6514012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446" y="3788229"/>
            <a:ext cx="6487885" cy="1166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8274" y="3788229"/>
            <a:ext cx="6514012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" y="342469"/>
            <a:ext cx="10058391" cy="565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t="59195" r="32388" b="15254"/>
          <a:stretch/>
        </p:blipFill>
        <p:spPr>
          <a:xfrm>
            <a:off x="1045029" y="3692433"/>
            <a:ext cx="6365966" cy="1445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67232" y="742950"/>
            <a:ext cx="0" cy="489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6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40027" y="60960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 (1 + 3 + 4 + 11 + 16)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67232" y="771525"/>
            <a:ext cx="0" cy="48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8613" y="639931"/>
            <a:ext cx="44484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16</a:t>
            </a:r>
          </a:p>
          <a:p>
            <a:r>
              <a:rPr lang="en-US" sz="1900" dirty="0" smtClean="0"/>
              <a:t>15</a:t>
            </a:r>
          </a:p>
          <a:p>
            <a:r>
              <a:rPr lang="en-US" sz="1900" dirty="0" smtClean="0"/>
              <a:t>14</a:t>
            </a:r>
          </a:p>
          <a:p>
            <a:r>
              <a:rPr lang="en-US" sz="1900" dirty="0" smtClean="0"/>
              <a:t>13</a:t>
            </a:r>
          </a:p>
          <a:p>
            <a:r>
              <a:rPr lang="en-US" sz="1900" dirty="0" smtClean="0"/>
              <a:t>12</a:t>
            </a:r>
          </a:p>
          <a:p>
            <a:r>
              <a:rPr lang="en-US" sz="1900" dirty="0" smtClean="0"/>
              <a:t>11</a:t>
            </a:r>
          </a:p>
          <a:p>
            <a:r>
              <a:rPr lang="en-US" sz="1900" dirty="0" smtClean="0"/>
              <a:t>10</a:t>
            </a:r>
          </a:p>
          <a:p>
            <a:r>
              <a:rPr lang="en-US" sz="1900" dirty="0" smtClean="0"/>
              <a:t>9</a:t>
            </a:r>
          </a:p>
          <a:p>
            <a:r>
              <a:rPr lang="en-US" sz="1900" dirty="0" smtClean="0"/>
              <a:t>8</a:t>
            </a:r>
          </a:p>
          <a:p>
            <a:r>
              <a:rPr lang="en-US" sz="1900" dirty="0" smtClean="0"/>
              <a:t>7</a:t>
            </a:r>
          </a:p>
          <a:p>
            <a:r>
              <a:rPr lang="en-US" sz="1900" dirty="0" smtClean="0"/>
              <a:t>6</a:t>
            </a:r>
          </a:p>
          <a:p>
            <a:r>
              <a:rPr lang="en-US" sz="1900" dirty="0" smtClean="0"/>
              <a:t>5</a:t>
            </a:r>
          </a:p>
          <a:p>
            <a:r>
              <a:rPr lang="en-US" sz="1900" dirty="0" smtClean="0"/>
              <a:t>4</a:t>
            </a:r>
          </a:p>
          <a:p>
            <a:r>
              <a:rPr lang="en-US" sz="1900" dirty="0" smtClean="0"/>
              <a:t>3</a:t>
            </a:r>
          </a:p>
          <a:p>
            <a:r>
              <a:rPr lang="en-US" sz="1900" dirty="0" smtClean="0"/>
              <a:t>2</a:t>
            </a:r>
          </a:p>
          <a:p>
            <a:r>
              <a:rPr lang="en-US" sz="1900" dirty="0" smtClean="0"/>
              <a:t>1</a:t>
            </a:r>
          </a:p>
          <a:p>
            <a:r>
              <a:rPr lang="en-US" sz="19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4913" y="2986727"/>
            <a:ext cx="14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99FF"/>
                </a:solidFill>
              </a:rPr>
              <a:t>5</a:t>
            </a:r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62893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25488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84066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33259" y="3356059"/>
            <a:ext cx="0" cy="15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75923" y="3470313"/>
            <a:ext cx="0" cy="2093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28688" y="3367730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28470" y="5973948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Merna’s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83957" y="1561692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451915" y="1708214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8008" y="1629165"/>
            <a:ext cx="4149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= </a:t>
            </a:r>
            <a:r>
              <a:rPr lang="en-US" dirty="0"/>
              <a:t>1 + 3 + 4 +11 + 16</a:t>
            </a:r>
          </a:p>
          <a:p>
            <a:r>
              <a:rPr lang="en-US" dirty="0"/>
              <a:t>	             5	 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903774" y="1942806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99865" y="1758140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96026" y="1629165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003564" y="1942806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58965" y="1752530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97355" y="1752530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3957" y="1453970"/>
            <a:ext cx="137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40027" y="60960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 (1 + 3 + 4 + 11 + 16)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9" y="342467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499" cy="39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9" y="342467"/>
            <a:ext cx="10058398" cy="5657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6" cy="5657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</a:t>
            </a:r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b="1" dirty="0" smtClean="0"/>
              <a:t> </a:t>
            </a:r>
            <a:r>
              <a:rPr lang="en-US" dirty="0" smtClean="0"/>
              <a:t>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6" cy="5657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5" cy="5657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" y="342467"/>
            <a:ext cx="10058395" cy="5657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Average</a:t>
            </a:r>
            <a:r>
              <a:rPr lang="en-US" dirty="0" smtClean="0"/>
              <a:t> is the typical representation of the group.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Mean </a:t>
            </a:r>
            <a:r>
              <a:rPr lang="en-US" dirty="0"/>
              <a:t>Average Middle 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1" y="368562"/>
            <a:ext cx="10058400" cy="565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5009" y="2828155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Variation</a:t>
            </a:r>
            <a:r>
              <a:rPr lang="en-US" dirty="0" smtClean="0"/>
              <a:t>:  How numbers around the mean are related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09" y="801084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measure of central tendency shows us the “</a:t>
            </a:r>
            <a:r>
              <a:rPr lang="en-US" dirty="0" err="1" smtClean="0"/>
              <a:t>middleness</a:t>
            </a:r>
            <a:r>
              <a:rPr lang="en-US" dirty="0" smtClean="0"/>
              <a:t>,” but nothing about width or spread of the other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09" y="1729734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the rest of the numbers relate to the      /mean/average/middle number?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09" y="4197478"/>
            <a:ext cx="606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1     2     3     4     5      6     7     8     9    10   11   12    13   14   15   16   17   18   19   20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91126" y="3474097"/>
            <a:ext cx="2475472" cy="2250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5877" y="1637666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3835" y="1784188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7" y="343285"/>
            <a:ext cx="10058398" cy="565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5009" y="1152951"/>
            <a:ext cx="7458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= </a:t>
            </a:r>
            <a:r>
              <a:rPr lang="en-US" b="1" dirty="0" smtClean="0">
                <a:solidFill>
                  <a:srgbClr val="FF0000"/>
                </a:solidFill>
              </a:rPr>
              <a:t>7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Variance for each number in our distribution     1  =</a:t>
            </a:r>
          </a:p>
          <a:p>
            <a:r>
              <a:rPr lang="en-US" dirty="0"/>
              <a:t>c</a:t>
            </a:r>
            <a:r>
              <a:rPr lang="en-US" dirty="0" smtClean="0"/>
              <a:t>ompared to the mean		              3  =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  4  =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11  =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16  = 	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09" y="4197478"/>
            <a:ext cx="606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1     2     3     4     5      6     7     8     9    10   11   12    13   14   15   16   17   18   19   20 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191126" y="3781425"/>
            <a:ext cx="2475472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5009" y="1040508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12967" y="1187030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7" y="343285"/>
            <a:ext cx="10058398" cy="565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5009" y="1152951"/>
            <a:ext cx="7458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=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/>
          </a:p>
          <a:p>
            <a:r>
              <a:rPr lang="en-US" dirty="0" smtClean="0"/>
              <a:t>Variance for each number in our distribution     1  =  6</a:t>
            </a:r>
          </a:p>
          <a:p>
            <a:r>
              <a:rPr lang="en-US" dirty="0"/>
              <a:t>c</a:t>
            </a:r>
            <a:r>
              <a:rPr lang="en-US" dirty="0" smtClean="0"/>
              <a:t>ompared to the mean		              3  =  4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  4  =  3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11  =  4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16  =  9	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09" y="4197478"/>
            <a:ext cx="606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1     2     3     4     5      6     7     8     9    10   11   12    13   14   15   16   17   18   19   20 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191126" y="3781425"/>
            <a:ext cx="2475472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45009" y="4197478"/>
            <a:ext cx="266700" cy="238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15947" y="4197478"/>
            <a:ext cx="266700" cy="238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3029" y="4197478"/>
            <a:ext cx="266700" cy="238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0879" y="4216914"/>
            <a:ext cx="266700" cy="238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1290" y="4216913"/>
            <a:ext cx="266700" cy="238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5009" y="1040508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12967" y="1187030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27541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     =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27541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61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Variation </a:t>
            </a:r>
            <a:r>
              <a:rPr lang="en-US" dirty="0"/>
              <a:t>how much a value varies from another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a measure of variation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     =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85394" y="1419909"/>
            <a:ext cx="4686756" cy="22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3"/>
          </p:cNvCxnSpPr>
          <p:nvPr/>
        </p:nvCxnSpPr>
        <p:spPr>
          <a:xfrm flipH="1">
            <a:off x="1094221" y="1419909"/>
            <a:ext cx="4677929" cy="26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85394" y="1419094"/>
            <a:ext cx="4686756" cy="297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2150" y="1419094"/>
            <a:ext cx="1171575" cy="306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80977" y="1428895"/>
            <a:ext cx="1109927" cy="344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Statistics!!!!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499" cy="399097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638799" y="1209675"/>
            <a:ext cx="1419225" cy="1171574"/>
          </a:xfrm>
          <a:prstGeom prst="wedgeRectCallout">
            <a:avLst>
              <a:gd name="adj1" fmla="val 66110"/>
              <a:gd name="adj2" fmla="val 99257"/>
            </a:avLst>
          </a:prstGeom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Ok.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48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27541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031" y="610431"/>
            <a:ext cx="61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Variation </a:t>
            </a:r>
            <a:r>
              <a:rPr lang="en-US" dirty="0"/>
              <a:t>how much a value varies from another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a measure of variation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     =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33144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97594" y="3708890"/>
            <a:ext cx="222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- 7 =  -6 </a:t>
            </a:r>
          </a:p>
          <a:p>
            <a:r>
              <a:rPr lang="en-US" dirty="0" smtClean="0"/>
              <a:t>3  - 7 =  -4</a:t>
            </a:r>
          </a:p>
          <a:p>
            <a:r>
              <a:rPr lang="en-US" dirty="0" smtClean="0"/>
              <a:t>4  - 7 =  -3</a:t>
            </a:r>
          </a:p>
          <a:p>
            <a:r>
              <a:rPr lang="en-US" dirty="0" smtClean="0"/>
              <a:t>11 - 7 =  4</a:t>
            </a:r>
          </a:p>
          <a:p>
            <a:r>
              <a:rPr lang="en-US" dirty="0" smtClean="0"/>
              <a:t>16 - 7 =  9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9799992" y="5126243"/>
            <a:ext cx="28461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5886" y="310025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-6 -4 -3 = -13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28666" y="3100251"/>
            <a:ext cx="10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+9 = 13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837032" y="3075082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158957" y="3080218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     =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82031" y="610431"/>
            <a:ext cx="615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Variation </a:t>
            </a:r>
            <a:r>
              <a:rPr lang="en-US" dirty="0"/>
              <a:t>how much a value varies from another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a measure of variation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42469"/>
            <a:ext cx="10058397" cy="565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010" y="4341341"/>
            <a:ext cx="61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0    1      2      3     4     5     6     7     8     9     10   11   12   13   14  15   16   17  18  19   20    21   22   23   24   25   26   27   28   29   30   31   32   33   34  35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383957" y="609600"/>
            <a:ext cx="344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Average = 1 + 3 + 4 +11 + 16</a:t>
            </a:r>
          </a:p>
          <a:p>
            <a:r>
              <a:rPr lang="en-US" dirty="0"/>
              <a:t>	</a:t>
            </a:r>
            <a:r>
              <a:rPr lang="en-US" dirty="0" smtClean="0"/>
              <a:t>             5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85" y="3781425"/>
            <a:ext cx="6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   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chemeClr val="accent4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	   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		            </a:t>
            </a:r>
            <a:r>
              <a:rPr lang="en-US" dirty="0" smtClean="0">
                <a:solidFill>
                  <a:srgbClr val="FF99FF"/>
                </a:solidFill>
              </a:rPr>
              <a:t> 5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840" y="48168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4515" y="426358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470" y="3933170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5293" y="1809929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4501" y="5616059"/>
            <a:ext cx="31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1       2      3      4      5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595286" y="5638944"/>
            <a:ext cx="30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8300" y="342469"/>
            <a:ext cx="68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8875" y="1733550"/>
            <a:ext cx="166687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4966" y="154888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127" y="1419909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</a:p>
          <a:p>
            <a:r>
              <a:rPr lang="en-US" dirty="0"/>
              <a:t> 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528665" y="1733550"/>
            <a:ext cx="2308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066" y="1543274"/>
            <a:ext cx="2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2456" y="1543274"/>
            <a:ext cx="2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3535680"/>
            <a:ext cx="6330661" cy="10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333144"/>
            <a:ext cx="10058398" cy="565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3957" y="5245912"/>
            <a:ext cx="664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0    1    2    3    4    5    6 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   8    9   10  11 12 13 14  15 16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03167" y="4961968"/>
            <a:ext cx="2760617" cy="1462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803165" y="4632914"/>
            <a:ext cx="1176607" cy="13766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851150" y="3688080"/>
            <a:ext cx="1882347" cy="1571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35052" y="4005501"/>
            <a:ext cx="1298445" cy="14525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792324" y="4317640"/>
            <a:ext cx="941174" cy="14054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6413" y="2359825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(-)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9817" y="2366471"/>
            <a:ext cx="8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(+)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62" y="3579501"/>
            <a:ext cx="42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89" y="3901835"/>
            <a:ext cx="3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889" y="4203245"/>
            <a:ext cx="7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97594" y="3708890"/>
            <a:ext cx="222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- 7 =  -6 </a:t>
            </a:r>
          </a:p>
          <a:p>
            <a:r>
              <a:rPr lang="en-US" dirty="0" smtClean="0"/>
              <a:t>3  - 7 =  -4</a:t>
            </a:r>
          </a:p>
          <a:p>
            <a:r>
              <a:rPr lang="en-US" dirty="0" smtClean="0"/>
              <a:t>4  - 7 =  -3</a:t>
            </a:r>
          </a:p>
          <a:p>
            <a:r>
              <a:rPr lang="en-US" dirty="0" smtClean="0"/>
              <a:t>11 - 7 =  4</a:t>
            </a:r>
          </a:p>
          <a:p>
            <a:r>
              <a:rPr lang="en-US" dirty="0" smtClean="0"/>
              <a:t>16 - 7 =  9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9799992" y="5126243"/>
            <a:ext cx="28461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38526" y="4479221"/>
            <a:ext cx="9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46299" y="4818211"/>
            <a:ext cx="3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000" y="2342556"/>
            <a:ext cx="11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(Average)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7054" y="2516989"/>
            <a:ext cx="3333081" cy="64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</a:t>
            </a:r>
          </a:p>
          <a:p>
            <a:r>
              <a:rPr lang="en-US" dirty="0"/>
              <a:t>	</a:t>
            </a:r>
            <a:r>
              <a:rPr lang="en-US" dirty="0" smtClean="0"/>
              <a:t>	            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053657" y="2827717"/>
            <a:ext cx="1203838" cy="12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0350135" y="2638697"/>
            <a:ext cx="238971" cy="37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599112" y="2509542"/>
            <a:ext cx="59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617219" y="2827717"/>
            <a:ext cx="224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10859684" y="2631758"/>
            <a:ext cx="2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081475" y="2620818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5886" y="310025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-6 -4 -3 = -13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28666" y="3100251"/>
            <a:ext cx="10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+9 = 13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837032" y="3075082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158957" y="3080218"/>
            <a:ext cx="421033" cy="4224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36357" y="762000"/>
            <a:ext cx="3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X = { 1, 3, 4, 11, 16 }</a:t>
            </a:r>
          </a:p>
          <a:p>
            <a:endParaRPr lang="en-US" dirty="0" smtClean="0"/>
          </a:p>
          <a:p>
            <a:r>
              <a:rPr lang="en-US" dirty="0" smtClean="0"/>
              <a:t>     =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6352" y="1488183"/>
            <a:ext cx="4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594310" y="1634705"/>
            <a:ext cx="198336" cy="4469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82031" y="610431"/>
            <a:ext cx="6150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Variation </a:t>
            </a:r>
            <a:r>
              <a:rPr lang="en-US" dirty="0"/>
              <a:t>how much a value varies from another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Deviation</a:t>
            </a:r>
            <a:r>
              <a:rPr lang="en-US" dirty="0" smtClean="0"/>
              <a:t> is a measure of variation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Average Deviation </a:t>
            </a:r>
            <a:r>
              <a:rPr lang="en-US" dirty="0"/>
              <a:t>is, well, the average of the sum of deviations.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" y="1957025"/>
            <a:ext cx="4088058" cy="3066042"/>
          </a:xfrm>
          <a:prstGeom prst="rect">
            <a:avLst/>
          </a:prstGeom>
        </p:spPr>
      </p:pic>
      <p:sp>
        <p:nvSpPr>
          <p:cNvPr id="12" name="Lightning Bolt 11"/>
          <p:cNvSpPr/>
          <p:nvPr/>
        </p:nvSpPr>
        <p:spPr>
          <a:xfrm rot="1006089">
            <a:off x="2552963" y="1965861"/>
            <a:ext cx="209548" cy="1006187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" y="1957025"/>
            <a:ext cx="4088058" cy="3066042"/>
          </a:xfrm>
          <a:prstGeom prst="rect">
            <a:avLst/>
          </a:prstGeom>
        </p:spPr>
      </p:pic>
      <p:sp>
        <p:nvSpPr>
          <p:cNvPr id="12" name="Lightning Bolt 11"/>
          <p:cNvSpPr/>
          <p:nvPr/>
        </p:nvSpPr>
        <p:spPr>
          <a:xfrm rot="1006089">
            <a:off x="2552963" y="1965861"/>
            <a:ext cx="209548" cy="1006187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0065" y="1602705"/>
            <a:ext cx="62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" y="1957025"/>
            <a:ext cx="4088058" cy="3066042"/>
          </a:xfrm>
          <a:prstGeom prst="rect">
            <a:avLst/>
          </a:prstGeom>
        </p:spPr>
      </p:pic>
      <p:sp>
        <p:nvSpPr>
          <p:cNvPr id="12" name="Lightning Bolt 11"/>
          <p:cNvSpPr/>
          <p:nvPr/>
        </p:nvSpPr>
        <p:spPr>
          <a:xfrm rot="1006089">
            <a:off x="2552963" y="1965861"/>
            <a:ext cx="209548" cy="1006187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0065" y="1602705"/>
            <a:ext cx="6296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725" y="4886325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13 = -12</a:t>
            </a:r>
          </a:p>
          <a:p>
            <a:r>
              <a:rPr lang="en-US" dirty="0" smtClean="0"/>
              <a:t>2 – 13 = -11   	 </a:t>
            </a:r>
          </a:p>
          <a:p>
            <a:r>
              <a:rPr lang="en-US" dirty="0" smtClean="0"/>
              <a:t>3 – 13 = -10	 </a:t>
            </a:r>
          </a:p>
          <a:p>
            <a:r>
              <a:rPr lang="en-US" dirty="0" smtClean="0"/>
              <a:t>4 – 13 =  - 9	   </a:t>
            </a:r>
          </a:p>
          <a:p>
            <a:r>
              <a:rPr lang="en-US" dirty="0" smtClean="0"/>
              <a:t>12 – 13 = - 1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725" y="4886325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13 = -12	    14 – 13 = 1</a:t>
            </a:r>
          </a:p>
          <a:p>
            <a:r>
              <a:rPr lang="en-US" dirty="0" smtClean="0"/>
              <a:t>2 – 13 = -11   	    15 – 13 = 2</a:t>
            </a:r>
          </a:p>
          <a:p>
            <a:r>
              <a:rPr lang="en-US" dirty="0" smtClean="0"/>
              <a:t>3 – 13 = -10	    19 – 13 = 6</a:t>
            </a:r>
          </a:p>
          <a:p>
            <a:r>
              <a:rPr lang="en-US" dirty="0" smtClean="0"/>
              <a:t>4 – 13 =  - 9	    20 – 13 = 7</a:t>
            </a:r>
          </a:p>
          <a:p>
            <a:r>
              <a:rPr lang="en-US" dirty="0" smtClean="0"/>
              <a:t>12 – 13 = - 1	    22 – 13 = 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5762"/>
            <a:ext cx="2857498" cy="39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6733" y="4866159"/>
            <a:ext cx="5937034" cy="1613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86425" y="5286375"/>
            <a:ext cx="5715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" y="1957025"/>
            <a:ext cx="4088056" cy="306604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764742" y="107986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834" y="756697"/>
            <a:ext cx="397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 = -6 -4 -3 +4 +9      0</a:t>
            </a:r>
          </a:p>
          <a:p>
            <a:r>
              <a:rPr lang="en-US" dirty="0"/>
              <a:t>	</a:t>
            </a:r>
            <a:r>
              <a:rPr lang="en-US" dirty="0" smtClean="0"/>
              <a:t>	            5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316" y="893409"/>
            <a:ext cx="7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6525" y="895196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187" y="1033695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3908" y="1079862"/>
            <a:ext cx="241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375" y="4287644"/>
            <a:ext cx="5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6733" y="4287644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65" y="1602705"/>
            <a:ext cx="6296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how we are manipulating the numbers. </a:t>
            </a:r>
          </a:p>
          <a:p>
            <a:endParaRPr lang="en-US" dirty="0"/>
          </a:p>
          <a:p>
            <a:r>
              <a:rPr lang="en-US" dirty="0" smtClean="0"/>
              <a:t>Any time you divide something in half, half will fall on one side of the average, half on the other side.  </a:t>
            </a:r>
          </a:p>
          <a:p>
            <a:endParaRPr lang="en-US" dirty="0"/>
          </a:p>
          <a:p>
            <a:r>
              <a:rPr lang="en-US" dirty="0" smtClean="0"/>
              <a:t>The average is larger than one half and smaller than one half.</a:t>
            </a:r>
          </a:p>
          <a:p>
            <a:endParaRPr lang="en-US" dirty="0"/>
          </a:p>
          <a:p>
            <a:r>
              <a:rPr lang="en-US" dirty="0" smtClean="0"/>
              <a:t>When you take the average away from the smaller half you will have a negative number.  When you take the average away from the larger half you will have a positive number.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742" y="2464526"/>
            <a:ext cx="0" cy="1663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849" y="2095194"/>
            <a:ext cx="10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647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39" y="2451977"/>
            <a:ext cx="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5" y="2415804"/>
                <a:ext cx="181139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90" y="2415804"/>
                <a:ext cx="18113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45276" y="4280361"/>
            <a:ext cx="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6733" y="4866159"/>
            <a:ext cx="5937034" cy="16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475" y="2324100"/>
            <a:ext cx="5429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Stop/Start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547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93092" y="4692355"/>
            <a:ext cx="613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41863" y="2029097"/>
            <a:ext cx="1571898" cy="4066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90321" y="1845554"/>
            <a:ext cx="1746069" cy="188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8240" y="5276493"/>
            <a:ext cx="2151017" cy="819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92680" y="1888859"/>
            <a:ext cx="1571898" cy="4066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3039" y="4815840"/>
            <a:ext cx="3364374" cy="1428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4914" y="4117810"/>
            <a:ext cx="2708366" cy="77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26597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04457" y="5403548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04457" y="5403548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39456" y="486246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8854" y="491885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Squares (SS)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2823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4457" y="5403548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673363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Statistics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76238"/>
            <a:ext cx="2857498" cy="39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7131" y="1507985"/>
            <a:ext cx="314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Variance</a:t>
            </a:r>
            <a:r>
              <a:rPr lang="en-US" dirty="0" smtClean="0"/>
              <a:t> = the average of the squared differences from the mean.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92823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4457" y="5403548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15204" y="2667612"/>
            <a:ext cx="2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158/5 = 31.6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9809363" y="2577353"/>
            <a:ext cx="539015" cy="5498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373" y="2137172"/>
            <a:ext cx="326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1 - 7   =  -6    =  6</a:t>
            </a:r>
          </a:p>
          <a:p>
            <a:endParaRPr lang="en-US" dirty="0" smtClean="0"/>
          </a:p>
          <a:p>
            <a:r>
              <a:rPr lang="en-US" dirty="0" smtClean="0"/>
              <a:t>3 - 7   =  -4    =  4</a:t>
            </a:r>
          </a:p>
          <a:p>
            <a:endParaRPr lang="en-US" dirty="0"/>
          </a:p>
          <a:p>
            <a:r>
              <a:rPr lang="en-US" dirty="0" smtClean="0"/>
              <a:t>4 - 7   =  -3    =  3</a:t>
            </a:r>
          </a:p>
          <a:p>
            <a:endParaRPr lang="en-US" dirty="0" smtClean="0"/>
          </a:p>
          <a:p>
            <a:r>
              <a:rPr lang="en-US" dirty="0" smtClean="0"/>
              <a:t>11 - 7   =  4   =  4</a:t>
            </a:r>
          </a:p>
          <a:p>
            <a:endParaRPr lang="en-US" dirty="0"/>
          </a:p>
          <a:p>
            <a:r>
              <a:rPr lang="en-US" dirty="0" smtClean="0"/>
              <a:t>16 - 7   =  9   =  9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</a:p>
          <a:p>
            <a:r>
              <a:rPr lang="en-US" dirty="0"/>
              <a:t>	 </a:t>
            </a:r>
            <a:r>
              <a:rPr lang="en-US" dirty="0" smtClean="0"/>
              <a:t>       26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4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12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46068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42159" y="2137172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4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303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46068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42159" y="269117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4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406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84068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67393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3188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6251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6068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5927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67986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42159" y="3246519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42159" y="4344795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2159" y="3822280"/>
            <a:ext cx="0" cy="32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251" y="5530037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26/5 = 5.2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57" y="467964"/>
            <a:ext cx="44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what if we use the absolute value? It would put all of our numbers on the positive side of the number line and not cancel each other out!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33577" y="5473643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33577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21828" y="46796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86386" y="2137171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85291" y="478010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7131" y="1507985"/>
            <a:ext cx="314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Variance</a:t>
            </a:r>
            <a:r>
              <a:rPr lang="en-US" dirty="0" smtClean="0"/>
              <a:t> = the average of the squared differences from the mean.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302471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92823" y="1640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4457" y="5403548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Deviation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15204" y="2667612"/>
            <a:ext cx="2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158/5 = 31.6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15204" y="4616223"/>
                <a:ext cx="2201319" cy="30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31.6</m:t>
                        </m:r>
                      </m:e>
                    </m:rad>
                  </m:oMath>
                </a14:m>
                <a:r>
                  <a:rPr lang="en-US" dirty="0" smtClean="0"/>
                  <a:t> = 5.62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04" y="4616223"/>
                <a:ext cx="2201319" cy="303096"/>
              </a:xfrm>
              <a:prstGeom prst="rect">
                <a:avLst/>
              </a:prstGeom>
              <a:blipFill rotWithShape="0">
                <a:blip r:embed="rId2"/>
                <a:stretch>
                  <a:fillRect t="-16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617131" y="3235463"/>
            <a:ext cx="331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 Deviation </a:t>
            </a:r>
            <a:r>
              <a:rPr lang="en-US" dirty="0" smtClean="0"/>
              <a:t>= the squared root of the average squared deviation from the mean (variance). 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736963" y="4492846"/>
            <a:ext cx="539015" cy="5498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82491" y="1751916"/>
            <a:ext cx="598427" cy="333389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81</a:t>
            </a:r>
          </a:p>
          <a:p>
            <a:endParaRPr lang="en-US" dirty="0"/>
          </a:p>
          <a:p>
            <a:r>
              <a:rPr lang="en-US" dirty="0" smtClean="0"/>
              <a:t>	          </a:t>
            </a:r>
            <a:r>
              <a:rPr lang="en-US" dirty="0" smtClean="0">
                <a:solidFill>
                  <a:srgbClr val="FF0000"/>
                </a:solidFill>
              </a:rPr>
              <a:t>158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6854" y="129123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2618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FF0000"/>
                </a:solidFill>
              </a:rPr>
              <a:t> (-6)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(-4)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(-3)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(4)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FF0000"/>
                </a:solidFill>
              </a:rPr>
              <a:t> (9)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08297" y="973615"/>
            <a:ext cx="144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squared averages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6103" y="1673143"/>
            <a:ext cx="513806" cy="319456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</p:spTree>
    <p:extLst>
      <p:ext uri="{BB962C8B-B14F-4D97-AF65-F5344CB8AC3E}">
        <p14:creationId xmlns:p14="http://schemas.microsoft.com/office/powerpoint/2010/main" val="1689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9033" y="1619946"/>
            <a:ext cx="897070" cy="319456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1 - 7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3 - 7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4 - 7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11 - 7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16 - 7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67112" y="4512336"/>
            <a:ext cx="470263" cy="4821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11914" y="2425867"/>
            <a:ext cx="201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subtracting the mean from the individual averages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08297" y="973615"/>
            <a:ext cx="144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squared averages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7008" y="50858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sum of (+)</a:t>
            </a:r>
          </a:p>
        </p:txBody>
      </p:sp>
    </p:spTree>
    <p:extLst>
      <p:ext uri="{BB962C8B-B14F-4D97-AF65-F5344CB8AC3E}">
        <p14:creationId xmlns:p14="http://schemas.microsoft.com/office/powerpoint/2010/main" val="10908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3197935" y="4753395"/>
            <a:ext cx="2619391" cy="5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11147" y="5627628"/>
            <a:ext cx="188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Average Deviation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1741" y="4913138"/>
            <a:ext cx="28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 Deviation </a:t>
            </a:r>
            <a:r>
              <a:rPr lang="en-US" dirty="0" smtClean="0"/>
              <a:t>= the squared root of the average squared deviation from the mean (variance).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311147" y="5627628"/>
            <a:ext cx="194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Average Deviation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3962400" y="5513303"/>
            <a:ext cx="3559341" cy="1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34261" y="6192200"/>
                <a:ext cx="1796582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5.62 </a:t>
                </a:r>
                <a:r>
                  <a:rPr lang="en-US" dirty="0" smtClean="0"/>
                  <a:t>= </a:t>
                </a:r>
                <a:r>
                  <a:rPr lang="el-GR" dirty="0" smtClean="0"/>
                  <a:t>σ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61" y="6192200"/>
                <a:ext cx="1796582" cy="395429"/>
              </a:xfrm>
              <a:prstGeom prst="rect">
                <a:avLst/>
              </a:prstGeom>
              <a:blipFill rotWithShape="0">
                <a:blip r:embed="rId3"/>
                <a:stretch>
                  <a:fillRect t="-1538" r="-203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51355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 of Squares </a:t>
            </a:r>
            <a:r>
              <a:rPr lang="en-US" dirty="0" smtClean="0"/>
              <a:t>= the mean is subtracted from each value, squared, and then added together.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06537" y="1779537"/>
            <a:ext cx="204094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(1 - 7)</a:t>
            </a:r>
            <a:r>
              <a:rPr lang="en-US" baseline="30000" dirty="0" smtClean="0"/>
              <a:t>2</a:t>
            </a:r>
            <a:r>
              <a:rPr lang="en-US" dirty="0" smtClean="0"/>
              <a:t> = (-6)</a:t>
            </a:r>
            <a:r>
              <a:rPr lang="en-US" baseline="30000" dirty="0" smtClean="0"/>
              <a:t>2</a:t>
            </a:r>
            <a:r>
              <a:rPr lang="en-US" dirty="0" smtClean="0"/>
              <a:t> = 36</a:t>
            </a:r>
          </a:p>
          <a:p>
            <a:r>
              <a:rPr lang="en-US" dirty="0" smtClean="0"/>
              <a:t>	  </a:t>
            </a:r>
            <a:endParaRPr lang="en-US" dirty="0"/>
          </a:p>
          <a:p>
            <a:r>
              <a:rPr lang="en-US" dirty="0" smtClean="0"/>
              <a:t>(3 - 7)</a:t>
            </a:r>
            <a:r>
              <a:rPr lang="en-US" baseline="30000" dirty="0" smtClean="0"/>
              <a:t>2</a:t>
            </a:r>
            <a:r>
              <a:rPr lang="en-US" dirty="0" smtClean="0"/>
              <a:t> = (-4)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(4 - 7)</a:t>
            </a:r>
            <a:r>
              <a:rPr lang="en-US" baseline="30000" dirty="0" smtClean="0"/>
              <a:t>2</a:t>
            </a:r>
            <a:r>
              <a:rPr lang="en-US" dirty="0" smtClean="0"/>
              <a:t> = (-3)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 9</a:t>
            </a:r>
          </a:p>
          <a:p>
            <a:endParaRPr lang="en-US" dirty="0"/>
          </a:p>
          <a:p>
            <a:r>
              <a:rPr lang="en-US" dirty="0" smtClean="0"/>
              <a:t>(11 - 7)</a:t>
            </a:r>
            <a:r>
              <a:rPr lang="en-US" baseline="30000" dirty="0" smtClean="0"/>
              <a:t>2</a:t>
            </a:r>
            <a:r>
              <a:rPr lang="en-US" dirty="0" smtClean="0"/>
              <a:t> = (4)</a:t>
            </a:r>
            <a:r>
              <a:rPr lang="en-US" baseline="30000" dirty="0" smtClean="0"/>
              <a:t>2</a:t>
            </a:r>
            <a:r>
              <a:rPr lang="en-US" dirty="0" smtClean="0"/>
              <a:t> = 16</a:t>
            </a:r>
          </a:p>
          <a:p>
            <a:endParaRPr lang="en-US" dirty="0"/>
          </a:p>
          <a:p>
            <a:r>
              <a:rPr lang="en-US" dirty="0" smtClean="0"/>
              <a:t>(16 - 7)</a:t>
            </a:r>
            <a:r>
              <a:rPr lang="en-US" baseline="30000" dirty="0" smtClean="0"/>
              <a:t>2</a:t>
            </a:r>
            <a:r>
              <a:rPr lang="en-US" dirty="0" smtClean="0"/>
              <a:t> = (9)</a:t>
            </a:r>
            <a:r>
              <a:rPr lang="en-US" baseline="30000" dirty="0" smtClean="0"/>
              <a:t>2</a:t>
            </a:r>
            <a:r>
              <a:rPr lang="en-US" dirty="0" smtClean="0"/>
              <a:t> = 81</a:t>
            </a:r>
          </a:p>
          <a:p>
            <a:endParaRPr lang="en-US" dirty="0"/>
          </a:p>
          <a:p>
            <a:r>
              <a:rPr lang="en-US" dirty="0" smtClean="0"/>
              <a:t>	          158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912947" y="4429975"/>
            <a:ext cx="378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1741" y="4913138"/>
            <a:ext cx="28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Standard Deviation </a:t>
            </a:r>
            <a:r>
              <a:rPr lang="en-US" dirty="0" smtClean="0"/>
              <a:t>= the squared root of the average squared deviation from the mean (variance).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3" y="5215060"/>
                <a:ext cx="3117668" cy="61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311147" y="5627628"/>
            <a:ext cx="188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Average Deviation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34261" y="6192200"/>
                <a:ext cx="1796582" cy="672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31.6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5.62 </a:t>
                </a:r>
                <a:r>
                  <a:rPr lang="en-US" dirty="0"/>
                  <a:t>= </a:t>
                </a:r>
                <a:r>
                  <a:rPr lang="el-GR" dirty="0"/>
                  <a:t>σ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61" y="6192200"/>
                <a:ext cx="1796582" cy="672428"/>
              </a:xfrm>
              <a:prstGeom prst="rect">
                <a:avLst/>
              </a:prstGeom>
              <a:blipFill rotWithShape="0">
                <a:blip r:embed="rId3"/>
                <a:stretch>
                  <a:fillRect t="-909" r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966153" y="1974681"/>
            <a:ext cx="419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of the absolute values =  5.2</a:t>
            </a:r>
          </a:p>
          <a:p>
            <a:endParaRPr lang="en-US" dirty="0"/>
          </a:p>
          <a:p>
            <a:r>
              <a:rPr lang="en-US" dirty="0" smtClean="0"/>
              <a:t>The average of the sum of squares = 5.62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5414" y="506620"/>
            <a:ext cx="1067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</a:t>
            </a:r>
          </a:p>
          <a:p>
            <a:endParaRPr lang="en-US" dirty="0"/>
          </a:p>
          <a:p>
            <a:r>
              <a:rPr lang="en-US" dirty="0" smtClean="0"/>
              <a:t>    1</a:t>
            </a:r>
          </a:p>
          <a:p>
            <a:r>
              <a:rPr lang="en-US" dirty="0" smtClean="0"/>
              <a:t>    3</a:t>
            </a:r>
          </a:p>
          <a:p>
            <a:r>
              <a:rPr lang="en-US" dirty="0" smtClean="0"/>
              <a:t>    4</a:t>
            </a:r>
          </a:p>
          <a:p>
            <a:r>
              <a:rPr lang="en-US" dirty="0" smtClean="0"/>
              <a:t>  11</a:t>
            </a:r>
          </a:p>
          <a:p>
            <a:r>
              <a:rPr lang="en-US" u="sng" dirty="0" smtClean="0"/>
              <a:t>+16 </a:t>
            </a:r>
          </a:p>
          <a:p>
            <a:r>
              <a:rPr lang="en-US" dirty="0"/>
              <a:t> </a:t>
            </a:r>
            <a:r>
              <a:rPr lang="en-US" dirty="0" smtClean="0"/>
              <a:t> 35</a:t>
            </a:r>
          </a:p>
          <a:p>
            <a:endParaRPr lang="en-US" dirty="0"/>
          </a:p>
          <a:p>
            <a:r>
              <a:rPr lang="en-US" dirty="0" smtClean="0"/>
              <a:t>35/5 </a:t>
            </a:r>
          </a:p>
          <a:p>
            <a:r>
              <a:rPr lang="en-US" dirty="0" smtClean="0"/>
              <a:t> =</a:t>
            </a:r>
            <a:r>
              <a:rPr lang="en-US" dirty="0" smtClean="0">
                <a:solidFill>
                  <a:schemeClr val="accent1"/>
                </a:solidFill>
              </a:rPr>
              <a:t>  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86" y="516851"/>
            <a:ext cx="53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58" y="522026"/>
            <a:ext cx="5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41794</TotalTime>
  <Words>5126</Words>
  <Application>Microsoft Office PowerPoint</Application>
  <PresentationFormat>Widescreen</PresentationFormat>
  <Paragraphs>1373</Paragraphs>
  <Slides>106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Mizer, Michael D</dc:creator>
  <cp:lastModifiedBy>Mizer, Michael D</cp:lastModifiedBy>
  <cp:revision>249</cp:revision>
  <dcterms:created xsi:type="dcterms:W3CDTF">2015-10-25T23:03:36Z</dcterms:created>
  <dcterms:modified xsi:type="dcterms:W3CDTF">2015-11-29T22:10:08Z</dcterms:modified>
</cp:coreProperties>
</file>