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2" r:id="rId5"/>
    <p:sldId id="264" r:id="rId6"/>
    <p:sldId id="256" r:id="rId7"/>
    <p:sldId id="257" r:id="rId8"/>
    <p:sldId id="259" r:id="rId9"/>
    <p:sldId id="258" r:id="rId10"/>
    <p:sldId id="265" r:id="rId11"/>
    <p:sldId id="266" r:id="rId12"/>
    <p:sldId id="267" r:id="rId13"/>
    <p:sldId id="333" r:id="rId14"/>
    <p:sldId id="268" r:id="rId15"/>
    <p:sldId id="305" r:id="rId16"/>
    <p:sldId id="306" r:id="rId17"/>
    <p:sldId id="269" r:id="rId18"/>
    <p:sldId id="324" r:id="rId19"/>
    <p:sldId id="307" r:id="rId20"/>
    <p:sldId id="308" r:id="rId21"/>
    <p:sldId id="309" r:id="rId22"/>
    <p:sldId id="311" r:id="rId23"/>
    <p:sldId id="31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3" r:id="rId34"/>
    <p:sldId id="321" r:id="rId35"/>
    <p:sldId id="322" r:id="rId36"/>
    <p:sldId id="325" r:id="rId37"/>
    <p:sldId id="332" r:id="rId38"/>
    <p:sldId id="326" r:id="rId39"/>
    <p:sldId id="327" r:id="rId40"/>
    <p:sldId id="328" r:id="rId41"/>
    <p:sldId id="331" r:id="rId42"/>
    <p:sldId id="329" r:id="rId43"/>
    <p:sldId id="33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>
        <p:scale>
          <a:sx n="112" d="100"/>
          <a:sy n="112" d="100"/>
        </p:scale>
        <p:origin x="10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1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0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5133-F6BB-4500-9EDE-0E528D16711E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BADF-5EDE-40E3-87D4-A174EAD5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6.png"/><Relationship Id="rId21" Type="http://schemas.openxmlformats.org/officeDocument/2006/relationships/image" Target="../media/image32.png"/><Relationship Id="rId7" Type="http://schemas.openxmlformats.org/officeDocument/2006/relationships/image" Target="../media/image3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1.png"/><Relationship Id="rId16" Type="http://schemas.openxmlformats.org/officeDocument/2006/relationships/image" Target="../media/image41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20.png"/><Relationship Id="rId24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23" Type="http://schemas.openxmlformats.org/officeDocument/2006/relationships/image" Target="../media/image42.png"/><Relationship Id="rId10" Type="http://schemas.openxmlformats.org/officeDocument/2006/relationships/image" Target="../media/image40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4.png"/><Relationship Id="rId2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21" Type="http://schemas.openxmlformats.org/officeDocument/2006/relationships/image" Target="../media/image26.png"/><Relationship Id="rId7" Type="http://schemas.openxmlformats.org/officeDocument/2006/relationships/image" Target="../media/image3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41.png"/><Relationship Id="rId23" Type="http://schemas.openxmlformats.org/officeDocument/2006/relationships/image" Target="../media/image43.png"/><Relationship Id="rId10" Type="http://schemas.openxmlformats.org/officeDocument/2006/relationships/image" Target="../media/image20.png"/><Relationship Id="rId19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40.png"/><Relationship Id="rId14" Type="http://schemas.openxmlformats.org/officeDocument/2006/relationships/image" Target="../media/image25.png"/><Relationship Id="rId22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43.png"/><Relationship Id="rId4" Type="http://schemas.openxmlformats.org/officeDocument/2006/relationships/image" Target="../media/image15.png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2025" y="876300"/>
            <a:ext cx="1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14090" y="876300"/>
            <a:ext cx="473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-a placement, location, arrangement, disposition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14090" y="1245632"/>
            <a:ext cx="291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-the frequency of occurrence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5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15" y="227530"/>
            <a:ext cx="8899557" cy="607209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40324" y="5839486"/>
            <a:ext cx="9913545" cy="181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2753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Normal Distribution</a:t>
            </a:r>
          </a:p>
          <a:p>
            <a:pPr algn="ctr"/>
            <a:r>
              <a:rPr lang="en-US" dirty="0" smtClean="0"/>
              <a:t>  “The Bell Curve”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10683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62133"/>
                </a:solidFill>
              </a:rPr>
              <a:t>  Mean</a:t>
            </a:r>
            <a:endParaRPr lang="en-US" b="1" dirty="0">
              <a:solidFill>
                <a:srgbClr val="E621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8769" y="1729687"/>
            <a:ext cx="329312" cy="41097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9457" y="2130357"/>
            <a:ext cx="329312" cy="3709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08081" y="2130357"/>
            <a:ext cx="329312" cy="3709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4342" y="2840477"/>
            <a:ext cx="329312" cy="2999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37393" y="2840477"/>
            <a:ext cx="329312" cy="2999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79227" y="3629494"/>
            <a:ext cx="329312" cy="220998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66705" y="3629495"/>
            <a:ext cx="329312" cy="220998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9915" y="4429125"/>
            <a:ext cx="329312" cy="14103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96017" y="4429124"/>
            <a:ext cx="329312" cy="14103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14800" y="5033176"/>
            <a:ext cx="329312" cy="8063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5329" y="5033176"/>
            <a:ext cx="329312" cy="8063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2287" y="1737938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5’10”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586501" y="5031745"/>
            <a:ext cx="4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6’8”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266317" y="443542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6’6”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925749" y="3643379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6’4”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5789" y="503174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5’0”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596437" y="284047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6’2”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629684" y="442651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5’2”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936224" y="3629491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5’4”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279682" y="284047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5’6”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271498" y="2160789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’0”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611874" y="2169040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5’8”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6802049" y="1183608"/>
            <a:ext cx="42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Holy </a:t>
            </a:r>
            <a:r>
              <a:rPr lang="en-US" dirty="0" err="1" smtClean="0"/>
              <a:t>moley</a:t>
            </a:r>
            <a:r>
              <a:rPr lang="en-US" dirty="0" smtClean="0"/>
              <a:t> there are a lot of average men!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8252" y="4975741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foot and lonely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807" y="4811136"/>
            <a:ext cx="268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Very tall and lonely, unless they play for the NBA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23" y="890546"/>
            <a:ext cx="2230549" cy="1258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77" y="890546"/>
            <a:ext cx="1893529" cy="1262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23" y="3101008"/>
            <a:ext cx="1351280" cy="322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43" y="5477521"/>
            <a:ext cx="867741" cy="826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18" y="2806810"/>
            <a:ext cx="1351280" cy="3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0" y="5612076"/>
            <a:ext cx="867741" cy="70920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6066845" y="2377440"/>
            <a:ext cx="7952" cy="394384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40392" y="3061251"/>
            <a:ext cx="343440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74797" y="2790907"/>
            <a:ext cx="343440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15843" y="5457643"/>
            <a:ext cx="140793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74797" y="5577304"/>
            <a:ext cx="1383413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03840" y="2790907"/>
            <a:ext cx="6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7’8”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67669" y="2536099"/>
            <a:ext cx="71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7’11”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2582" y="5207972"/>
            <a:ext cx="57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2’6”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18988" y="5341701"/>
            <a:ext cx="5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2’5”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991" y="3743139"/>
            <a:ext cx="116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</a:t>
            </a:r>
          </a:p>
          <a:p>
            <a:pPr algn="ctr"/>
            <a:r>
              <a:rPr lang="en-US" dirty="0" smtClean="0"/>
              <a:t>5’6”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1101" y="3498221"/>
            <a:ext cx="123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</a:t>
            </a:r>
          </a:p>
          <a:p>
            <a:pPr algn="ctr"/>
            <a:r>
              <a:rPr lang="en-US" dirty="0" smtClean="0"/>
              <a:t>5’10”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4124672"/>
            <a:ext cx="6066845" cy="3001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74797" y="4449055"/>
            <a:ext cx="6204289" cy="768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08" y="3527422"/>
            <a:ext cx="3961192" cy="3330578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9374736" y="2158409"/>
            <a:ext cx="2160421" cy="659219"/>
          </a:xfrm>
          <a:prstGeom prst="wedgeRectCallout">
            <a:avLst>
              <a:gd name="adj1" fmla="val 34589"/>
              <a:gd name="adj2" fmla="val 356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Hello nice lady!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155" y="1855328"/>
            <a:ext cx="5764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Standardized </a:t>
            </a:r>
            <a:r>
              <a:rPr lang="en-US" dirty="0" smtClean="0">
                <a:solidFill>
                  <a:srgbClr val="00B0F0"/>
                </a:solidFill>
              </a:rPr>
              <a:t>Score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F0"/>
                </a:solidFill>
              </a:rPr>
              <a:t>Z Score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Z Score </a:t>
            </a:r>
            <a:r>
              <a:rPr lang="en-US" dirty="0" smtClean="0"/>
              <a:t>= a number indicating how many </a:t>
            </a:r>
            <a:r>
              <a:rPr lang="en-US" dirty="0" smtClean="0">
                <a:solidFill>
                  <a:srgbClr val="00B0F0"/>
                </a:solidFill>
              </a:rPr>
              <a:t>standardized units</a:t>
            </a:r>
            <a:r>
              <a:rPr lang="en-US" dirty="0" smtClean="0"/>
              <a:t> 	a </a:t>
            </a:r>
            <a:r>
              <a:rPr lang="en-US" dirty="0" smtClean="0"/>
              <a:t>raw score is from the </a:t>
            </a:r>
            <a:r>
              <a:rPr lang="en-US" dirty="0" smtClean="0"/>
              <a:t>mean </a:t>
            </a:r>
            <a:r>
              <a:rPr lang="en-US" dirty="0" smtClean="0"/>
              <a:t>of </a:t>
            </a:r>
            <a:r>
              <a:rPr lang="en-US" dirty="0" smtClean="0"/>
              <a:t>a distribution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Raw Score </a:t>
            </a:r>
            <a:r>
              <a:rPr lang="en-US" dirty="0" smtClean="0"/>
              <a:t>= the original data </a:t>
            </a:r>
            <a:r>
              <a:rPr lang="en-US" dirty="0" smtClean="0"/>
              <a:t>collected; data </a:t>
            </a:r>
            <a:r>
              <a:rPr lang="en-US" dirty="0" smtClean="0"/>
              <a:t>that has </a:t>
            </a:r>
            <a:r>
              <a:rPr lang="en-US" dirty="0" smtClean="0"/>
              <a:t>not 	been </a:t>
            </a:r>
            <a:r>
              <a:rPr lang="en-US" dirty="0" smtClean="0"/>
              <a:t>manipulated/changed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785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Standardized Scores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95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2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2" y="2418032"/>
            <a:ext cx="732600" cy="6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2" y="2418032"/>
            <a:ext cx="732600" cy="6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68127">
            <a:off x="11129739" y="3861100"/>
            <a:ext cx="732600" cy="6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68" grpId="0"/>
      <p:bldP spid="69" grpId="0"/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23" y="890546"/>
            <a:ext cx="2230549" cy="12587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23" y="2377440"/>
            <a:ext cx="1351280" cy="3943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97" y="5780315"/>
            <a:ext cx="493387" cy="5241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6066845" y="2377440"/>
            <a:ext cx="7952" cy="394384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86981" y="2377440"/>
            <a:ext cx="343440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07150" y="5745878"/>
            <a:ext cx="140793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09241" y="2377439"/>
            <a:ext cx="6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7’8”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74896" y="5561212"/>
            <a:ext cx="57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2’6”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85052" y="3826579"/>
            <a:ext cx="123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</a:t>
            </a:r>
          </a:p>
          <a:p>
            <a:pPr algn="ctr"/>
            <a:r>
              <a:rPr lang="en-US" dirty="0" smtClean="0"/>
              <a:t>5’10”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1"/>
          </p:cNvCxnSpPr>
          <p:nvPr/>
        </p:nvCxnSpPr>
        <p:spPr>
          <a:xfrm flipH="1">
            <a:off x="6066847" y="4149745"/>
            <a:ext cx="4718205" cy="494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87" y="4255129"/>
            <a:ext cx="1351280" cy="221830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6100679" y="3921520"/>
            <a:ext cx="1222723" cy="207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98074" y="4426494"/>
            <a:ext cx="1258245" cy="207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00679" y="3682666"/>
            <a:ext cx="1222723" cy="207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00679" y="3439046"/>
            <a:ext cx="1222723" cy="207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5333" y="4670115"/>
            <a:ext cx="1222723" cy="207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15279" y="3778262"/>
            <a:ext cx="699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6’1”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315279" y="3544239"/>
            <a:ext cx="699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6’4”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297520" y="3304258"/>
            <a:ext cx="699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6’7”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315279" y="4294806"/>
            <a:ext cx="699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5’7”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315279" y="4531615"/>
            <a:ext cx="699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5’4”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315279" y="4783061"/>
            <a:ext cx="699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5’1”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6100679" y="4921561"/>
            <a:ext cx="1222723" cy="207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>
            <a:off x="5964127" y="3426959"/>
            <a:ext cx="82859" cy="248053"/>
          </a:xfrm>
          <a:prstGeom prst="leftBrace">
            <a:avLst>
              <a:gd name="adj1" fmla="val 17504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>
            <a:off x="5964127" y="3675012"/>
            <a:ext cx="82859" cy="248053"/>
          </a:xfrm>
          <a:prstGeom prst="leftBrace">
            <a:avLst>
              <a:gd name="adj1" fmla="val 17504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>
            <a:off x="5964373" y="3919232"/>
            <a:ext cx="82859" cy="248053"/>
          </a:xfrm>
          <a:prstGeom prst="leftBrace">
            <a:avLst>
              <a:gd name="adj1" fmla="val 17504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964127" y="4171004"/>
            <a:ext cx="82859" cy="248053"/>
          </a:xfrm>
          <a:prstGeom prst="leftBrace">
            <a:avLst>
              <a:gd name="adj1" fmla="val 17504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>
            <a:off x="5963450" y="4426494"/>
            <a:ext cx="82859" cy="248053"/>
          </a:xfrm>
          <a:prstGeom prst="leftBrace">
            <a:avLst>
              <a:gd name="adj1" fmla="val 17504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5968189" y="4674547"/>
            <a:ext cx="82859" cy="248053"/>
          </a:xfrm>
          <a:prstGeom prst="leftBrace">
            <a:avLst>
              <a:gd name="adj1" fmla="val 17504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77855" y="3433639"/>
            <a:ext cx="4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 SD</a:t>
            </a:r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5483584" y="3669244"/>
            <a:ext cx="4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 SD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5483584" y="3904849"/>
            <a:ext cx="4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SD</a:t>
            </a:r>
            <a:endParaRPr 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5486297" y="4157447"/>
            <a:ext cx="4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SD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5489010" y="4412426"/>
            <a:ext cx="4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 SD</a:t>
            </a:r>
            <a:endParaRPr 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5489010" y="4648382"/>
            <a:ext cx="4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 SD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13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22" y="3865489"/>
            <a:ext cx="1321904" cy="160434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8" y="554934"/>
            <a:ext cx="1321904" cy="148921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02532" y="3438939"/>
            <a:ext cx="1397257" cy="1630017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72" y="304800"/>
            <a:ext cx="1321904" cy="2039177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34109" y="1924048"/>
            <a:ext cx="1085028" cy="106514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11" y="3679134"/>
            <a:ext cx="1321904" cy="98894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29" y="1873522"/>
            <a:ext cx="1321904" cy="195966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76" y="3198741"/>
            <a:ext cx="1321904" cy="1528969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1" y="3057935"/>
            <a:ext cx="1321904" cy="1177788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4972" y="3731728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25" y="3833188"/>
            <a:ext cx="1321904" cy="89452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81" y="3300616"/>
            <a:ext cx="1321904" cy="235391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9083" y="3930506"/>
            <a:ext cx="1015033" cy="2041657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45" y="4418771"/>
            <a:ext cx="1321904" cy="1826314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71" y="4322690"/>
            <a:ext cx="1321904" cy="167391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935" y="3891168"/>
            <a:ext cx="779365" cy="178904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04" y="4575310"/>
            <a:ext cx="1321904" cy="107922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99" y="2983811"/>
            <a:ext cx="1321904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97" y="3098789"/>
            <a:ext cx="1321904" cy="232907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86" y="3438940"/>
            <a:ext cx="1321904" cy="224127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786" y="2044147"/>
            <a:ext cx="2551342" cy="4813853"/>
          </a:xfrm>
          <a:prstGeom prst="rect">
            <a:avLst/>
          </a:prstGeom>
        </p:spPr>
      </p:pic>
      <p:sp>
        <p:nvSpPr>
          <p:cNvPr id="27" name="Cube 26"/>
          <p:cNvSpPr/>
          <p:nvPr/>
        </p:nvSpPr>
        <p:spPr>
          <a:xfrm>
            <a:off x="5246626" y="75929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5234039" y="1212566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5246626" y="172775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8250300" y="73706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8250300" y="1196362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8253994" y="1703209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02369" y="223774"/>
            <a:ext cx="323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Above Average Height</a:t>
            </a:r>
            <a:endParaRPr lang="en-US" b="1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4912067" y="222123"/>
            <a:ext cx="323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Below Average Height</a:t>
            </a:r>
            <a:endParaRPr lang="en-US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662187" y="674691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5’7” – 5’10”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62187" y="1127259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5’4” – 5’7”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61018" y="1658337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5’0” – 5’4”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02643" y="665490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5’10” – 6’1”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02643" y="1118058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6’1” – 6’4”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701474" y="1649136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6’4” – 6’7”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56" y="4691865"/>
            <a:ext cx="1321904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42" name="Cube 41"/>
          <p:cNvSpPr/>
          <p:nvPr/>
        </p:nvSpPr>
        <p:spPr>
          <a:xfrm>
            <a:off x="9272209" y="486662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4" y="2752130"/>
            <a:ext cx="5486400" cy="3743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025" y="876300"/>
            <a:ext cx="142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Distribution: 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283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are distributed (arranged) as they compare to the Mean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49" y="1981200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are arranged according to their tendency to fall around the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2862" y="22581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aka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1411" y="22581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aka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5298" y="1971675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are arranged according to their deviations from the mean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43869" y="6196084"/>
            <a:ext cx="5008728" cy="272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1456" y="6218783"/>
            <a:ext cx="8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62133"/>
                </a:solidFill>
              </a:rPr>
              <a:t>Mean</a:t>
            </a:r>
            <a:endParaRPr lang="en-US" dirty="0">
              <a:solidFill>
                <a:srgbClr val="E6213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4090" y="876300"/>
            <a:ext cx="473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-a placement, location, arrangement, disposition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414090" y="1245632"/>
            <a:ext cx="291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-the frequency of occurrence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3198741" y="5021321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80" name="Cube 79"/>
          <p:cNvSpPr/>
          <p:nvPr/>
        </p:nvSpPr>
        <p:spPr>
          <a:xfrm>
            <a:off x="3582111" y="5111956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3092703" y="4940198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80" name="Cube 79"/>
          <p:cNvSpPr/>
          <p:nvPr/>
        </p:nvSpPr>
        <p:spPr>
          <a:xfrm>
            <a:off x="3476073" y="503083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3067882" y="4822302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80" name="Cube 79"/>
          <p:cNvSpPr/>
          <p:nvPr/>
        </p:nvSpPr>
        <p:spPr>
          <a:xfrm>
            <a:off x="3451252" y="491293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3010099" y="4506536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80" name="Cube 79"/>
          <p:cNvSpPr/>
          <p:nvPr/>
        </p:nvSpPr>
        <p:spPr>
          <a:xfrm>
            <a:off x="3393469" y="45971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2961562" y="4332227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80" name="Cube 79"/>
          <p:cNvSpPr/>
          <p:nvPr/>
        </p:nvSpPr>
        <p:spPr>
          <a:xfrm>
            <a:off x="3344932" y="442286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6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2923603" y="3881998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80" name="Cube 79"/>
          <p:cNvSpPr/>
          <p:nvPr/>
        </p:nvSpPr>
        <p:spPr>
          <a:xfrm>
            <a:off x="3306973" y="397263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2136070" y="3939167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033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1948543" y="4045986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0604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1627751" y="4269924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4793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1334393" y="4384026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9063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4" y="2752130"/>
            <a:ext cx="5486400" cy="3743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025" y="876300"/>
            <a:ext cx="139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Distribution: </a:t>
            </a:r>
            <a:r>
              <a:rPr lang="en-US" smtClean="0"/>
              <a:t>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283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are distributed (arranged) as they compare to the Mean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49" y="1981200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are arranged according to their tendency to fall around the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2862" y="22581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aka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1411" y="22581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aka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5298" y="1971675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are arranged according to their deviations from the mean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43869" y="6196084"/>
            <a:ext cx="5008728" cy="272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1456" y="6218783"/>
            <a:ext cx="8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62133"/>
                </a:solidFill>
              </a:rPr>
              <a:t>Mean</a:t>
            </a:r>
            <a:endParaRPr lang="en-US" dirty="0">
              <a:solidFill>
                <a:srgbClr val="E6213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4090" y="1245632"/>
            <a:ext cx="291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-the frequency of occurrence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14090" y="876300"/>
            <a:ext cx="473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-a placement, location, arrangement, disposition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5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1084285" y="4394657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9429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779">
            <a:off x="1084285" y="4394657"/>
            <a:ext cx="1223108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0770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70" y="4344227"/>
            <a:ext cx="1321904" cy="148921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7316" y="4321013"/>
            <a:ext cx="2253078" cy="179709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148" y="4929676"/>
            <a:ext cx="1085028" cy="106514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9" y="4340684"/>
            <a:ext cx="1321904" cy="1391259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14" y="3158112"/>
            <a:ext cx="1321904" cy="238371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11" y="5047499"/>
            <a:ext cx="1321904" cy="1484831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7913" y="3731741"/>
            <a:ext cx="1875602" cy="161250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65" y="3812458"/>
            <a:ext cx="1321904" cy="160434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2620" y="4018840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" y="4036830"/>
            <a:ext cx="1321904" cy="98894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66" y="4121618"/>
            <a:ext cx="1321904" cy="1528969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22" y="4293727"/>
            <a:ext cx="1321904" cy="1177788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9788" y="3988577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" y="5738472"/>
            <a:ext cx="1321904" cy="89452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53" y="4538419"/>
            <a:ext cx="1321904" cy="1882904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5277" y="4169086"/>
            <a:ext cx="1015033" cy="2041657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24" y="4181160"/>
            <a:ext cx="1321904" cy="1826314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34" y="3997325"/>
            <a:ext cx="1321904" cy="167391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3548" y="4147343"/>
            <a:ext cx="779365" cy="178904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25" y="4077119"/>
            <a:ext cx="1321904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722" y="3731741"/>
            <a:ext cx="1321904" cy="234800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9784" y="4205658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1008" y="4693714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30810" y="4718540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020" y="4171240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1264" y="4468492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645" y="4411982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3988" y="4656461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688" y="4997339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5560" y="5241580"/>
            <a:ext cx="1523633" cy="1391259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76" y="5043104"/>
            <a:ext cx="1489886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4269" y="5023340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31" y="4934893"/>
            <a:ext cx="2500701" cy="179709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692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531727" y="1309962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70" y="4344227"/>
            <a:ext cx="1321904" cy="148921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7316" y="4321013"/>
            <a:ext cx="2253078" cy="179709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148" y="4929676"/>
            <a:ext cx="1085028" cy="106514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9" y="4340684"/>
            <a:ext cx="1321904" cy="1391259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11" y="5047499"/>
            <a:ext cx="1321904" cy="1484831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7913" y="3731741"/>
            <a:ext cx="1875602" cy="161250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65" y="3812458"/>
            <a:ext cx="1321904" cy="160434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2620" y="4018840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" y="4036830"/>
            <a:ext cx="1321904" cy="98894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66" y="4121618"/>
            <a:ext cx="1321904" cy="1528969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22" y="4293727"/>
            <a:ext cx="1321904" cy="1177788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9788" y="3988577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" y="5738472"/>
            <a:ext cx="1321904" cy="89452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53" y="4538419"/>
            <a:ext cx="1321904" cy="1882904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5277" y="4169086"/>
            <a:ext cx="1015033" cy="2041657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24" y="4181160"/>
            <a:ext cx="1321904" cy="1826314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34" y="3997325"/>
            <a:ext cx="1321904" cy="167391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3548" y="4147343"/>
            <a:ext cx="779365" cy="178904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25" y="4077119"/>
            <a:ext cx="1321904" cy="13624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722" y="3731741"/>
            <a:ext cx="1321904" cy="234800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9784" y="4205658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1008" y="4693714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30810" y="4718540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020" y="4171240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1264" y="4468492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645" y="4411982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3988" y="4656461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688" y="4997339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5560" y="5241580"/>
            <a:ext cx="1523633" cy="1391259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76" y="5043104"/>
            <a:ext cx="1489886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4269" y="5023340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31" y="4934893"/>
            <a:ext cx="2500701" cy="179709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84" name="Cube 83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3475276" y="325643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Cube 227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Cube 228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ube 229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ube 230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ube 231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Cube 232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be 233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ube 234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Cube 241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Cube 242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Cube 243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ube 244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ube 246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Cube 247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Cube 248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ube 249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Cube 250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Cube 251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ube 252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Cube 253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Cube 254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Cube 255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Cube 257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Cube 258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Cube 259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be 260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Cube 261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Cube 262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Cube 263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ube 264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Cube 265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Cube 266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Cube 267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Cube 269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Cube 270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Cube 271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Cube 273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Cube 275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Cube 276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Cube 277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Cube 278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Cube 279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Cube 280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Cube 281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Cube 282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Cube 28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ube 28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Cube 286"/>
          <p:cNvSpPr/>
          <p:nvPr/>
        </p:nvSpPr>
        <p:spPr>
          <a:xfrm>
            <a:off x="10470076" y="34440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Cube 28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14" y="3158112"/>
            <a:ext cx="1321904" cy="238371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289" name="Cube 28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Cube 28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Cube 29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70" y="4344227"/>
            <a:ext cx="1321904" cy="148921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65" y="3812458"/>
            <a:ext cx="1321904" cy="160434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9788" y="3988577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" y="5738472"/>
            <a:ext cx="1321904" cy="894522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24" y="4181160"/>
            <a:ext cx="1321904" cy="1826314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3548" y="4147343"/>
            <a:ext cx="779365" cy="178904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645" y="4411982"/>
            <a:ext cx="1397257" cy="1673186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76" y="5043104"/>
            <a:ext cx="1489886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4269" y="5023340"/>
            <a:ext cx="1875602" cy="165569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84" name="Cube 83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>
            <a:off x="3475276" y="325643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Cube 227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Cube 228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ube 229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ube 230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ube 231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Cube 232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be 233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ube 234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Cube 241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Cube 242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Cube 243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ube 244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ube 246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Cube 247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Cube 248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ube 249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Cube 250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Cube 251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ube 252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Cube 253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Cube 254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Cube 255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Cube 257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Cube 258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9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24" y="4181160"/>
            <a:ext cx="1321904" cy="1826314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58" name="Cube 57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3523025" y="329192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6040" y="3182996"/>
            <a:ext cx="475669" cy="362126"/>
          </a:xfrm>
          <a:prstGeom prst="rect">
            <a:avLst/>
          </a:prstGeom>
        </p:spPr>
      </p:pic>
      <p:sp>
        <p:nvSpPr>
          <p:cNvPr id="235" name="Cube 23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04167E-6 8.14815E-6 L 6.04167E-6 8.14815E-6 C -0.00598 -0.00046 -0.01197 -0.00115 -0.01783 -0.00115 L -0.13372 -0.00115 L -0.07877 -0.00509 L -0.05052 -0.00393 C -0.04908 -0.0037 -0.04752 -0.00254 -0.04609 -0.00254 C -0.03789 -0.00254 -0.02968 -0.00393 -0.02161 -0.00393 C -0.0151 -0.00393 -0.0345 -0.00323 -0.04088 -0.00254 C -0.04414 -0.00231 -0.05377 -0.00115 -0.05052 -0.00115 C -0.04114 -0.00115 -0.03177 -0.00208 -0.02226 -0.00254 L 0.0668 -0.00115 C 0.08659 0.00047 0.02722 -0.00092 0.00743 8.14815E-6 C -0.00429 0.0007 -0.019 0.00232 -0.03124 0.00533 C -0.0414 0.00788 -0.05143 0.01112 -0.06171 0.0132 L -0.07434 0.01598 L -0.10546 0.02385 C -0.12161 0.02825 -0.10546 0.02524 -0.12252 0.02778 L 0.0698 0.02917 C 0.07058 0.02917 0.06836 0.03033 0.06758 0.03033 C 0.05691 0.03126 0.04623 0.03126 0.03555 0.03172 C 0.02943 0.03195 0.02318 0.03264 0.01706 0.03311 C 0.01407 0.03357 0.01107 0.0338 0.00808 0.0345 C 0.00495 0.03496 0.0017 0.03658 -0.00156 0.03704 C -0.0082 0.03797 -0.01484 0.03797 -0.02161 0.03843 C -0.02187 0.03843 -0.02226 0.03843 -0.02226 0.03843 C -0.00182 0.03565 -0.02447 0.03843 6.04167E-6 0.03565 L 0.02149 0.03311 C 0.02774 0.03357 0.03399 0.03264 0.04011 0.0345 C 0.04323 0.03542 0.0336 0.03565 0.03047 0.03565 L -0.02161 0.03704 C -0.02499 0.03751 -0.02864 0.03681 -0.03203 0.03843 C -0.03346 0.03889 -0.02903 0.03936 -0.02747 0.03959 C -0.02578 0.04005 -0.02408 0.04075 -0.02226 0.04098 C -0.0164 0.0419 -0.01041 0.04306 -0.00455 0.04352 C 0.00287 0.04445 0.01042 0.04445 0.01784 0.04491 C 0.02201 0.04514 0.02618 0.04584 0.03047 0.0463 L 0.05118 0.04769 L 0.06823 0.05278 C 0.06902 0.05302 0.07071 0.05278 0.07045 0.05417 C 0.07019 0.05602 0.06863 0.05649 0.06758 0.05672 C 0.05964 0.05834 0.0517 0.05857 0.04376 0.0595 L 0.00886 0.05811 C 0.0056 0.05788 0.00248 0.05718 -0.00078 0.05672 C -0.00624 0.05626 -0.01171 0.05602 -0.01705 0.05556 L -0.00742 0.05672 C -0.00546 0.05718 -0.00351 0.05788 -0.00156 0.05811 C 0.00248 0.0588 0.00639 0.0588 0.01042 0.0595 C 0.01264 0.05973 0.01928 0.06019 0.01706 0.06065 C 0.0129 0.06181 0.0086 0.06065 0.00443 0.06065 L -0.41953 0.14005 " pathEditMode="relative" ptsTypes="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5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3523025" y="329192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6040" y="3182996"/>
            <a:ext cx="475669" cy="362126"/>
          </a:xfrm>
          <a:prstGeom prst="rect">
            <a:avLst/>
          </a:prstGeom>
        </p:spPr>
      </p:pic>
      <p:sp>
        <p:nvSpPr>
          <p:cNvPr id="235" name="Cube 23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87" y="2396400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5’10 – 6’1”</a:t>
            </a:r>
            <a:endParaRPr lang="en-US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706764" y="2404253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5’7 – 5’10”</a:t>
            </a:r>
            <a:endParaRPr 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325931" y="2421662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6’1 – 6’4”</a:t>
            </a:r>
            <a:endParaRPr 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0154876" y="242823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6’4 – 6’7”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2987632" y="2402801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5’4 – 5’7”</a:t>
            </a:r>
            <a:endParaRPr lang="en-US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1141264" y="239478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 – 5’4”</a:t>
            </a:r>
            <a:endParaRPr lang="en-US" b="1" dirty="0"/>
          </a:p>
        </p:txBody>
      </p:sp>
      <p:sp>
        <p:nvSpPr>
          <p:cNvPr id="251" name="Rectangle 250"/>
          <p:cNvSpPr/>
          <p:nvPr/>
        </p:nvSpPr>
        <p:spPr>
          <a:xfrm>
            <a:off x="6188432" y="10028"/>
            <a:ext cx="1827714" cy="3052063"/>
          </a:xfrm>
          <a:prstGeom prst="rect">
            <a:avLst/>
          </a:prstGeom>
          <a:solidFill>
            <a:schemeClr val="accent1">
              <a:alpha val="32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2" grpId="0"/>
      <p:bldP spid="243" grpId="0"/>
      <p:bldP spid="244" grpId="0"/>
      <p:bldP spid="245" grpId="0"/>
      <p:bldP spid="2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5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3523025" y="329192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6040" y="3182996"/>
            <a:ext cx="475669" cy="362126"/>
          </a:xfrm>
          <a:prstGeom prst="rect">
            <a:avLst/>
          </a:prstGeom>
        </p:spPr>
      </p:pic>
      <p:sp>
        <p:nvSpPr>
          <p:cNvPr id="235" name="Cube 23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87" y="2396400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5’10 – 6’1”</a:t>
            </a:r>
            <a:endParaRPr lang="en-US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706764" y="2404253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5’7 – 5’10”</a:t>
            </a:r>
            <a:endParaRPr 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325931" y="2421662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6’1 – 6’4”</a:t>
            </a:r>
            <a:endParaRPr 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0154876" y="242823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6’4 – 6’7”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2987632" y="2402801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5’4 – 5’7”</a:t>
            </a:r>
            <a:endParaRPr lang="en-US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1141264" y="239478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 – 5’4”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7289" y="626169"/>
            <a:ext cx="126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68%</a:t>
            </a:r>
            <a:endParaRPr lang="en-US" sz="3600" dirty="0"/>
          </a:p>
        </p:txBody>
      </p:sp>
      <p:sp>
        <p:nvSpPr>
          <p:cNvPr id="251" name="Rectangle 250"/>
          <p:cNvSpPr/>
          <p:nvPr/>
        </p:nvSpPr>
        <p:spPr>
          <a:xfrm>
            <a:off x="4443603" y="10028"/>
            <a:ext cx="3572543" cy="3052063"/>
          </a:xfrm>
          <a:prstGeom prst="rect">
            <a:avLst/>
          </a:prstGeom>
          <a:solidFill>
            <a:schemeClr val="accent1">
              <a:alpha val="32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2" grpId="0"/>
      <p:bldP spid="243" grpId="0"/>
      <p:bldP spid="244" grpId="0"/>
      <p:bldP spid="245" grpId="0"/>
      <p:bldP spid="2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5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3523025" y="329192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6040" y="3182996"/>
            <a:ext cx="475669" cy="362126"/>
          </a:xfrm>
          <a:prstGeom prst="rect">
            <a:avLst/>
          </a:prstGeom>
        </p:spPr>
      </p:pic>
      <p:sp>
        <p:nvSpPr>
          <p:cNvPr id="235" name="Cube 23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87" y="2396400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5’10 – 6’1”</a:t>
            </a:r>
            <a:endParaRPr lang="en-US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706764" y="2404253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5’7 – 5’10”</a:t>
            </a:r>
            <a:endParaRPr 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325931" y="2421662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6’1 – 6’4”</a:t>
            </a:r>
            <a:endParaRPr 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0154876" y="242823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6’4 – 6’7”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2987632" y="2402801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5’4 – 5’7”</a:t>
            </a:r>
            <a:endParaRPr lang="en-US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1141264" y="239478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 – 5’4”</a:t>
            </a:r>
            <a:endParaRPr lang="en-US" b="1" dirty="0"/>
          </a:p>
        </p:txBody>
      </p:sp>
      <p:sp>
        <p:nvSpPr>
          <p:cNvPr id="251" name="Rectangle 250"/>
          <p:cNvSpPr/>
          <p:nvPr/>
        </p:nvSpPr>
        <p:spPr>
          <a:xfrm>
            <a:off x="4441070" y="0"/>
            <a:ext cx="5258097" cy="3052063"/>
          </a:xfrm>
          <a:prstGeom prst="rect">
            <a:avLst/>
          </a:prstGeom>
          <a:solidFill>
            <a:schemeClr val="accent1">
              <a:alpha val="32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20614" y="395637"/>
            <a:ext cx="146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81.5%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590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2" grpId="0"/>
      <p:bldP spid="243" grpId="0"/>
      <p:bldP spid="244" grpId="0"/>
      <p:bldP spid="245" grpId="0"/>
      <p:bldP spid="2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5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3523025" y="329192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6040" y="3182996"/>
            <a:ext cx="475669" cy="362126"/>
          </a:xfrm>
          <a:prstGeom prst="rect">
            <a:avLst/>
          </a:prstGeom>
        </p:spPr>
      </p:pic>
      <p:sp>
        <p:nvSpPr>
          <p:cNvPr id="235" name="Cube 23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87" y="2396400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5’10 – 6’1”</a:t>
            </a:r>
            <a:endParaRPr lang="en-US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706764" y="2404253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5’7 – 5’10”</a:t>
            </a:r>
            <a:endParaRPr 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325931" y="2421662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6’1 – 6’4”</a:t>
            </a:r>
            <a:endParaRPr 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0154876" y="242823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6’4 – 6’7”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2987632" y="2402801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5’4 – 5’7”</a:t>
            </a:r>
            <a:endParaRPr lang="en-US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1141264" y="239478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 – 5’4”</a:t>
            </a:r>
            <a:endParaRPr lang="en-US" b="1" dirty="0"/>
          </a:p>
        </p:txBody>
      </p:sp>
      <p:sp>
        <p:nvSpPr>
          <p:cNvPr id="251" name="Rectangle 250"/>
          <p:cNvSpPr/>
          <p:nvPr/>
        </p:nvSpPr>
        <p:spPr>
          <a:xfrm>
            <a:off x="978038" y="0"/>
            <a:ext cx="10621924" cy="3052063"/>
          </a:xfrm>
          <a:prstGeom prst="rect">
            <a:avLst/>
          </a:prstGeom>
          <a:solidFill>
            <a:schemeClr val="accent1">
              <a:alpha val="32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49901" y="404167"/>
            <a:ext cx="146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99%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188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2" grpId="0"/>
      <p:bldP spid="243" grpId="0"/>
      <p:bldP spid="244" grpId="0"/>
      <p:bldP spid="245" grpId="0"/>
      <p:bldP spid="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4" y="2752130"/>
            <a:ext cx="5486400" cy="3743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025" y="876300"/>
            <a:ext cx="885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Distribution: 	-a placement, location, arrangement, disposition</a:t>
            </a:r>
          </a:p>
          <a:p>
            <a:r>
              <a:rPr lang="en-US" dirty="0"/>
              <a:t>	</a:t>
            </a:r>
            <a:r>
              <a:rPr lang="en-US" dirty="0" smtClean="0"/>
              <a:t>	-the frequency of occurrence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283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are distributed (arranged) as they compare to the Mean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49" y="1981200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are arranged according to their tendency to fall around the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2862" y="22581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aka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1411" y="22581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aka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5298" y="1971675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are arranged according to their deviations from the mean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43869" y="6196084"/>
            <a:ext cx="5008728" cy="272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236880" y="5901896"/>
            <a:ext cx="855259" cy="4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29338" y="5357813"/>
            <a:ext cx="717715" cy="10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41456" y="5061968"/>
            <a:ext cx="350683" cy="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29338" y="4164806"/>
            <a:ext cx="270465" cy="4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1456" y="6218783"/>
            <a:ext cx="8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62133"/>
                </a:solidFill>
              </a:rPr>
              <a:t>Mean</a:t>
            </a:r>
            <a:endParaRPr lang="en-US" dirty="0">
              <a:solidFill>
                <a:srgbClr val="E621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5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3523025" y="329192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6040" y="3182996"/>
            <a:ext cx="475669" cy="362126"/>
          </a:xfrm>
          <a:prstGeom prst="rect">
            <a:avLst/>
          </a:prstGeom>
        </p:spPr>
      </p:pic>
      <p:sp>
        <p:nvSpPr>
          <p:cNvPr id="235" name="Cube 23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87" y="2396400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5’10 – 6’1”</a:t>
            </a:r>
            <a:endParaRPr lang="en-US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706764" y="2404253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5’7 – 5’10”</a:t>
            </a:r>
            <a:endParaRPr 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325931" y="2421662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6’1 – 6’4”</a:t>
            </a:r>
            <a:endParaRPr 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0154876" y="242823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6’4 – 6’7”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2987632" y="2402801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5’4 – 5’7”</a:t>
            </a:r>
            <a:endParaRPr lang="en-US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1141264" y="239478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 – 5’4”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6161779" y="-1717704"/>
            <a:ext cx="5974540" cy="6375162"/>
          </a:xfrm>
          <a:prstGeom prst="rightArrow">
            <a:avLst>
              <a:gd name="adj1" fmla="val 50000"/>
              <a:gd name="adj2" fmla="val 14179"/>
            </a:avLst>
          </a:prstGeom>
          <a:solidFill>
            <a:schemeClr val="accent1">
              <a:alpha val="32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7883473" y="462381"/>
            <a:ext cx="271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50% &gt; 5’10”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082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2" grpId="0"/>
      <p:bldP spid="243" grpId="0"/>
      <p:bldP spid="244" grpId="0"/>
      <p:bldP spid="245" grpId="0"/>
      <p:bldP spid="2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5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3523025" y="329192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6040" y="3182996"/>
            <a:ext cx="475669" cy="362126"/>
          </a:xfrm>
          <a:prstGeom prst="rect">
            <a:avLst/>
          </a:prstGeom>
        </p:spPr>
      </p:pic>
      <p:sp>
        <p:nvSpPr>
          <p:cNvPr id="235" name="Cube 23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87" y="2396400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5’10 – 6’1”</a:t>
            </a:r>
            <a:endParaRPr lang="en-US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706764" y="2404253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5’7 – 5’10”</a:t>
            </a:r>
            <a:endParaRPr 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325931" y="2421662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6’1 – 6’4”</a:t>
            </a:r>
            <a:endParaRPr 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0154876" y="242823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6’4 – 6’7”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2987632" y="2402801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5’4 – 5’7”</a:t>
            </a:r>
            <a:endParaRPr lang="en-US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1141264" y="239478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 – 5’4”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flipH="1">
            <a:off x="56811" y="-1717704"/>
            <a:ext cx="6104968" cy="6375162"/>
          </a:xfrm>
          <a:prstGeom prst="rightArrow">
            <a:avLst>
              <a:gd name="adj1" fmla="val 50000"/>
              <a:gd name="adj2" fmla="val 14179"/>
            </a:avLst>
          </a:prstGeom>
          <a:solidFill>
            <a:schemeClr val="accent1">
              <a:alpha val="32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2227529" y="341130"/>
            <a:ext cx="271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50% &lt; 5’10”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332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2" grpId="0"/>
      <p:bldP spid="243" grpId="0"/>
      <p:bldP spid="244" grpId="0"/>
      <p:bldP spid="245" grpId="0"/>
      <p:bldP spid="2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5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3523025" y="329192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6040" y="3182996"/>
            <a:ext cx="475669" cy="362126"/>
          </a:xfrm>
          <a:prstGeom prst="rect">
            <a:avLst/>
          </a:prstGeom>
        </p:spPr>
      </p:pic>
      <p:sp>
        <p:nvSpPr>
          <p:cNvPr id="235" name="Cube 23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87" y="2396400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5’10 – 6’1”</a:t>
            </a:r>
            <a:endParaRPr lang="en-US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706764" y="2404253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5’7 – 5’10”</a:t>
            </a:r>
            <a:endParaRPr 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325931" y="2421662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6’1 – 6’4”</a:t>
            </a:r>
            <a:endParaRPr 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0154876" y="242823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6’4 – 6’7”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2987632" y="2402801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5’4 – 5’7”</a:t>
            </a:r>
            <a:endParaRPr lang="en-US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1141264" y="239478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 – 5’4”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7973226" y="-1717704"/>
            <a:ext cx="4163093" cy="6375162"/>
          </a:xfrm>
          <a:prstGeom prst="rightArrow">
            <a:avLst>
              <a:gd name="adj1" fmla="val 50000"/>
              <a:gd name="adj2" fmla="val 14179"/>
            </a:avLst>
          </a:prstGeom>
          <a:solidFill>
            <a:schemeClr val="accent1">
              <a:alpha val="32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9023669" y="417905"/>
            <a:ext cx="251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16% &gt; 6’1”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445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2" grpId="0"/>
      <p:bldP spid="243" grpId="0"/>
      <p:bldP spid="244" grpId="0"/>
      <p:bldP spid="245" grpId="0"/>
      <p:bldP spid="2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8" y="1620556"/>
            <a:ext cx="12145443" cy="4557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904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680" y="4005686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402" y="402163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271" y="4029224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1422" y="3997325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9164" y="3984420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875625">
            <a:off x="4061147" y="5278075"/>
            <a:ext cx="1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Mean = 0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48945" y="3052063"/>
            <a:ext cx="10621926" cy="106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945" y="2743718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596" y="2733086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071" y="2733085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8875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876" y="2733084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87430" y="2733083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70871" y="2733082"/>
            <a:ext cx="0" cy="552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5400000">
            <a:off x="8620549" y="1364744"/>
            <a:ext cx="448208" cy="1685554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9" name="Left Brace 48"/>
          <p:cNvSpPr/>
          <p:nvPr/>
        </p:nvSpPr>
        <p:spPr>
          <a:xfrm rot="5400000">
            <a:off x="6859758" y="1319176"/>
            <a:ext cx="448208" cy="1777846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5082978" y="1333456"/>
            <a:ext cx="443990" cy="1727803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1" name="Left Brace 50"/>
          <p:cNvSpPr/>
          <p:nvPr/>
        </p:nvSpPr>
        <p:spPr>
          <a:xfrm rot="5400000">
            <a:off x="3332097" y="1332648"/>
            <a:ext cx="448208" cy="173363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2" name="Left Brace 51"/>
          <p:cNvSpPr/>
          <p:nvPr/>
        </p:nvSpPr>
        <p:spPr>
          <a:xfrm rot="5400000">
            <a:off x="10419592" y="1272292"/>
            <a:ext cx="448208" cy="1854349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3" name="Left Brace 52"/>
          <p:cNvSpPr/>
          <p:nvPr/>
        </p:nvSpPr>
        <p:spPr>
          <a:xfrm rot="5400000">
            <a:off x="1580513" y="1343795"/>
            <a:ext cx="448208" cy="1711345"/>
          </a:xfrm>
          <a:prstGeom prst="leftBrace">
            <a:avLst/>
          </a:prstGeom>
          <a:ln w="3810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80128" y="1294613"/>
            <a:ext cx="5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2939" y="1294005"/>
            <a:ext cx="9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34%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93413" y="1283359"/>
            <a:ext cx="9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83228" y="1278755"/>
            <a:ext cx="9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13.5%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168875" y="3285975"/>
            <a:ext cx="0" cy="1104992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420253" y="4398556"/>
            <a:ext cx="1748622" cy="1800838"/>
          </a:xfrm>
          <a:prstGeom prst="line">
            <a:avLst/>
          </a:prstGeom>
          <a:ln w="57150">
            <a:solidFill>
              <a:srgbClr val="ED1C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84601" y="1307432"/>
            <a:ext cx="8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31575" y="1278755"/>
            <a:ext cx="8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4596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5884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21059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985" y="241803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57257" y="236900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31688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20564" y="239897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811" y="1298319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85064" y="1307432"/>
            <a:ext cx="10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0.13%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749" y="2668115"/>
            <a:ext cx="56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52747" y="2679646"/>
            <a:ext cx="55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34986" y="2679647"/>
            <a:ext cx="5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14820" y="2661465"/>
            <a:ext cx="57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S.D.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53775" y="2661465"/>
            <a:ext cx="59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352737" y="2664790"/>
            <a:ext cx="54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S.D. </a:t>
            </a:r>
            <a:endParaRPr lang="en-US" sz="1200" b="1" dirty="0"/>
          </a:p>
        </p:txBody>
      </p:sp>
      <p:sp>
        <p:nvSpPr>
          <p:cNvPr id="80" name="Cube 79"/>
          <p:cNvSpPr/>
          <p:nvPr/>
        </p:nvSpPr>
        <p:spPr>
          <a:xfrm rot="1100681">
            <a:off x="3098182" y="353986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1100681">
            <a:off x="3114033" y="356575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975498" y="3283197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901063" y="359388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20812920">
            <a:off x="1371254" y="345742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6673033" y="319681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9573526">
            <a:off x="8684560" y="341093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67806" y="34155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079720">
            <a:off x="8801548" y="353050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464427" y="315216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 rot="991225">
            <a:off x="8295584" y="355254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6762960" y="29065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6973688" y="296209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 rot="20519576">
            <a:off x="8106020" y="35196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8642120" y="3613352"/>
            <a:ext cx="170088" cy="11673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8938625" y="35457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660311">
            <a:off x="8467127" y="355403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1585254" y="343577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1739086" y="3565624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303487">
            <a:off x="1911980" y="3547770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100681">
            <a:off x="3303212" y="35516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100681">
            <a:off x="3535474" y="349532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3072547" y="338307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3176679" y="344297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3414258" y="3566509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3297135" y="3301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3523025" y="329192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3651510" y="35177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804118" y="3398490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6379383" y="329878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 rot="20692408">
            <a:off x="6692105" y="305531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15735" y="317286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7173708" y="2949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7134895" y="31027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6481908" y="334896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6640827" y="3152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6919211" y="28744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7326108" y="31014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7024508" y="305729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6552741" y="342723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6831285" y="30465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6966244" y="337546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7478508" y="32538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7304800" y="321408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6762549" y="336442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6983685" y="319890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7224011" y="3179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7288231" y="3377788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7327617" y="33088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 rot="1038312">
            <a:off x="6310580" y="355708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7077029" y="320500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 rot="732619">
            <a:off x="6515173" y="328155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6915941" y="29685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7132885" y="307235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6483628" y="3562837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20751685">
            <a:off x="6832259" y="3247932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6619920" y="332550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7161078" y="351961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6619514" y="341567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20054367">
            <a:off x="6608133" y="347783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6761839" y="330423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888153" y="3076841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7220741" y="327331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7363193" y="311002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6432168" y="341914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6998818" y="354067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6966244" y="31986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 rot="20136177">
            <a:off x="7264665" y="3552635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7278886" y="33763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6712422" y="3547256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6827338" y="3387080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7118644" y="3351069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 rot="19543739">
            <a:off x="6864162" y="3531034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 rot="19956305">
            <a:off x="7402533" y="3431823"/>
            <a:ext cx="170088" cy="169410"/>
          </a:xfrm>
          <a:prstGeom prst="cube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4909103" y="316917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4803227" y="331473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4934135" y="346103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5273578" y="317252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5262053" y="347130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5442648" y="360849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5726320" y="347544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5182394" y="360413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4816425" y="348091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4891091" y="361238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4724227" y="359080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5162507" y="323209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5281819" y="331675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5331268" y="360786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9806966">
            <a:off x="5529373" y="355050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5114690" y="338117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5569973" y="34064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5412541" y="34517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5443815" y="326393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4668536" y="34550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5091676" y="3503123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5056797" y="360176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 rot="2014188">
            <a:off x="4559582" y="3582006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5063534" y="3104575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5147599" y="313340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5219302" y="32856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5276249" y="312279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5246834" y="2967931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5371702" y="34380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5524102" y="3590450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5083895" y="298244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5422236" y="3119589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5489204" y="3291922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5690034" y="338056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4693947" y="3323188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4845909" y="32435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4998309" y="33959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5150709" y="3548324"/>
            <a:ext cx="170088" cy="16941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3643515" y="332615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3733532" y="357817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3296254" y="3337317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3519721" y="3584572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3001124" y="3481804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3189576" y="337061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3332410" y="3410213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3462370" y="3370131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3573047" y="3428368"/>
            <a:ext cx="170088" cy="16941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20519576">
            <a:off x="8547383" y="336343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20519576">
            <a:off x="8246882" y="328927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20519576">
            <a:off x="8520689" y="335364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20519576">
            <a:off x="8246882" y="3388845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20519576">
            <a:off x="8308875" y="33880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 rot="20519576">
            <a:off x="8461275" y="3540471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 rot="20519576">
            <a:off x="8508261" y="31797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 rot="20519576">
            <a:off x="8660661" y="33321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 rot="20519576">
            <a:off x="8813061" y="3484550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 rot="20519576">
            <a:off x="8435010" y="345971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 rot="20519576">
            <a:off x="8514629" y="3259484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 rot="20519576">
            <a:off x="8589130" y="3524906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 rot="20519576">
            <a:off x="8677815" y="3296678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 rot="20519576">
            <a:off x="8748697" y="3332539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 rot="20519576">
            <a:off x="8929076" y="3411883"/>
            <a:ext cx="170088" cy="16941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1573752" y="356999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 rot="1147290">
            <a:off x="1763179" y="3415576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 rot="21102081">
            <a:off x="1409106" y="355755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252605" y="3576339"/>
            <a:ext cx="170088" cy="16941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6040" y="3182996"/>
            <a:ext cx="475669" cy="362126"/>
          </a:xfrm>
          <a:prstGeom prst="rect">
            <a:avLst/>
          </a:prstGeom>
        </p:spPr>
      </p:pic>
      <p:sp>
        <p:nvSpPr>
          <p:cNvPr id="235" name="Cube 234"/>
          <p:cNvSpPr/>
          <p:nvPr/>
        </p:nvSpPr>
        <p:spPr>
          <a:xfrm>
            <a:off x="10069832" y="354704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10726553" y="3470198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10391513" y="3573233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10622476" y="3596436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 rot="457387">
            <a:off x="10639816" y="3407701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10223756" y="3548424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 rot="20993797">
            <a:off x="10192993" y="3422370"/>
            <a:ext cx="170088" cy="16941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87" y="2396400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5’10 – 6’1”</a:t>
            </a:r>
            <a:endParaRPr lang="en-US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706764" y="2404253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5’7 – 5’10”</a:t>
            </a:r>
            <a:endParaRPr 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325931" y="2421662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6’1 – 6’4”</a:t>
            </a:r>
            <a:endParaRPr 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0154876" y="242823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6’4 – 6’7”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2987632" y="2402801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5’4 – 5’7”</a:t>
            </a:r>
            <a:endParaRPr lang="en-US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1141264" y="2394785"/>
            <a:ext cx="13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5’1 – 5’4”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flipH="1">
            <a:off x="56811" y="-1717704"/>
            <a:ext cx="7916415" cy="6375162"/>
          </a:xfrm>
          <a:prstGeom prst="rightArrow">
            <a:avLst>
              <a:gd name="adj1" fmla="val 50000"/>
              <a:gd name="adj2" fmla="val 14179"/>
            </a:avLst>
          </a:prstGeom>
          <a:solidFill>
            <a:schemeClr val="accent1">
              <a:alpha val="32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3544864" y="384739"/>
            <a:ext cx="297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84% &lt; 6’1”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665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2" grpId="0"/>
      <p:bldP spid="243" grpId="0"/>
      <p:bldP spid="244" grpId="0"/>
      <p:bldP spid="245" grpId="0"/>
      <p:bldP spid="2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4" y="2752130"/>
            <a:ext cx="5486400" cy="3743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025" y="876300"/>
            <a:ext cx="134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283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are distributed (arranged) as they compare to the </a:t>
            </a:r>
            <a:r>
              <a:rPr lang="en-US" dirty="0" smtClean="0"/>
              <a:t>mean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76749" y="1981200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are arranged according to their tendency to fall around the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2862" y="22581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aka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1411" y="22581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aka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5298" y="1971675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are arranged according to their deviations from the mean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43869" y="6196084"/>
            <a:ext cx="5008728" cy="272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236880" y="5901896"/>
            <a:ext cx="855259" cy="4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29338" y="5357813"/>
            <a:ext cx="717715" cy="10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41456" y="5061968"/>
            <a:ext cx="350683" cy="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29338" y="4164806"/>
            <a:ext cx="270465" cy="4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1456" y="6218783"/>
            <a:ext cx="8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62133"/>
                </a:solidFill>
              </a:rPr>
              <a:t>Mean</a:t>
            </a:r>
            <a:endParaRPr lang="en-US" dirty="0">
              <a:solidFill>
                <a:srgbClr val="E621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4090" y="1245632"/>
            <a:ext cx="291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-the frequency of occurrence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4090" y="876300"/>
            <a:ext cx="473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-a placement, location, arrangement, disposition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219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15" y="227530"/>
            <a:ext cx="8899557" cy="607209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40324" y="5839486"/>
            <a:ext cx="9913545" cy="181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2753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Normal Distribution</a:t>
            </a:r>
          </a:p>
          <a:p>
            <a:pPr algn="ctr"/>
            <a:r>
              <a:rPr lang="en-US" dirty="0" smtClean="0"/>
              <a:t>  “The Bell Curve”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15" y="227530"/>
            <a:ext cx="8899557" cy="607209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40324" y="5839486"/>
            <a:ext cx="9913545" cy="181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2753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Normal Distribution</a:t>
            </a:r>
          </a:p>
          <a:p>
            <a:pPr algn="ctr"/>
            <a:r>
              <a:rPr lang="en-US" dirty="0" smtClean="0"/>
              <a:t>  “The Bell Curve”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156356" y="1530036"/>
            <a:ext cx="9054" cy="4309450"/>
          </a:xfrm>
          <a:prstGeom prst="line">
            <a:avLst/>
          </a:prstGeom>
          <a:ln w="38100">
            <a:solidFill>
              <a:srgbClr val="E6213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10683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62133"/>
                </a:solidFill>
              </a:rPr>
              <a:t>  Mean</a:t>
            </a:r>
            <a:endParaRPr lang="en-US" b="1" dirty="0">
              <a:solidFill>
                <a:srgbClr val="E621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15" y="227530"/>
            <a:ext cx="8899557" cy="607209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40324" y="5839486"/>
            <a:ext cx="9913545" cy="181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2753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Normal Distribution</a:t>
            </a:r>
          </a:p>
          <a:p>
            <a:pPr algn="ctr"/>
            <a:r>
              <a:rPr lang="en-US" dirty="0" smtClean="0"/>
              <a:t>  “The Bell Curve”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10683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62133"/>
                </a:solidFill>
              </a:rPr>
              <a:t>  Mean</a:t>
            </a:r>
            <a:endParaRPr lang="en-US" b="1" dirty="0">
              <a:solidFill>
                <a:srgbClr val="E621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8769" y="1729687"/>
            <a:ext cx="329312" cy="41097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2287" y="1737938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5’10”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38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15" y="227530"/>
            <a:ext cx="8899557" cy="607209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40324" y="5839486"/>
            <a:ext cx="9913545" cy="181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2753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Normal Distribution</a:t>
            </a:r>
          </a:p>
          <a:p>
            <a:pPr algn="ctr"/>
            <a:r>
              <a:rPr lang="en-US" dirty="0" smtClean="0"/>
              <a:t>  “The Bell Curve”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10683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62133"/>
                </a:solidFill>
              </a:rPr>
              <a:t>  Mean</a:t>
            </a:r>
            <a:endParaRPr lang="en-US" b="1" dirty="0">
              <a:solidFill>
                <a:srgbClr val="E621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8769" y="1729687"/>
            <a:ext cx="329312" cy="41097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9457" y="2130357"/>
            <a:ext cx="329312" cy="3709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08081" y="2130357"/>
            <a:ext cx="329312" cy="3709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4342" y="2840477"/>
            <a:ext cx="329312" cy="2999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37393" y="2840477"/>
            <a:ext cx="329312" cy="2999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79227" y="3629494"/>
            <a:ext cx="329312" cy="220998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66705" y="3629495"/>
            <a:ext cx="329312" cy="220998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9915" y="4429125"/>
            <a:ext cx="329312" cy="14103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96017" y="4429124"/>
            <a:ext cx="329312" cy="14103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14800" y="5033176"/>
            <a:ext cx="329312" cy="8063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5329" y="5033176"/>
            <a:ext cx="329312" cy="8063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2287" y="1737938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5’10”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586501" y="5031745"/>
            <a:ext cx="4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6’8”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266317" y="443542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6’6”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925749" y="3643379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6’4”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5789" y="503174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5’0”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596437" y="284047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6’2”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629684" y="442651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5’2”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936224" y="3629491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5’4”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279682" y="2840475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5’6”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271498" y="2160789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’0”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611874" y="2169040"/>
            <a:ext cx="5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5’8”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715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2095</Words>
  <Application>Microsoft Office PowerPoint</Application>
  <PresentationFormat>Widescreen</PresentationFormat>
  <Paragraphs>912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Mizer, Michael D</dc:creator>
  <cp:lastModifiedBy>Mizer, Michael D</cp:lastModifiedBy>
  <cp:revision>30</cp:revision>
  <dcterms:created xsi:type="dcterms:W3CDTF">2015-11-29T21:25:38Z</dcterms:created>
  <dcterms:modified xsi:type="dcterms:W3CDTF">2015-12-02T16:01:27Z</dcterms:modified>
</cp:coreProperties>
</file>