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9"/>
  </p:notesMasterIdLst>
  <p:sldIdLst>
    <p:sldId id="256" r:id="rId2"/>
    <p:sldId id="267" r:id="rId3"/>
    <p:sldId id="268" r:id="rId4"/>
    <p:sldId id="257" r:id="rId5"/>
    <p:sldId id="258" r:id="rId6"/>
    <p:sldId id="259" r:id="rId7"/>
    <p:sldId id="271" r:id="rId8"/>
    <p:sldId id="269" r:id="rId9"/>
    <p:sldId id="270" r:id="rId10"/>
    <p:sldId id="272" r:id="rId11"/>
    <p:sldId id="273" r:id="rId12"/>
    <p:sldId id="260" r:id="rId13"/>
    <p:sldId id="261" r:id="rId14"/>
    <p:sldId id="266" r:id="rId15"/>
    <p:sldId id="262" r:id="rId16"/>
    <p:sldId id="265"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505" autoAdjust="0"/>
  </p:normalViewPr>
  <p:slideViewPr>
    <p:cSldViewPr snapToGrid="0" snapToObjects="1">
      <p:cViewPr varScale="1">
        <p:scale>
          <a:sx n="78" d="100"/>
          <a:sy n="78" d="100"/>
        </p:scale>
        <p:origin x="-19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474AD9-8900-0345-AE07-337A23231546}" type="datetimeFigureOut">
              <a:rPr lang="en-US" smtClean="0"/>
              <a:t>11/5/15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AE7BE-4C32-8E4F-BF08-9BF354B44468}" type="slidenum">
              <a:rPr lang="en-US" smtClean="0"/>
              <a:t>‹#›</a:t>
            </a:fld>
            <a:endParaRPr lang="en-US"/>
          </a:p>
        </p:txBody>
      </p:sp>
    </p:spTree>
    <p:extLst>
      <p:ext uri="{BB962C8B-B14F-4D97-AF65-F5344CB8AC3E}">
        <p14:creationId xmlns:p14="http://schemas.microsoft.com/office/powerpoint/2010/main" val="30003536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7AE7BE-4C32-8E4F-BF08-9BF354B44468}" type="slidenum">
              <a:rPr lang="en-US" smtClean="0"/>
              <a:t>1</a:t>
            </a:fld>
            <a:endParaRPr lang="en-US"/>
          </a:p>
        </p:txBody>
      </p:sp>
    </p:spTree>
    <p:extLst>
      <p:ext uri="{BB962C8B-B14F-4D97-AF65-F5344CB8AC3E}">
        <p14:creationId xmlns:p14="http://schemas.microsoft.com/office/powerpoint/2010/main" val="2451542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Confirmation</a:t>
            </a:r>
            <a:r>
              <a:rPr lang="en-US" baseline="0" dirty="0" smtClean="0"/>
              <a:t> bias is defined as the tendency to interpret new evidence as confirmation of one’s beliefs or theories. So lets think back to the tree. </a:t>
            </a:r>
            <a:endParaRPr lang="en-US" dirty="0"/>
          </a:p>
        </p:txBody>
      </p:sp>
      <p:sp>
        <p:nvSpPr>
          <p:cNvPr id="4" name="Slide Number Placeholder 3"/>
          <p:cNvSpPr>
            <a:spLocks noGrp="1"/>
          </p:cNvSpPr>
          <p:nvPr>
            <p:ph type="sldNum" sz="quarter" idx="10"/>
          </p:nvPr>
        </p:nvSpPr>
        <p:spPr/>
        <p:txBody>
          <a:bodyPr/>
          <a:lstStyle/>
          <a:p>
            <a:fld id="{097AE7BE-4C32-8E4F-BF08-9BF354B44468}" type="slidenum">
              <a:rPr lang="en-US" smtClean="0"/>
              <a:t>10</a:t>
            </a:fld>
            <a:endParaRPr lang="en-US"/>
          </a:p>
        </p:txBody>
      </p:sp>
    </p:spTree>
    <p:extLst>
      <p:ext uri="{BB962C8B-B14F-4D97-AF65-F5344CB8AC3E}">
        <p14:creationId xmlns:p14="http://schemas.microsoft.com/office/powerpoint/2010/main" val="1145856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Tree! Ok, so the way to think of it is this guy is more</a:t>
            </a:r>
            <a:r>
              <a:rPr lang="en-US" baseline="0" dirty="0" smtClean="0"/>
              <a:t> likely to seek out others that share his view of this side of the tree to confirm what he saw. Like this little guy here. He has only seen this side of the tree as well and will confirm everything the first guy saw by sharing his experiences with this suit guy. Now what this suit guy should do is move to the other side of the tree to see what is there and talk to the woman about what she sees to get a more full view of the tree. Make sense?</a:t>
            </a:r>
          </a:p>
          <a:p>
            <a:endParaRPr lang="en-US" dirty="0"/>
          </a:p>
        </p:txBody>
      </p:sp>
      <p:sp>
        <p:nvSpPr>
          <p:cNvPr id="4" name="Slide Number Placeholder 3"/>
          <p:cNvSpPr>
            <a:spLocks noGrp="1"/>
          </p:cNvSpPr>
          <p:nvPr>
            <p:ph type="sldNum" sz="quarter" idx="10"/>
          </p:nvPr>
        </p:nvSpPr>
        <p:spPr/>
        <p:txBody>
          <a:bodyPr/>
          <a:lstStyle/>
          <a:p>
            <a:fld id="{097AE7BE-4C32-8E4F-BF08-9BF354B44468}" type="slidenum">
              <a:rPr lang="en-US" smtClean="0"/>
              <a:t>11</a:t>
            </a:fld>
            <a:endParaRPr lang="en-US"/>
          </a:p>
        </p:txBody>
      </p:sp>
    </p:spTree>
    <p:extLst>
      <p:ext uri="{BB962C8B-B14F-4D97-AF65-F5344CB8AC3E}">
        <p14:creationId xmlns:p14="http://schemas.microsoft.com/office/powerpoint/2010/main" val="3125131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a:t>
            </a:r>
            <a:r>
              <a:rPr lang="en-US" baseline="0" dirty="0" smtClean="0"/>
              <a:t> we do now that we have such great and powerful knowledge on such a process??</a:t>
            </a:r>
          </a:p>
          <a:p>
            <a:r>
              <a:rPr lang="en-US" baseline="0" dirty="0" smtClean="0"/>
              <a:t>Well let us talk about that</a:t>
            </a:r>
            <a:endParaRPr lang="en-US" dirty="0"/>
          </a:p>
        </p:txBody>
      </p:sp>
      <p:sp>
        <p:nvSpPr>
          <p:cNvPr id="4" name="Slide Number Placeholder 3"/>
          <p:cNvSpPr>
            <a:spLocks noGrp="1"/>
          </p:cNvSpPr>
          <p:nvPr>
            <p:ph type="sldNum" sz="quarter" idx="10"/>
          </p:nvPr>
        </p:nvSpPr>
        <p:spPr/>
        <p:txBody>
          <a:bodyPr/>
          <a:lstStyle/>
          <a:p>
            <a:fld id="{097AE7BE-4C32-8E4F-BF08-9BF354B44468}" type="slidenum">
              <a:rPr lang="en-US" smtClean="0"/>
              <a:t>12</a:t>
            </a:fld>
            <a:endParaRPr lang="en-US"/>
          </a:p>
        </p:txBody>
      </p:sp>
    </p:spTree>
    <p:extLst>
      <p:ext uri="{BB962C8B-B14F-4D97-AF65-F5344CB8AC3E}">
        <p14:creationId xmlns:p14="http://schemas.microsoft.com/office/powerpoint/2010/main" val="502033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Since we now have this ability to examine things in a systematic way let’s discuss a study or two.</a:t>
            </a:r>
          </a:p>
          <a:p>
            <a:pPr lvl="1"/>
            <a:endParaRPr lang="en-US" dirty="0" smtClean="0"/>
          </a:p>
          <a:p>
            <a:pPr lvl="1"/>
            <a:r>
              <a:rPr lang="en-US" dirty="0" smtClean="0"/>
              <a:t>In </a:t>
            </a:r>
            <a:r>
              <a:rPr lang="en-US" dirty="0" smtClean="0"/>
              <a:t>a task that is now referred to as the Brown Peterson task Participants presented with three letters and number then asked to count backwards by threes, </a:t>
            </a:r>
            <a:r>
              <a:rPr lang="en-US" dirty="0" smtClean="0"/>
              <a:t>this was done to </a:t>
            </a:r>
            <a:r>
              <a:rPr lang="en-US" dirty="0" smtClean="0"/>
              <a:t>prevent rehearsal</a:t>
            </a:r>
            <a:r>
              <a:rPr lang="en-US" dirty="0" smtClean="0"/>
              <a:t>, they were</a:t>
            </a:r>
            <a:r>
              <a:rPr lang="en-US" baseline="0" dirty="0" smtClean="0"/>
              <a:t> </a:t>
            </a:r>
            <a:r>
              <a:rPr lang="en-US" baseline="0" dirty="0" smtClean="0"/>
              <a:t>then asked to recall the numbers after varying </a:t>
            </a:r>
            <a:r>
              <a:rPr lang="en-US" baseline="0" dirty="0" smtClean="0"/>
              <a:t>delays. </a:t>
            </a:r>
            <a:r>
              <a:rPr lang="en-US" baseline="0" dirty="0" smtClean="0"/>
              <a:t>Since the numbers cannot be rehearsed </a:t>
            </a:r>
            <a:r>
              <a:rPr lang="en-US" baseline="0" dirty="0" smtClean="0"/>
              <a:t>by using </a:t>
            </a:r>
            <a:r>
              <a:rPr lang="en-US" baseline="0" dirty="0" smtClean="0"/>
              <a:t>this method, </a:t>
            </a:r>
            <a:r>
              <a:rPr lang="en-US" baseline="0" dirty="0" smtClean="0"/>
              <a:t>the Peterson researchers found that the </a:t>
            </a:r>
            <a:r>
              <a:rPr lang="en-US" baseline="0" dirty="0" smtClean="0"/>
              <a:t>greater the delay the less numbers are remembered. This is what </a:t>
            </a:r>
            <a:r>
              <a:rPr lang="en-US" baseline="0" dirty="0" smtClean="0"/>
              <a:t>the </a:t>
            </a:r>
            <a:r>
              <a:rPr lang="en-US" baseline="0" dirty="0" smtClean="0"/>
              <a:t>researchers decided was decay in short term memory. </a:t>
            </a:r>
            <a:r>
              <a:rPr lang="en-US" baseline="0" dirty="0" smtClean="0"/>
              <a:t>The Peterson’s </a:t>
            </a:r>
            <a:r>
              <a:rPr lang="en-US" baseline="0" dirty="0" smtClean="0"/>
              <a:t>found support for their claim by repeated trials. This </a:t>
            </a:r>
            <a:r>
              <a:rPr lang="en-US" baseline="0" dirty="0" smtClean="0"/>
              <a:t>may very well be true. Brown then reanalyzed the data and found </a:t>
            </a:r>
            <a:r>
              <a:rPr lang="en-US" baseline="0" dirty="0" smtClean="0"/>
              <a:t>support </a:t>
            </a:r>
            <a:r>
              <a:rPr lang="en-US" baseline="0" dirty="0" smtClean="0"/>
              <a:t>for </a:t>
            </a:r>
            <a:r>
              <a:rPr lang="en-US" baseline="0" dirty="0" smtClean="0"/>
              <a:t>interference. When the data was </a:t>
            </a:r>
            <a:r>
              <a:rPr lang="en-US" dirty="0" smtClean="0">
                <a:latin typeface="Calibri" charset="0"/>
              </a:rPr>
              <a:t>Re-analyzed, it was found that there was decent recall after delays that were </a:t>
            </a:r>
            <a:r>
              <a:rPr lang="en-US" b="1" i="1" dirty="0" smtClean="0">
                <a:latin typeface="Calibri" charset="0"/>
              </a:rPr>
              <a:t>early in the experiment</a:t>
            </a:r>
            <a:r>
              <a:rPr lang="en-US" b="1" i="1" baseline="0" dirty="0" smtClean="0">
                <a:latin typeface="Calibri" charset="0"/>
              </a:rPr>
              <a:t> </a:t>
            </a:r>
            <a:r>
              <a:rPr lang="en-US" i="0" baseline="0" dirty="0" smtClean="0">
                <a:latin typeface="Calibri" charset="0"/>
              </a:rPr>
              <a:t>suggesting </a:t>
            </a:r>
            <a:r>
              <a:rPr lang="en-US" dirty="0" smtClean="0">
                <a:latin typeface="Calibri" charset="0"/>
              </a:rPr>
              <a:t>Information not necessarily decaying, but </a:t>
            </a:r>
            <a:r>
              <a:rPr lang="en-US" dirty="0" smtClean="0">
                <a:latin typeface="Calibri" charset="0"/>
              </a:rPr>
              <a:t>info could be </a:t>
            </a:r>
            <a:r>
              <a:rPr lang="en-US" dirty="0" smtClean="0">
                <a:latin typeface="Calibri" charset="0"/>
              </a:rPr>
              <a:t>building up from each trial making recall difficult in later trials,</a:t>
            </a:r>
            <a:r>
              <a:rPr lang="en-US" baseline="0" dirty="0" smtClean="0">
                <a:latin typeface="Calibri" charset="0"/>
              </a:rPr>
              <a:t> implying </a:t>
            </a:r>
            <a:r>
              <a:rPr lang="en-US" u="sng" dirty="0" smtClean="0">
                <a:latin typeface="Calibri" charset="0"/>
              </a:rPr>
              <a:t>Interference</a:t>
            </a:r>
            <a:r>
              <a:rPr lang="en-US" dirty="0" smtClean="0">
                <a:latin typeface="Calibri" charset="0"/>
              </a:rPr>
              <a:t> is cause of short duration, not decay. </a:t>
            </a:r>
          </a:p>
          <a:p>
            <a:pPr lvl="1"/>
            <a:endParaRPr lang="en-US" dirty="0" smtClean="0">
              <a:latin typeface="Calibri" charset="0"/>
            </a:endParaRPr>
          </a:p>
          <a:p>
            <a:pPr lvl="1"/>
            <a:r>
              <a:rPr lang="en-US" dirty="0" smtClean="0">
                <a:latin typeface="Calibri" charset="0"/>
              </a:rPr>
              <a:t>Interesting right? Well you may not think so but that is not the point.</a:t>
            </a:r>
            <a:endParaRPr lang="en-US" dirty="0" smtClean="0">
              <a:latin typeface="Calibri" charset="0"/>
            </a:endParaRPr>
          </a:p>
          <a:p>
            <a:pPr lvl="1"/>
            <a:r>
              <a:rPr lang="en-US" dirty="0" smtClean="0">
                <a:latin typeface="Calibri" charset="0"/>
              </a:rPr>
              <a:t>We reviewed a bit of research to illustrate a simple point but before I say exactly what that is let’s </a:t>
            </a:r>
            <a:r>
              <a:rPr lang="en-US" dirty="0" smtClean="0">
                <a:latin typeface="Calibri" charset="0"/>
              </a:rPr>
              <a:t>talk about my favorite phrase </a:t>
            </a:r>
            <a:r>
              <a:rPr lang="en-US" dirty="0" smtClean="0">
                <a:latin typeface="Calibri" charset="0"/>
              </a:rPr>
              <a:t>in my undergraduate </a:t>
            </a:r>
            <a:r>
              <a:rPr lang="en-US" dirty="0" smtClean="0">
                <a:latin typeface="Calibri" charset="0"/>
              </a:rPr>
              <a:t>research. </a:t>
            </a:r>
            <a:endParaRPr lang="en-US" dirty="0"/>
          </a:p>
        </p:txBody>
      </p:sp>
      <p:sp>
        <p:nvSpPr>
          <p:cNvPr id="4" name="Slide Number Placeholder 3"/>
          <p:cNvSpPr>
            <a:spLocks noGrp="1"/>
          </p:cNvSpPr>
          <p:nvPr>
            <p:ph type="sldNum" sz="quarter" idx="10"/>
          </p:nvPr>
        </p:nvSpPr>
        <p:spPr/>
        <p:txBody>
          <a:bodyPr/>
          <a:lstStyle/>
          <a:p>
            <a:fld id="{097AE7BE-4C32-8E4F-BF08-9BF354B44468}" type="slidenum">
              <a:rPr lang="en-US" smtClean="0"/>
              <a:t>13</a:t>
            </a:fld>
            <a:endParaRPr lang="en-US"/>
          </a:p>
        </p:txBody>
      </p:sp>
    </p:spTree>
    <p:extLst>
      <p:ext uri="{BB962C8B-B14F-4D97-AF65-F5344CB8AC3E}">
        <p14:creationId xmlns:p14="http://schemas.microsoft.com/office/powerpoint/2010/main" val="3100219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latin typeface="Calibri" charset="0"/>
              </a:rPr>
              <a:t>This phrase</a:t>
            </a:r>
            <a:r>
              <a:rPr lang="en-US" baseline="0" dirty="0" smtClean="0">
                <a:latin typeface="Calibri" charset="0"/>
              </a:rPr>
              <a:t> was</a:t>
            </a:r>
            <a:r>
              <a:rPr lang="en-US" dirty="0" smtClean="0">
                <a:latin typeface="Calibri" charset="0"/>
              </a:rPr>
              <a:t> used in my undergrad</a:t>
            </a:r>
            <a:r>
              <a:rPr lang="en-US" baseline="0" dirty="0" smtClean="0">
                <a:latin typeface="Calibri" charset="0"/>
              </a:rPr>
              <a:t> practically daily in the psychology department and that phrase is </a:t>
            </a:r>
            <a:r>
              <a:rPr lang="en-US" baseline="0" dirty="0" smtClean="0">
                <a:latin typeface="Calibri" charset="0"/>
              </a:rPr>
              <a:t>“correlation </a:t>
            </a:r>
            <a:r>
              <a:rPr lang="en-US" baseline="0" dirty="0" smtClean="0">
                <a:latin typeface="Calibri" charset="0"/>
              </a:rPr>
              <a:t>does not equal causation</a:t>
            </a:r>
            <a:r>
              <a:rPr lang="en-US" baseline="0" dirty="0" smtClean="0">
                <a:latin typeface="Calibri" charset="0"/>
              </a:rPr>
              <a:t>.” So you may know that </a:t>
            </a:r>
            <a:r>
              <a:rPr lang="en-US" baseline="0" dirty="0" smtClean="0">
                <a:latin typeface="Calibri" charset="0"/>
              </a:rPr>
              <a:t>there are ways to link cause in </a:t>
            </a:r>
            <a:r>
              <a:rPr lang="en-US" baseline="0" dirty="0" smtClean="0">
                <a:latin typeface="Calibri" charset="0"/>
              </a:rPr>
              <a:t>research but that is not what we are focusing on. This is meant to be a </a:t>
            </a:r>
            <a:r>
              <a:rPr lang="en-US" baseline="0" dirty="0" smtClean="0">
                <a:latin typeface="Calibri" charset="0"/>
              </a:rPr>
              <a:t>good general rule when it comes to finding support for research. </a:t>
            </a:r>
            <a:r>
              <a:rPr lang="en-US" baseline="0" dirty="0" smtClean="0">
                <a:latin typeface="Calibri" charset="0"/>
              </a:rPr>
              <a:t>So that is the point I’m trying to make here is that just because you found support for it does not make it fact.</a:t>
            </a:r>
            <a:endParaRPr lang="en-US" dirty="0" smtClean="0">
              <a:latin typeface="Calibri" charset="0"/>
            </a:endParaRPr>
          </a:p>
          <a:p>
            <a:endParaRPr lang="en-US" dirty="0"/>
          </a:p>
        </p:txBody>
      </p:sp>
      <p:sp>
        <p:nvSpPr>
          <p:cNvPr id="4" name="Slide Number Placeholder 3"/>
          <p:cNvSpPr>
            <a:spLocks noGrp="1"/>
          </p:cNvSpPr>
          <p:nvPr>
            <p:ph type="sldNum" sz="quarter" idx="10"/>
          </p:nvPr>
        </p:nvSpPr>
        <p:spPr/>
        <p:txBody>
          <a:bodyPr/>
          <a:lstStyle/>
          <a:p>
            <a:fld id="{097AE7BE-4C32-8E4F-BF08-9BF354B44468}" type="slidenum">
              <a:rPr lang="en-US" smtClean="0"/>
              <a:t>14</a:t>
            </a:fld>
            <a:endParaRPr lang="en-US"/>
          </a:p>
        </p:txBody>
      </p:sp>
    </p:spTree>
    <p:extLst>
      <p:ext uri="{BB962C8B-B14F-4D97-AF65-F5344CB8AC3E}">
        <p14:creationId xmlns:p14="http://schemas.microsoft.com/office/powerpoint/2010/main" val="1288774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does this matter? To address the use of the word prove. So what does this mean in terms of proof? Everything, under no circumstances</a:t>
            </a:r>
            <a:r>
              <a:rPr lang="en-US" baseline="0" dirty="0" smtClean="0"/>
              <a:t> do we </a:t>
            </a:r>
            <a:r>
              <a:rPr lang="en-US" baseline="0" dirty="0" smtClean="0"/>
              <a:t>ever use </a:t>
            </a:r>
            <a:r>
              <a:rPr lang="en-US" baseline="0" dirty="0" smtClean="0"/>
              <a:t>the word prove in reporting research. You might ask why this is so, but think back to the </a:t>
            </a:r>
            <a:r>
              <a:rPr lang="en-US" baseline="0" dirty="0" smtClean="0"/>
              <a:t>tree, she might prove that the tree has been attacked but the guy cannot as he did not see that side, and neither did </a:t>
            </a:r>
            <a:r>
              <a:rPr lang="en-US" baseline="0" dirty="0" err="1" smtClean="0"/>
              <a:t>Zim</a:t>
            </a:r>
            <a:r>
              <a:rPr lang="en-US" baseline="0" dirty="0" smtClean="0"/>
              <a:t>. This is also the same with the memory example, the first researchers may have thought they found proof for decay but as shown it can be something else too. </a:t>
            </a:r>
            <a:r>
              <a:rPr lang="en-US" baseline="0" dirty="0" smtClean="0"/>
              <a:t>Proof </a:t>
            </a:r>
            <a:r>
              <a:rPr lang="en-US" baseline="0" dirty="0" smtClean="0"/>
              <a:t>tends to indicate </a:t>
            </a:r>
            <a:r>
              <a:rPr lang="en-US" baseline="0" dirty="0" smtClean="0"/>
              <a:t>that there is no room to change or adapt and grow. There is also </a:t>
            </a:r>
            <a:r>
              <a:rPr lang="en-US" baseline="0" dirty="0" smtClean="0"/>
              <a:t>those issues we discussed </a:t>
            </a:r>
            <a:r>
              <a:rPr lang="en-US" baseline="0" dirty="0" smtClean="0"/>
              <a:t>in inherent in empiricism. </a:t>
            </a:r>
            <a:endParaRPr lang="en-US" dirty="0"/>
          </a:p>
        </p:txBody>
      </p:sp>
      <p:sp>
        <p:nvSpPr>
          <p:cNvPr id="4" name="Slide Number Placeholder 3"/>
          <p:cNvSpPr>
            <a:spLocks noGrp="1"/>
          </p:cNvSpPr>
          <p:nvPr>
            <p:ph type="sldNum" sz="quarter" idx="10"/>
          </p:nvPr>
        </p:nvSpPr>
        <p:spPr/>
        <p:txBody>
          <a:bodyPr/>
          <a:lstStyle/>
          <a:p>
            <a:fld id="{097AE7BE-4C32-8E4F-BF08-9BF354B44468}" type="slidenum">
              <a:rPr lang="en-US" smtClean="0"/>
              <a:t>15</a:t>
            </a:fld>
            <a:endParaRPr lang="en-US"/>
          </a:p>
        </p:txBody>
      </p:sp>
    </p:spTree>
    <p:extLst>
      <p:ext uri="{BB962C8B-B14F-4D97-AF65-F5344CB8AC3E}">
        <p14:creationId xmlns:p14="http://schemas.microsoft.com/office/powerpoint/2010/main" val="3808418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leads me to another point on using this word: using prove would mean you found the end all, be all answer to whatever question lead you to the research in the first place. So as stated before it does not allow for change or adaptability. While you may think that you have done so, all it takes is one case, just one, against your answer to demonstrate that it doesn’t actually prove it. </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Which is why we reject the null rather than prove the research hypothesis. What’s the Null hypothesis, you ask?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null hypothesis</a:t>
            </a:r>
            <a:r>
              <a:rPr lang="en-US" sz="1200" b="0" kern="1200" dirty="0" smtClean="0">
                <a:solidFill>
                  <a:schemeClr val="tx1"/>
                </a:solidFill>
                <a:latin typeface="+mn-lt"/>
                <a:ea typeface="+mn-ea"/>
                <a:cs typeface="+mn-cs"/>
              </a:rPr>
              <a:t> usually refers to a general statement or default position that there is no relationship between the measured phenomena, basically</a:t>
            </a:r>
            <a:r>
              <a:rPr lang="en-US" sz="1200" b="0" kern="1200" baseline="0" dirty="0" smtClean="0">
                <a:solidFill>
                  <a:schemeClr val="tx1"/>
                </a:solidFill>
                <a:latin typeface="+mn-lt"/>
                <a:ea typeface="+mn-ea"/>
                <a:cs typeface="+mn-cs"/>
              </a:rPr>
              <a:t> it assumes there is</a:t>
            </a:r>
            <a:r>
              <a:rPr lang="en-US" sz="1200" b="0" kern="1200" dirty="0" smtClean="0">
                <a:solidFill>
                  <a:schemeClr val="tx1"/>
                </a:solidFill>
                <a:latin typeface="+mn-lt"/>
                <a:ea typeface="+mn-ea"/>
                <a:cs typeface="+mn-cs"/>
              </a:rPr>
              <a:t> no difference among groups.</a:t>
            </a:r>
            <a:r>
              <a:rPr lang="en-US" sz="1200" b="0" kern="1200" baseline="0" dirty="0" smtClean="0">
                <a:solidFill>
                  <a:schemeClr val="tx1"/>
                </a:solidFill>
                <a:latin typeface="+mn-lt"/>
                <a:ea typeface="+mn-ea"/>
                <a:cs typeface="+mn-cs"/>
              </a:rPr>
              <a:t> So by saying we reject the null we are saying we have support that says there is a difference.</a:t>
            </a:r>
            <a:endParaRPr lang="en-US" dirty="0" smtClean="0"/>
          </a:p>
        </p:txBody>
      </p:sp>
      <p:sp>
        <p:nvSpPr>
          <p:cNvPr id="4" name="Slide Number Placeholder 3"/>
          <p:cNvSpPr>
            <a:spLocks noGrp="1"/>
          </p:cNvSpPr>
          <p:nvPr>
            <p:ph type="sldNum" sz="quarter" idx="10"/>
          </p:nvPr>
        </p:nvSpPr>
        <p:spPr/>
        <p:txBody>
          <a:bodyPr/>
          <a:lstStyle/>
          <a:p>
            <a:fld id="{097AE7BE-4C32-8E4F-BF08-9BF354B44468}" type="slidenum">
              <a:rPr lang="en-US" smtClean="0"/>
              <a:t>16</a:t>
            </a:fld>
            <a:endParaRPr lang="en-US"/>
          </a:p>
        </p:txBody>
      </p:sp>
    </p:spTree>
    <p:extLst>
      <p:ext uri="{BB962C8B-B14F-4D97-AF65-F5344CB8AC3E}">
        <p14:creationId xmlns:p14="http://schemas.microsoft.com/office/powerpoint/2010/main" val="3681484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7AE7BE-4C32-8E4F-BF08-9BF354B44468}" type="slidenum">
              <a:rPr lang="en-US" smtClean="0"/>
              <a:t>17</a:t>
            </a:fld>
            <a:endParaRPr lang="en-US"/>
          </a:p>
        </p:txBody>
      </p:sp>
    </p:spTree>
    <p:extLst>
      <p:ext uri="{BB962C8B-B14F-4D97-AF65-F5344CB8AC3E}">
        <p14:creationId xmlns:p14="http://schemas.microsoft.com/office/powerpoint/2010/main" val="2937568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7AE7BE-4C32-8E4F-BF08-9BF354B44468}" type="slidenum">
              <a:rPr lang="en-US" smtClean="0"/>
              <a:t>2</a:t>
            </a:fld>
            <a:endParaRPr lang="en-US"/>
          </a:p>
        </p:txBody>
      </p:sp>
    </p:spTree>
    <p:extLst>
      <p:ext uri="{BB962C8B-B14F-4D97-AF65-F5344CB8AC3E}">
        <p14:creationId xmlns:p14="http://schemas.microsoft.com/office/powerpoint/2010/main" val="32603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7AE7BE-4C32-8E4F-BF08-9BF354B44468}" type="slidenum">
              <a:rPr lang="en-US" smtClean="0"/>
              <a:t>3</a:t>
            </a:fld>
            <a:endParaRPr lang="en-US"/>
          </a:p>
        </p:txBody>
      </p:sp>
    </p:spTree>
    <p:extLst>
      <p:ext uri="{BB962C8B-B14F-4D97-AF65-F5344CB8AC3E}">
        <p14:creationId xmlns:p14="http://schemas.microsoft.com/office/powerpoint/2010/main" val="2224708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fld id="{097AE7BE-4C32-8E4F-BF08-9BF354B44468}" type="slidenum">
              <a:rPr lang="en-US" smtClean="0"/>
              <a:t>4</a:t>
            </a:fld>
            <a:endParaRPr lang="en-US"/>
          </a:p>
        </p:txBody>
      </p:sp>
    </p:spTree>
    <p:extLst>
      <p:ext uri="{BB962C8B-B14F-4D97-AF65-F5344CB8AC3E}">
        <p14:creationId xmlns:p14="http://schemas.microsoft.com/office/powerpoint/2010/main" val="3664358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Despite its issues Empiricism</a:t>
            </a:r>
            <a:r>
              <a:rPr lang="en-US" baseline="0" dirty="0" smtClean="0"/>
              <a:t> is the central building block of how we science so </a:t>
            </a:r>
            <a:r>
              <a:rPr lang="en-US" dirty="0" smtClean="0"/>
              <a:t>We science through</a:t>
            </a:r>
            <a:r>
              <a:rPr lang="en-US" baseline="0" dirty="0" smtClean="0"/>
              <a:t> observation using the 5 senses </a:t>
            </a:r>
            <a:r>
              <a:rPr lang="en-US" dirty="0" smtClean="0"/>
              <a:t>and recording it. Science</a:t>
            </a:r>
            <a:r>
              <a:rPr lang="en-US" baseline="0" dirty="0" smtClean="0"/>
              <a:t> is described as a process of systematic gathering and evaluating empirical evidence to answer questions and Ideas. In other words we gather the empirical evidence according to some plan, and evaluate it using reasoning in order to answer questions and ideas.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97AE7BE-4C32-8E4F-BF08-9BF354B44468}" type="slidenum">
              <a:rPr lang="en-US" smtClean="0"/>
              <a:t>5</a:t>
            </a:fld>
            <a:endParaRPr lang="en-US"/>
          </a:p>
        </p:txBody>
      </p:sp>
    </p:spTree>
    <p:extLst>
      <p:ext uri="{BB962C8B-B14F-4D97-AF65-F5344CB8AC3E}">
        <p14:creationId xmlns:p14="http://schemas.microsoft.com/office/powerpoint/2010/main" val="2360624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a:t>
            </a:r>
            <a:r>
              <a:rPr lang="en-US" baseline="0" dirty="0" smtClean="0"/>
              <a:t> actively conduct research we do not solely rely on empiricism as it does have some limitations. First of all none of us experience everything in this world that there is to experience, this means that each of our own personal experiences </a:t>
            </a:r>
            <a:r>
              <a:rPr lang="en-US" baseline="0" dirty="0" smtClean="0"/>
              <a:t>differ as well as our perceptions. So let’s say each of did experience the exact same event or we are looking at the the exact same tree. </a:t>
            </a:r>
            <a:endParaRPr lang="en-US" dirty="0"/>
          </a:p>
        </p:txBody>
      </p:sp>
      <p:sp>
        <p:nvSpPr>
          <p:cNvPr id="4" name="Slide Number Placeholder 3"/>
          <p:cNvSpPr>
            <a:spLocks noGrp="1"/>
          </p:cNvSpPr>
          <p:nvPr>
            <p:ph type="sldNum" sz="quarter" idx="10"/>
          </p:nvPr>
        </p:nvSpPr>
        <p:spPr/>
        <p:txBody>
          <a:bodyPr/>
          <a:lstStyle/>
          <a:p>
            <a:fld id="{097AE7BE-4C32-8E4F-BF08-9BF354B44468}" type="slidenum">
              <a:rPr lang="en-US" smtClean="0"/>
              <a:t>6</a:t>
            </a:fld>
            <a:endParaRPr lang="en-US"/>
          </a:p>
        </p:txBody>
      </p:sp>
    </p:spTree>
    <p:extLst>
      <p:ext uri="{BB962C8B-B14F-4D97-AF65-F5344CB8AC3E}">
        <p14:creationId xmlns:p14="http://schemas.microsoft.com/office/powerpoint/2010/main" val="916237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tree such as this. There are two people looking at the same tree but on</a:t>
            </a:r>
            <a:r>
              <a:rPr lang="en-US" baseline="0" dirty="0" smtClean="0"/>
              <a:t> different sides. The tree, as we can agree is just one single tree but it may be different on different sides. So even though they are viewing the same tree they may not have the whole tree in mind thus this is their perception. Think of it in the same way you may think of a coin, there is more than one side but you can not see both sides at once.</a:t>
            </a:r>
            <a:endParaRPr lang="en-US" dirty="0"/>
          </a:p>
        </p:txBody>
      </p:sp>
      <p:sp>
        <p:nvSpPr>
          <p:cNvPr id="4" name="Slide Number Placeholder 3"/>
          <p:cNvSpPr>
            <a:spLocks noGrp="1"/>
          </p:cNvSpPr>
          <p:nvPr>
            <p:ph type="sldNum" sz="quarter" idx="10"/>
          </p:nvPr>
        </p:nvSpPr>
        <p:spPr/>
        <p:txBody>
          <a:bodyPr/>
          <a:lstStyle/>
          <a:p>
            <a:fld id="{097AE7BE-4C32-8E4F-BF08-9BF354B44468}" type="slidenum">
              <a:rPr lang="en-US" smtClean="0"/>
              <a:t>7</a:t>
            </a:fld>
            <a:endParaRPr lang="en-US"/>
          </a:p>
        </p:txBody>
      </p:sp>
    </p:spTree>
    <p:extLst>
      <p:ext uri="{BB962C8B-B14F-4D97-AF65-F5344CB8AC3E}">
        <p14:creationId xmlns:p14="http://schemas.microsoft.com/office/powerpoint/2010/main" val="3125131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Personal experiences can also effect how we might perceive things. Let’s break this down a little bit. So we have this woman here. Will create a little background on her. She is an environmentalist that has worked hard to inhibit the destruction of the rainforests. See she’s on the phone now trying to save more trees. Good for her. </a:t>
            </a:r>
          </a:p>
          <a:p>
            <a:endParaRPr lang="en-US" baseline="0" dirty="0" smtClean="0"/>
          </a:p>
          <a:p>
            <a:r>
              <a:rPr lang="en-US" baseline="0" dirty="0" smtClean="0"/>
              <a:t>Well how does this experience effect how she perceives her side of the tree? Well she works hard to protect them so she may be more inclined to notice things such as names carved into the tree or perhaps, ax or saw marks, maybe even animal marks. So her experience has an effect on her perceptions.</a:t>
            </a:r>
            <a:endParaRPr lang="en-US" dirty="0"/>
          </a:p>
        </p:txBody>
      </p:sp>
      <p:sp>
        <p:nvSpPr>
          <p:cNvPr id="4" name="Slide Number Placeholder 3"/>
          <p:cNvSpPr>
            <a:spLocks noGrp="1"/>
          </p:cNvSpPr>
          <p:nvPr>
            <p:ph type="sldNum" sz="quarter" idx="10"/>
          </p:nvPr>
        </p:nvSpPr>
        <p:spPr/>
        <p:txBody>
          <a:bodyPr/>
          <a:lstStyle/>
          <a:p>
            <a:fld id="{097AE7BE-4C32-8E4F-BF08-9BF354B44468}" type="slidenum">
              <a:rPr lang="en-US" smtClean="0"/>
              <a:t>8</a:t>
            </a:fld>
            <a:endParaRPr lang="en-US"/>
          </a:p>
        </p:txBody>
      </p:sp>
    </p:spTree>
    <p:extLst>
      <p:ext uri="{BB962C8B-B14F-4D97-AF65-F5344CB8AC3E}">
        <p14:creationId xmlns:p14="http://schemas.microsoft.com/office/powerpoint/2010/main" val="2755961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Then there is also this fun little thing known as the confirmation bias.</a:t>
            </a:r>
            <a:endParaRPr lang="en-US" dirty="0"/>
          </a:p>
        </p:txBody>
      </p:sp>
      <p:sp>
        <p:nvSpPr>
          <p:cNvPr id="4" name="Slide Number Placeholder 3"/>
          <p:cNvSpPr>
            <a:spLocks noGrp="1"/>
          </p:cNvSpPr>
          <p:nvPr>
            <p:ph type="sldNum" sz="quarter" idx="10"/>
          </p:nvPr>
        </p:nvSpPr>
        <p:spPr/>
        <p:txBody>
          <a:bodyPr/>
          <a:lstStyle/>
          <a:p>
            <a:fld id="{097AE7BE-4C32-8E4F-BF08-9BF354B44468}" type="slidenum">
              <a:rPr lang="en-US" smtClean="0"/>
              <a:t>9</a:t>
            </a:fld>
            <a:endParaRPr lang="en-US"/>
          </a:p>
        </p:txBody>
      </p:sp>
    </p:spTree>
    <p:extLst>
      <p:ext uri="{BB962C8B-B14F-4D97-AF65-F5344CB8AC3E}">
        <p14:creationId xmlns:p14="http://schemas.microsoft.com/office/powerpoint/2010/main" val="916237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Thursday, November 5,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Thursday, November 5,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Thursday, November 5,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Thursday, November 5,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Thursday, November 5,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Thursday, November 5,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Thursday, November 5, 15</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Thursday, November 5, 15</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Thursday, November 5, 15</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Thursday, November 5,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Thursday, November 5,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Thursday, November 5, 15</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gif"/><Relationship Id="rId6"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gif"/><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g"/><Relationship Id="rId5" Type="http://schemas.openxmlformats.org/officeDocument/2006/relationships/image" Target="../media/image11.png"/><Relationship Id="rId6" Type="http://schemas.openxmlformats.org/officeDocument/2006/relationships/image" Target="../media/image12.jp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Science Jargon</a:t>
            </a:r>
            <a:endParaRPr lang="en-US" dirty="0"/>
          </a:p>
        </p:txBody>
      </p:sp>
      <p:sp>
        <p:nvSpPr>
          <p:cNvPr id="3" name="Subtitle 2"/>
          <p:cNvSpPr>
            <a:spLocks noGrp="1"/>
          </p:cNvSpPr>
          <p:nvPr>
            <p:ph type="subTitle" idx="1"/>
          </p:nvPr>
        </p:nvSpPr>
        <p:spPr/>
        <p:txBody>
          <a:bodyPr/>
          <a:lstStyle/>
          <a:p>
            <a:r>
              <a:rPr lang="en-US" dirty="0" smtClean="0"/>
              <a:t>Understanding the usefulness of science</a:t>
            </a:r>
          </a:p>
          <a:p>
            <a:r>
              <a:rPr lang="en-US" dirty="0" smtClean="0"/>
              <a:t>Cody </a:t>
            </a:r>
            <a:r>
              <a:rPr lang="en-US" dirty="0" smtClean="0"/>
              <a:t>Conner</a:t>
            </a:r>
            <a:endParaRPr lang="en-US" dirty="0"/>
          </a:p>
        </p:txBody>
      </p:sp>
    </p:spTree>
    <p:extLst>
      <p:ext uri="{BB962C8B-B14F-4D97-AF65-F5344CB8AC3E}">
        <p14:creationId xmlns:p14="http://schemas.microsoft.com/office/powerpoint/2010/main" val="23591369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Confirmation Bias</a:t>
            </a:r>
            <a:endParaRPr lang="en-US" dirty="0"/>
          </a:p>
        </p:txBody>
      </p:sp>
      <p:pic>
        <p:nvPicPr>
          <p:cNvPr id="5" name="Content Placeholder 4" descr="Screen Shot 2015-11-05 at 1.34.50 AM.png"/>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9240" t="29557" r="45204" b="43354"/>
          <a:stretch/>
        </p:blipFill>
        <p:spPr>
          <a:xfrm>
            <a:off x="830348" y="1524000"/>
            <a:ext cx="7856452" cy="2919880"/>
          </a:xfrm>
        </p:spPr>
      </p:pic>
    </p:spTree>
    <p:extLst>
      <p:ext uri="{BB962C8B-B14F-4D97-AF65-F5344CB8AC3E}">
        <p14:creationId xmlns:p14="http://schemas.microsoft.com/office/powerpoint/2010/main" val="12164731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afterEffect">
                                  <p:stCondLst>
                                    <p:cond delay="1000"/>
                                  </p:stCondLst>
                                  <p:childTnLst>
                                    <p:animEffect transition="out" filter="fade">
                                      <p:cBhvr>
                                        <p:cTn id="6" dur="1200" tmFilter="0, 0; .2, .5; .8, .5; 1, 0"/>
                                        <p:tgtEl>
                                          <p:spTgt spid="2"/>
                                        </p:tgtEl>
                                      </p:cBhvr>
                                    </p:animEffect>
                                    <p:animScale>
                                      <p:cBhvr>
                                        <p:cTn id="7" dur="6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Perception</a:t>
            </a:r>
            <a:endParaRPr lang="en-US" dirty="0"/>
          </a:p>
        </p:txBody>
      </p:sp>
      <p:pic>
        <p:nvPicPr>
          <p:cNvPr id="5" name="Content Placeholder 4" descr="AA053845.png"/>
          <p:cNvPicPr>
            <a:picLocks noGrp="1" noChangeAspect="1"/>
          </p:cNvPicPr>
          <p:nvPr>
            <p:ph sz="half" idx="1"/>
          </p:nvPr>
        </p:nvPicPr>
        <p:blipFill>
          <a:blip r:embed="rId3" cstate="email">
            <a:extLst>
              <a:ext uri="{28A0092B-C50C-407E-A947-70E740481C1C}">
                <a14:useLocalDpi xmlns:a14="http://schemas.microsoft.com/office/drawing/2010/main"/>
              </a:ext>
            </a:extLst>
          </a:blip>
          <a:srcRect l="-27430" r="-27430"/>
          <a:stretch>
            <a:fillRect/>
          </a:stretch>
        </p:blipFill>
        <p:spPr>
          <a:xfrm>
            <a:off x="457200" y="2699000"/>
            <a:ext cx="2489720" cy="3350873"/>
          </a:xfrm>
        </p:spPr>
      </p:pic>
      <p:pic>
        <p:nvPicPr>
          <p:cNvPr id="6" name="Content Placeholder 5" descr="AA044539.png"/>
          <p:cNvPicPr>
            <a:picLocks noGrp="1" noChangeAspect="1"/>
          </p:cNvPicPr>
          <p:nvPr>
            <p:ph sz="half" idx="2"/>
          </p:nvPr>
        </p:nvPicPr>
        <p:blipFill>
          <a:blip r:embed="rId4" cstate="email">
            <a:extLst>
              <a:ext uri="{28A0092B-C50C-407E-A947-70E740481C1C}">
                <a14:useLocalDpi xmlns:a14="http://schemas.microsoft.com/office/drawing/2010/main"/>
              </a:ext>
            </a:extLst>
          </a:blip>
          <a:srcRect l="-21843" r="-21843"/>
          <a:stretch>
            <a:fillRect/>
          </a:stretch>
        </p:blipFill>
        <p:spPr>
          <a:xfrm>
            <a:off x="6235749" y="2698999"/>
            <a:ext cx="2451052" cy="3350873"/>
          </a:xfrm>
        </p:spPr>
      </p:pic>
      <p:pic>
        <p:nvPicPr>
          <p:cNvPr id="7" name="Picture 6" descr="tree_clipart.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6805" y="1524000"/>
            <a:ext cx="3999226" cy="4525873"/>
          </a:xfrm>
          <a:prstGeom prst="rect">
            <a:avLst/>
          </a:prstGeom>
        </p:spPr>
      </p:pic>
      <p:cxnSp>
        <p:nvCxnSpPr>
          <p:cNvPr id="12" name="Straight Arrow Connector 11"/>
          <p:cNvCxnSpPr/>
          <p:nvPr/>
        </p:nvCxnSpPr>
        <p:spPr>
          <a:xfrm flipV="1">
            <a:off x="1449038" y="2946702"/>
            <a:ext cx="1525314"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10800000" flipV="1">
            <a:off x="6095084" y="2946702"/>
            <a:ext cx="1525314"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2" idx="2"/>
            <a:endCxn id="7" idx="2"/>
          </p:cNvCxnSpPr>
          <p:nvPr/>
        </p:nvCxnSpPr>
        <p:spPr>
          <a:xfrm flipH="1">
            <a:off x="4496418" y="1524000"/>
            <a:ext cx="75582" cy="452587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3" name="Picture 2" descr="Art_Zimyelling.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0559" y="4458717"/>
            <a:ext cx="996242" cy="1599522"/>
          </a:xfrm>
          <a:prstGeom prst="rect">
            <a:avLst/>
          </a:prstGeom>
        </p:spPr>
      </p:pic>
    </p:spTree>
    <p:extLst>
      <p:ext uri="{BB962C8B-B14F-4D97-AF65-F5344CB8AC3E}">
        <p14:creationId xmlns:p14="http://schemas.microsoft.com/office/powerpoint/2010/main" val="6577267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700"/>
                                        <p:tgtEl>
                                          <p:spTgt spid="13"/>
                                        </p:tgtEl>
                                      </p:cBhvr>
                                    </p:animEffect>
                                    <p:set>
                                      <p:cBhvr>
                                        <p:cTn id="30" dur="1" fill="hold">
                                          <p:stCondLst>
                                            <p:cond delay="699"/>
                                          </p:stCondLst>
                                        </p:cTn>
                                        <p:tgtEl>
                                          <p:spTgt spid="13"/>
                                        </p:tgtEl>
                                        <p:attrNameLst>
                                          <p:attrName>style.visibility</p:attrName>
                                        </p:attrNameLst>
                                      </p:cBhvr>
                                      <p:to>
                                        <p:strVal val="hidden"/>
                                      </p:to>
                                    </p:set>
                                  </p:childTnLst>
                                </p:cTn>
                              </p:par>
                              <p:par>
                                <p:cTn id="31" presetID="9" presetClass="exit" presetSubtype="0" fill="hold" nodeType="withEffect">
                                  <p:stCondLst>
                                    <p:cond delay="0"/>
                                  </p:stCondLst>
                                  <p:childTnLst>
                                    <p:animEffect transition="out" filter="dissolve">
                                      <p:cBhvr>
                                        <p:cTn id="32" dur="700"/>
                                        <p:tgtEl>
                                          <p:spTgt spid="12"/>
                                        </p:tgtEl>
                                      </p:cBhvr>
                                    </p:animEffect>
                                    <p:set>
                                      <p:cBhvr>
                                        <p:cTn id="33" dur="1" fill="hold">
                                          <p:stCondLst>
                                            <p:cond delay="699"/>
                                          </p:stCondLst>
                                        </p:cTn>
                                        <p:tgtEl>
                                          <p:spTgt spid="12"/>
                                        </p:tgtEl>
                                        <p:attrNameLst>
                                          <p:attrName>style.visibility</p:attrName>
                                        </p:attrNameLst>
                                      </p:cBhvr>
                                      <p:to>
                                        <p:strVal val="hidden"/>
                                      </p:to>
                                    </p:set>
                                  </p:childTnLst>
                                </p:cTn>
                              </p:par>
                              <p:par>
                                <p:cTn id="34" presetID="9" presetClass="exit" presetSubtype="0" fill="hold" nodeType="withEffect">
                                  <p:stCondLst>
                                    <p:cond delay="0"/>
                                  </p:stCondLst>
                                  <p:childTnLst>
                                    <p:animEffect transition="out" filter="dissolve">
                                      <p:cBhvr>
                                        <p:cTn id="35" dur="700"/>
                                        <p:tgtEl>
                                          <p:spTgt spid="5"/>
                                        </p:tgtEl>
                                      </p:cBhvr>
                                    </p:animEffect>
                                    <p:set>
                                      <p:cBhvr>
                                        <p:cTn id="36" dur="1" fill="hold">
                                          <p:stCondLst>
                                            <p:cond delay="699"/>
                                          </p:stCondLst>
                                        </p:cTn>
                                        <p:tgtEl>
                                          <p:spTgt spid="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down)">
                                      <p:cBhvr>
                                        <p:cTn id="41" dur="580">
                                          <p:stCondLst>
                                            <p:cond delay="0"/>
                                          </p:stCondLst>
                                        </p:cTn>
                                        <p:tgtEl>
                                          <p:spTgt spid="3"/>
                                        </p:tgtEl>
                                      </p:cBhvr>
                                    </p:animEffect>
                                    <p:anim calcmode="lin" valueType="num">
                                      <p:cBhvr>
                                        <p:cTn id="4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gtEl>
                                      </p:cBhvr>
                                      <p:to x="100000" y="60000"/>
                                    </p:animScale>
                                    <p:animScale>
                                      <p:cBhvr>
                                        <p:cTn id="48" dur="166" decel="50000">
                                          <p:stCondLst>
                                            <p:cond delay="676"/>
                                          </p:stCondLst>
                                        </p:cTn>
                                        <p:tgtEl>
                                          <p:spTgt spid="3"/>
                                        </p:tgtEl>
                                      </p:cBhvr>
                                      <p:to x="100000" y="100000"/>
                                    </p:animScale>
                                    <p:animScale>
                                      <p:cBhvr>
                                        <p:cTn id="49" dur="26">
                                          <p:stCondLst>
                                            <p:cond delay="1312"/>
                                          </p:stCondLst>
                                        </p:cTn>
                                        <p:tgtEl>
                                          <p:spTgt spid="3"/>
                                        </p:tgtEl>
                                      </p:cBhvr>
                                      <p:to x="100000" y="80000"/>
                                    </p:animScale>
                                    <p:animScale>
                                      <p:cBhvr>
                                        <p:cTn id="50" dur="166" decel="50000">
                                          <p:stCondLst>
                                            <p:cond delay="1338"/>
                                          </p:stCondLst>
                                        </p:cTn>
                                        <p:tgtEl>
                                          <p:spTgt spid="3"/>
                                        </p:tgtEl>
                                      </p:cBhvr>
                                      <p:to x="100000" y="100000"/>
                                    </p:animScale>
                                    <p:animScale>
                                      <p:cBhvr>
                                        <p:cTn id="51" dur="26">
                                          <p:stCondLst>
                                            <p:cond delay="1642"/>
                                          </p:stCondLst>
                                        </p:cTn>
                                        <p:tgtEl>
                                          <p:spTgt spid="3"/>
                                        </p:tgtEl>
                                      </p:cBhvr>
                                      <p:to x="100000" y="90000"/>
                                    </p:animScale>
                                    <p:animScale>
                                      <p:cBhvr>
                                        <p:cTn id="52" dur="166" decel="50000">
                                          <p:stCondLst>
                                            <p:cond delay="1668"/>
                                          </p:stCondLst>
                                        </p:cTn>
                                        <p:tgtEl>
                                          <p:spTgt spid="3"/>
                                        </p:tgtEl>
                                      </p:cBhvr>
                                      <p:to x="100000" y="100000"/>
                                    </p:animScale>
                                    <p:animScale>
                                      <p:cBhvr>
                                        <p:cTn id="53" dur="26">
                                          <p:stCondLst>
                                            <p:cond delay="1808"/>
                                          </p:stCondLst>
                                        </p:cTn>
                                        <p:tgtEl>
                                          <p:spTgt spid="3"/>
                                        </p:tgtEl>
                                      </p:cBhvr>
                                      <p:to x="100000" y="95000"/>
                                    </p:animScale>
                                    <p:animScale>
                                      <p:cBhvr>
                                        <p:cTn id="54" dur="166" decel="50000">
                                          <p:stCondLst>
                                            <p:cond delay="1834"/>
                                          </p:stCondLst>
                                        </p:cTn>
                                        <p:tgtEl>
                                          <p:spTgt spid="3"/>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nodeType="clickEffect">
                                  <p:stCondLst>
                                    <p:cond delay="0"/>
                                  </p:stCondLst>
                                  <p:childTnLst>
                                    <p:animEffect transition="out" filter="dissolve">
                                      <p:cBhvr>
                                        <p:cTn id="58" dur="700"/>
                                        <p:tgtEl>
                                          <p:spTgt spid="6"/>
                                        </p:tgtEl>
                                      </p:cBhvr>
                                    </p:animEffect>
                                    <p:set>
                                      <p:cBhvr>
                                        <p:cTn id="59" dur="1" fill="hold">
                                          <p:stCondLst>
                                            <p:cond delay="699"/>
                                          </p:stCondLst>
                                        </p:cTn>
                                        <p:tgtEl>
                                          <p:spTgt spid="6"/>
                                        </p:tgtEl>
                                        <p:attrNameLst>
                                          <p:attrName>style.visibility</p:attrName>
                                        </p:attrNameLst>
                                      </p:cBhvr>
                                      <p:to>
                                        <p:strVal val="hidden"/>
                                      </p:to>
                                    </p:set>
                                  </p:childTnLst>
                                </p:cTn>
                              </p:par>
                              <p:par>
                                <p:cTn id="60" presetID="9" presetClass="exit" presetSubtype="0" fill="hold" nodeType="withEffect">
                                  <p:stCondLst>
                                    <p:cond delay="0"/>
                                  </p:stCondLst>
                                  <p:childTnLst>
                                    <p:animEffect transition="out" filter="dissolve">
                                      <p:cBhvr>
                                        <p:cTn id="61" dur="700"/>
                                        <p:tgtEl>
                                          <p:spTgt spid="15"/>
                                        </p:tgtEl>
                                      </p:cBhvr>
                                    </p:animEffect>
                                    <p:set>
                                      <p:cBhvr>
                                        <p:cTn id="62" dur="1" fill="hold">
                                          <p:stCondLst>
                                            <p:cond delay="6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a:t>
            </a:r>
            <a:r>
              <a:rPr lang="en-US" dirty="0" smtClean="0"/>
              <a:t>What?</a:t>
            </a:r>
            <a:endParaRPr lang="en-US" dirty="0"/>
          </a:p>
        </p:txBody>
      </p:sp>
      <p:sp>
        <p:nvSpPr>
          <p:cNvPr id="6" name="Content Placeholder 5"/>
          <p:cNvSpPr>
            <a:spLocks noGrp="1"/>
          </p:cNvSpPr>
          <p:nvPr>
            <p:ph idx="1"/>
          </p:nvPr>
        </p:nvSpPr>
        <p:spPr/>
        <p:txBody>
          <a:bodyPr/>
          <a:lstStyle/>
          <a:p>
            <a:pPr marL="0" indent="0">
              <a:buNone/>
            </a:pPr>
            <a:endParaRPr lang="en-US" dirty="0"/>
          </a:p>
          <a:p>
            <a:r>
              <a:rPr lang="en-US" dirty="0" smtClean="0"/>
              <a:t>Ok we have the basic idea of what science is what do we do with that?</a:t>
            </a:r>
            <a:endParaRPr lang="en-US" dirty="0"/>
          </a:p>
        </p:txBody>
      </p:sp>
    </p:spTree>
    <p:extLst>
      <p:ext uri="{BB962C8B-B14F-4D97-AF65-F5344CB8AC3E}">
        <p14:creationId xmlns:p14="http://schemas.microsoft.com/office/powerpoint/2010/main" val="9989602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Explanations</a:t>
            </a:r>
            <a:endParaRPr lang="en-US" dirty="0"/>
          </a:p>
        </p:txBody>
      </p:sp>
      <p:sp>
        <p:nvSpPr>
          <p:cNvPr id="3" name="Content Placeholder 2"/>
          <p:cNvSpPr>
            <a:spLocks noGrp="1"/>
          </p:cNvSpPr>
          <p:nvPr>
            <p:ph idx="1"/>
          </p:nvPr>
        </p:nvSpPr>
        <p:spPr/>
        <p:txBody>
          <a:bodyPr/>
          <a:lstStyle/>
          <a:p>
            <a:r>
              <a:rPr lang="en-US" dirty="0" smtClean="0"/>
              <a:t>Science is used to explain things</a:t>
            </a:r>
          </a:p>
          <a:p>
            <a:pPr lvl="1"/>
            <a:r>
              <a:rPr lang="en-US" dirty="0" smtClean="0"/>
              <a:t>Ex. Decay </a:t>
            </a:r>
            <a:r>
              <a:rPr lang="en-US" dirty="0"/>
              <a:t>effects (Peterson &amp; Peterson, 1959</a:t>
            </a:r>
            <a:r>
              <a:rPr lang="en-US" dirty="0" smtClean="0"/>
              <a:t>)</a:t>
            </a:r>
          </a:p>
          <a:p>
            <a:pPr lvl="1"/>
            <a:endParaRPr lang="en-US" dirty="0" smtClean="0"/>
          </a:p>
          <a:p>
            <a:pPr lvl="1"/>
            <a:r>
              <a:rPr lang="en-US" dirty="0" smtClean="0"/>
              <a:t>Remember sets of letters and numbers</a:t>
            </a:r>
          </a:p>
          <a:p>
            <a:pPr lvl="2"/>
            <a:r>
              <a:rPr lang="en-US" dirty="0" smtClean="0"/>
              <a:t>GTH 743</a:t>
            </a:r>
          </a:p>
          <a:p>
            <a:pPr lvl="1"/>
            <a:r>
              <a:rPr lang="en-US" dirty="0" smtClean="0"/>
              <a:t>Count back by 3s from a number</a:t>
            </a:r>
          </a:p>
          <a:p>
            <a:pPr lvl="2"/>
            <a:r>
              <a:rPr lang="en-US" dirty="0" smtClean="0"/>
              <a:t>Prevents rehearsal</a:t>
            </a:r>
          </a:p>
          <a:p>
            <a:pPr lvl="1"/>
            <a:r>
              <a:rPr lang="en-US" dirty="0" smtClean="0"/>
              <a:t>Demonstrates Decay</a:t>
            </a:r>
          </a:p>
          <a:p>
            <a:pPr lvl="1"/>
            <a:r>
              <a:rPr lang="en-US" dirty="0" smtClean="0"/>
              <a:t>Also Demonstrates interference</a:t>
            </a:r>
            <a:endParaRPr lang="en-US" dirty="0"/>
          </a:p>
        </p:txBody>
      </p:sp>
    </p:spTree>
    <p:extLst>
      <p:ext uri="{BB962C8B-B14F-4D97-AF65-F5344CB8AC3E}">
        <p14:creationId xmlns:p14="http://schemas.microsoft.com/office/powerpoint/2010/main" val="4519368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Phrase?</a:t>
            </a:r>
            <a:endParaRPr lang="en-US" dirty="0"/>
          </a:p>
        </p:txBody>
      </p:sp>
      <p:sp>
        <p:nvSpPr>
          <p:cNvPr id="3" name="Content Placeholder 2"/>
          <p:cNvSpPr>
            <a:spLocks noGrp="1"/>
          </p:cNvSpPr>
          <p:nvPr>
            <p:ph idx="1"/>
          </p:nvPr>
        </p:nvSpPr>
        <p:spPr/>
        <p:txBody>
          <a:bodyPr/>
          <a:lstStyle/>
          <a:p>
            <a:pPr marL="0" indent="0">
              <a:buNone/>
            </a:pPr>
            <a:endParaRPr lang="en-US" sz="4800" dirty="0" smtClean="0"/>
          </a:p>
          <a:p>
            <a:pPr marL="0" indent="0">
              <a:buNone/>
            </a:pPr>
            <a:r>
              <a:rPr lang="en-US" sz="4800" dirty="0" smtClean="0"/>
              <a:t>Correlation </a:t>
            </a:r>
            <a:endParaRPr lang="en-US" sz="4800" dirty="0" smtClean="0"/>
          </a:p>
          <a:p>
            <a:pPr marL="0" indent="0">
              <a:buNone/>
            </a:pPr>
            <a:r>
              <a:rPr lang="en-US" sz="4800" b="1" i="1" dirty="0" smtClean="0"/>
              <a:t>DOES </a:t>
            </a:r>
            <a:r>
              <a:rPr lang="en-US" sz="4800" b="1" i="1" dirty="0"/>
              <a:t>NOT </a:t>
            </a:r>
            <a:endParaRPr lang="en-US" sz="4800" b="1" i="1" dirty="0" smtClean="0"/>
          </a:p>
          <a:p>
            <a:pPr marL="0" indent="0">
              <a:buNone/>
            </a:pPr>
            <a:r>
              <a:rPr lang="en-US" sz="4800" dirty="0" smtClean="0"/>
              <a:t>equal causation!</a:t>
            </a:r>
            <a:endParaRPr lang="en-US" sz="4800" dirty="0"/>
          </a:p>
          <a:p>
            <a:endParaRPr lang="en-US" dirty="0"/>
          </a:p>
        </p:txBody>
      </p:sp>
    </p:spTree>
    <p:extLst>
      <p:ext uri="{BB962C8B-B14F-4D97-AF65-F5344CB8AC3E}">
        <p14:creationId xmlns:p14="http://schemas.microsoft.com/office/powerpoint/2010/main" val="12721750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2376896"/>
            <a:ext cx="8229600" cy="4100103"/>
          </a:xfrm>
        </p:spPr>
        <p:txBody>
          <a:bodyPr>
            <a:normAutofit/>
          </a:bodyPr>
          <a:lstStyle/>
          <a:p>
            <a:pPr marL="0" indent="0">
              <a:buNone/>
            </a:pPr>
            <a:r>
              <a:rPr lang="en-US" sz="16600" dirty="0" smtClean="0"/>
              <a:t>	Prove?</a:t>
            </a:r>
          </a:p>
          <a:p>
            <a:endParaRPr lang="en-US" dirty="0"/>
          </a:p>
        </p:txBody>
      </p:sp>
      <p:sp>
        <p:nvSpPr>
          <p:cNvPr id="4" name="Multiply 3"/>
          <p:cNvSpPr/>
          <p:nvPr/>
        </p:nvSpPr>
        <p:spPr>
          <a:xfrm>
            <a:off x="0" y="2002455"/>
            <a:ext cx="9573420" cy="3581626"/>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61544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 using </a:t>
            </a:r>
            <a:r>
              <a:rPr lang="en-US" dirty="0" smtClean="0"/>
              <a:t>Prove in Research</a:t>
            </a:r>
            <a:endParaRPr lang="en-US" dirty="0"/>
          </a:p>
        </p:txBody>
      </p:sp>
      <p:sp>
        <p:nvSpPr>
          <p:cNvPr id="6" name="Content Placeholder 5"/>
          <p:cNvSpPr>
            <a:spLocks noGrp="1"/>
          </p:cNvSpPr>
          <p:nvPr>
            <p:ph idx="1"/>
          </p:nvPr>
        </p:nvSpPr>
        <p:spPr/>
        <p:txBody>
          <a:bodyPr/>
          <a:lstStyle/>
          <a:p>
            <a:r>
              <a:rPr lang="en-US" dirty="0" smtClean="0"/>
              <a:t>It creates this idea of finding the only </a:t>
            </a:r>
            <a:r>
              <a:rPr lang="en-US" dirty="0" smtClean="0"/>
              <a:t>answer</a:t>
            </a:r>
          </a:p>
          <a:p>
            <a:endParaRPr lang="en-US" dirty="0"/>
          </a:p>
          <a:p>
            <a:r>
              <a:rPr lang="en-US" dirty="0" smtClean="0"/>
              <a:t>Rejecting the Null</a:t>
            </a:r>
          </a:p>
          <a:p>
            <a:pPr lvl="1"/>
            <a:r>
              <a:rPr lang="en-US" dirty="0" smtClean="0"/>
              <a:t>What the heck is a null?</a:t>
            </a:r>
          </a:p>
          <a:p>
            <a:endParaRPr lang="en-US" dirty="0"/>
          </a:p>
          <a:p>
            <a:r>
              <a:rPr lang="en-US" dirty="0" smtClean="0"/>
              <a:t>The Null Hypothesis</a:t>
            </a:r>
          </a:p>
          <a:p>
            <a:endParaRPr lang="en-US" dirty="0"/>
          </a:p>
          <a:p>
            <a:r>
              <a:rPr lang="en-US" dirty="0" smtClean="0"/>
              <a:t>REJECT THE NULL!</a:t>
            </a:r>
            <a:endParaRPr lang="en-US" dirty="0"/>
          </a:p>
        </p:txBody>
      </p:sp>
      <p:pic>
        <p:nvPicPr>
          <p:cNvPr id="2" name="Picture 1" descr="what.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5488" y="2197817"/>
            <a:ext cx="2925544" cy="1939218"/>
          </a:xfrm>
          <a:prstGeom prst="rect">
            <a:avLst/>
          </a:prstGeom>
        </p:spPr>
      </p:pic>
    </p:spTree>
    <p:extLst>
      <p:ext uri="{BB962C8B-B14F-4D97-AF65-F5344CB8AC3E}">
        <p14:creationId xmlns:p14="http://schemas.microsoft.com/office/powerpoint/2010/main" val="15375240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 calcmode="lin" valueType="num">
                                      <p:cBhvr additive="base">
                                        <p:cTn id="1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1" presetClass="entr" presetSubtype="0" fill="hold" nodeType="clickEffect">
                                  <p:stCondLst>
                                    <p:cond delay="0"/>
                                  </p:stCondLst>
                                  <p:iterate type="lt">
                                    <p:tmPct val="10000"/>
                                  </p:iterate>
                                  <p:childTnLst>
                                    <p:set>
                                      <p:cBhvr>
                                        <p:cTn id="17" dur="1" fill="hold">
                                          <p:stCondLst>
                                            <p:cond delay="0"/>
                                          </p:stCondLst>
                                        </p:cTn>
                                        <p:tgtEl>
                                          <p:spTgt spid="6">
                                            <p:txEl>
                                              <p:pRg st="3" end="3"/>
                                            </p:txEl>
                                          </p:spTgt>
                                        </p:tgtEl>
                                        <p:attrNameLst>
                                          <p:attrName>style.visibility</p:attrName>
                                        </p:attrNameLst>
                                      </p:cBhvr>
                                      <p:to>
                                        <p:strVal val="visible"/>
                                      </p:to>
                                    </p:set>
                                    <p:anim calcmode="lin" valueType="num">
                                      <p:cBhvr>
                                        <p:cTn id="18" dur="500" fill="hold"/>
                                        <p:tgtEl>
                                          <p:spTgt spid="6">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6">
                                            <p:txEl>
                                              <p:pRg st="3" end="3"/>
                                            </p:txEl>
                                          </p:spTgt>
                                        </p:tgtEl>
                                        <p:attrNameLst>
                                          <p:attrName>ppt_y</p:attrName>
                                        </p:attrNameLst>
                                      </p:cBhvr>
                                      <p:tavLst>
                                        <p:tav tm="0">
                                          <p:val>
                                            <p:strVal val="#ppt_y"/>
                                          </p:val>
                                        </p:tav>
                                        <p:tav tm="100000">
                                          <p:val>
                                            <p:strVal val="#ppt_y"/>
                                          </p:val>
                                        </p:tav>
                                      </p:tavLst>
                                    </p:anim>
                                    <p:anim calcmode="lin" valueType="num">
                                      <p:cBhvr>
                                        <p:cTn id="20" dur="500" fill="hold"/>
                                        <p:tgtEl>
                                          <p:spTgt spid="6">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6">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6">
                                            <p:txEl>
                                              <p:pRg st="3" end="3"/>
                                            </p:txEl>
                                          </p:spTgt>
                                        </p:tgtEl>
                                      </p:cBhvr>
                                    </p:animEffec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childTnLst>
                          </p:cTn>
                        </p:par>
                        <p:par>
                          <p:cTn id="30" fill="hold">
                            <p:stCondLst>
                              <p:cond delay="500"/>
                            </p:stCondLst>
                            <p:childTnLst>
                              <p:par>
                                <p:cTn id="31" presetID="38" presetClass="entr" presetSubtype="0" accel="50000" fill="hold" nodeType="afterEffect">
                                  <p:stCondLst>
                                    <p:cond delay="1000"/>
                                  </p:stCondLst>
                                  <p:iterate type="lt">
                                    <p:tmPct val="50000"/>
                                  </p:iterate>
                                  <p:childTnLst>
                                    <p:set>
                                      <p:cBhvr>
                                        <p:cTn id="32" dur="1" fill="hold">
                                          <p:stCondLst>
                                            <p:cond delay="0"/>
                                          </p:stCondLst>
                                        </p:cTn>
                                        <p:tgtEl>
                                          <p:spTgt spid="6">
                                            <p:txEl>
                                              <p:pRg st="5" end="5"/>
                                            </p:txEl>
                                          </p:spTgt>
                                        </p:tgtEl>
                                        <p:attrNameLst>
                                          <p:attrName>style.visibility</p:attrName>
                                        </p:attrNameLst>
                                      </p:cBhvr>
                                      <p:to>
                                        <p:strVal val="visible"/>
                                      </p:to>
                                    </p:set>
                                    <p:set>
                                      <p:cBhvr>
                                        <p:cTn id="33" dur="228" fill="hold">
                                          <p:stCondLst>
                                            <p:cond delay="0"/>
                                          </p:stCondLst>
                                        </p:cTn>
                                        <p:tgtEl>
                                          <p:spTgt spid="6">
                                            <p:txEl>
                                              <p:pRg st="5" end="5"/>
                                            </p:txEl>
                                          </p:spTgt>
                                        </p:tgtEl>
                                        <p:attrNameLst>
                                          <p:attrName>style.rotation</p:attrName>
                                        </p:attrNameLst>
                                      </p:cBhvr>
                                      <p:to>
                                        <p:strVal val="-45.0"/>
                                      </p:to>
                                    </p:set>
                                    <p:anim calcmode="lin" valueType="num">
                                      <p:cBhvr>
                                        <p:cTn id="34" dur="228" fill="hold">
                                          <p:stCondLst>
                                            <p:cond delay="227"/>
                                          </p:stCondLst>
                                        </p:cTn>
                                        <p:tgtEl>
                                          <p:spTgt spid="6">
                                            <p:txEl>
                                              <p:pRg st="5" end="5"/>
                                            </p:txEl>
                                          </p:spTgt>
                                        </p:tgtEl>
                                        <p:attrNameLst>
                                          <p:attrName>style.rotation</p:attrName>
                                        </p:attrNameLst>
                                      </p:cBhvr>
                                      <p:tavLst>
                                        <p:tav tm="0">
                                          <p:val>
                                            <p:fltVal val="-45"/>
                                          </p:val>
                                        </p:tav>
                                        <p:tav tm="69900">
                                          <p:val>
                                            <p:fltVal val="45"/>
                                          </p:val>
                                        </p:tav>
                                        <p:tav tm="100000">
                                          <p:val>
                                            <p:fltVal val="0"/>
                                          </p:val>
                                        </p:tav>
                                      </p:tavLst>
                                    </p:anim>
                                    <p:anim calcmode="lin" valueType="num">
                                      <p:cBhvr>
                                        <p:cTn id="35" dur="228" fill="hold">
                                          <p:stCondLst>
                                            <p:cond delay="0"/>
                                          </p:stCondLst>
                                        </p:cTn>
                                        <p:tgtEl>
                                          <p:spTgt spid="6">
                                            <p:txEl>
                                              <p:pRg st="5" end="5"/>
                                            </p:txEl>
                                          </p:spTgt>
                                        </p:tgtEl>
                                        <p:attrNameLst>
                                          <p:attrName>ppt_y</p:attrName>
                                        </p:attrNameLst>
                                      </p:cBhvr>
                                      <p:tavLst>
                                        <p:tav tm="0">
                                          <p:val>
                                            <p:strVal val="#ppt_y-1"/>
                                          </p:val>
                                        </p:tav>
                                        <p:tav tm="100000">
                                          <p:val>
                                            <p:strVal val="#ppt_y-(0.354*#ppt_w-0.172*#ppt_h)"/>
                                          </p:val>
                                        </p:tav>
                                      </p:tavLst>
                                    </p:anim>
                                    <p:anim calcmode="lin" valueType="num">
                                      <p:cBhvr>
                                        <p:cTn id="36" dur="78" decel="50000" autoRev="1" fill="hold">
                                          <p:stCondLst>
                                            <p:cond delay="227"/>
                                          </p:stCondLst>
                                        </p:cTn>
                                        <p:tgtEl>
                                          <p:spTgt spid="6">
                                            <p:txEl>
                                              <p:pRg st="5" end="5"/>
                                            </p:txEl>
                                          </p:spTgt>
                                        </p:tgtEl>
                                        <p:attrNameLst>
                                          <p:attrName>ppt_y</p:attrName>
                                        </p:attrNameLst>
                                      </p:cBhvr>
                                      <p:tavLst>
                                        <p:tav tm="0">
                                          <p:val>
                                            <p:strVal val="#ppt_y-(0.354*#ppt_w-0.172*#ppt_h)"/>
                                          </p:val>
                                        </p:tav>
                                        <p:tav tm="100000">
                                          <p:val>
                                            <p:strVal val="#ppt_y-(0.354*#ppt_w-0.172*#ppt_h)-#ppt_h/2"/>
                                          </p:val>
                                        </p:tav>
                                      </p:tavLst>
                                    </p:anim>
                                    <p:anim calcmode="lin" valueType="num">
                                      <p:cBhvr>
                                        <p:cTn id="37" dur="68" fill="hold">
                                          <p:stCondLst>
                                            <p:cond delay="432"/>
                                          </p:stCondLst>
                                        </p:cTn>
                                        <p:tgtEl>
                                          <p:spTgt spid="6">
                                            <p:txEl>
                                              <p:pRg st="5" end="5"/>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8" presetClass="entr" presetSubtype="0" accel="50000" fill="hold" nodeType="clickEffect">
                                  <p:stCondLst>
                                    <p:cond delay="0"/>
                                  </p:stCondLst>
                                  <p:iterate type="lt">
                                    <p:tmPct val="50000"/>
                                  </p:iterate>
                                  <p:childTnLst>
                                    <p:set>
                                      <p:cBhvr>
                                        <p:cTn id="41" dur="1" fill="hold">
                                          <p:stCondLst>
                                            <p:cond delay="0"/>
                                          </p:stCondLst>
                                        </p:cTn>
                                        <p:tgtEl>
                                          <p:spTgt spid="6">
                                            <p:txEl>
                                              <p:pRg st="7" end="7"/>
                                            </p:txEl>
                                          </p:spTgt>
                                        </p:tgtEl>
                                        <p:attrNameLst>
                                          <p:attrName>style.visibility</p:attrName>
                                        </p:attrNameLst>
                                      </p:cBhvr>
                                      <p:to>
                                        <p:strVal val="visible"/>
                                      </p:to>
                                    </p:set>
                                    <p:set>
                                      <p:cBhvr>
                                        <p:cTn id="42" dur="228" fill="hold">
                                          <p:stCondLst>
                                            <p:cond delay="0"/>
                                          </p:stCondLst>
                                        </p:cTn>
                                        <p:tgtEl>
                                          <p:spTgt spid="6">
                                            <p:txEl>
                                              <p:pRg st="7" end="7"/>
                                            </p:txEl>
                                          </p:spTgt>
                                        </p:tgtEl>
                                        <p:attrNameLst>
                                          <p:attrName>style.rotation</p:attrName>
                                        </p:attrNameLst>
                                      </p:cBhvr>
                                      <p:to>
                                        <p:strVal val="-45.0"/>
                                      </p:to>
                                    </p:set>
                                    <p:anim calcmode="lin" valueType="num">
                                      <p:cBhvr>
                                        <p:cTn id="43" dur="228" fill="hold">
                                          <p:stCondLst>
                                            <p:cond delay="227"/>
                                          </p:stCondLst>
                                        </p:cTn>
                                        <p:tgtEl>
                                          <p:spTgt spid="6">
                                            <p:txEl>
                                              <p:pRg st="7" end="7"/>
                                            </p:txEl>
                                          </p:spTgt>
                                        </p:tgtEl>
                                        <p:attrNameLst>
                                          <p:attrName>style.rotation</p:attrName>
                                        </p:attrNameLst>
                                      </p:cBhvr>
                                      <p:tavLst>
                                        <p:tav tm="0">
                                          <p:val>
                                            <p:fltVal val="-45"/>
                                          </p:val>
                                        </p:tav>
                                        <p:tav tm="69900">
                                          <p:val>
                                            <p:fltVal val="45"/>
                                          </p:val>
                                        </p:tav>
                                        <p:tav tm="100000">
                                          <p:val>
                                            <p:fltVal val="0"/>
                                          </p:val>
                                        </p:tav>
                                      </p:tavLst>
                                    </p:anim>
                                    <p:anim calcmode="lin" valueType="num">
                                      <p:cBhvr>
                                        <p:cTn id="44" dur="228" fill="hold">
                                          <p:stCondLst>
                                            <p:cond delay="0"/>
                                          </p:stCondLst>
                                        </p:cTn>
                                        <p:tgtEl>
                                          <p:spTgt spid="6">
                                            <p:txEl>
                                              <p:pRg st="7" end="7"/>
                                            </p:txEl>
                                          </p:spTgt>
                                        </p:tgtEl>
                                        <p:attrNameLst>
                                          <p:attrName>ppt_y</p:attrName>
                                        </p:attrNameLst>
                                      </p:cBhvr>
                                      <p:tavLst>
                                        <p:tav tm="0">
                                          <p:val>
                                            <p:strVal val="#ppt_y-1"/>
                                          </p:val>
                                        </p:tav>
                                        <p:tav tm="100000">
                                          <p:val>
                                            <p:strVal val="#ppt_y-(0.354*#ppt_w-0.172*#ppt_h)"/>
                                          </p:val>
                                        </p:tav>
                                      </p:tavLst>
                                    </p:anim>
                                    <p:anim calcmode="lin" valueType="num">
                                      <p:cBhvr>
                                        <p:cTn id="45" dur="78" decel="50000" autoRev="1" fill="hold">
                                          <p:stCondLst>
                                            <p:cond delay="227"/>
                                          </p:stCondLst>
                                        </p:cTn>
                                        <p:tgtEl>
                                          <p:spTgt spid="6">
                                            <p:txEl>
                                              <p:pRg st="7" end="7"/>
                                            </p:txEl>
                                          </p:spTgt>
                                        </p:tgtEl>
                                        <p:attrNameLst>
                                          <p:attrName>ppt_y</p:attrName>
                                        </p:attrNameLst>
                                      </p:cBhvr>
                                      <p:tavLst>
                                        <p:tav tm="0">
                                          <p:val>
                                            <p:strVal val="#ppt_y-(0.354*#ppt_w-0.172*#ppt_h)"/>
                                          </p:val>
                                        </p:tav>
                                        <p:tav tm="100000">
                                          <p:val>
                                            <p:strVal val="#ppt_y-(0.354*#ppt_w-0.172*#ppt_h)-#ppt_h/2"/>
                                          </p:val>
                                        </p:tav>
                                      </p:tavLst>
                                    </p:anim>
                                    <p:anim calcmode="lin" valueType="num">
                                      <p:cBhvr>
                                        <p:cTn id="46" dur="68" fill="hold">
                                          <p:stCondLst>
                                            <p:cond delay="432"/>
                                          </p:stCondLst>
                                        </p:cTn>
                                        <p:tgtEl>
                                          <p:spTgt spid="6">
                                            <p:txEl>
                                              <p:pRg st="7" end="7"/>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r>
              <a:rPr lang="en-US" dirty="0" smtClean="0"/>
              <a:t>Science is good</a:t>
            </a:r>
          </a:p>
          <a:p>
            <a:pPr lvl="1"/>
            <a:r>
              <a:rPr lang="en-US" dirty="0" smtClean="0"/>
              <a:t>Use it for greatness</a:t>
            </a:r>
          </a:p>
          <a:p>
            <a:r>
              <a:rPr lang="en-US" dirty="0" smtClean="0"/>
              <a:t>With great power comes great responsibility</a:t>
            </a:r>
          </a:p>
          <a:p>
            <a:r>
              <a:rPr lang="en-US" dirty="0" smtClean="0"/>
              <a:t>NEVER SAY PROVE IN RESEARCH</a:t>
            </a:r>
          </a:p>
          <a:p>
            <a:pPr lvl="1"/>
            <a:r>
              <a:rPr lang="en-US" dirty="0" smtClean="0"/>
              <a:t>We simple reject the Null Hypothesis</a:t>
            </a:r>
            <a:endParaRPr lang="en-US" dirty="0"/>
          </a:p>
        </p:txBody>
      </p:sp>
    </p:spTree>
    <p:extLst>
      <p:ext uri="{BB962C8B-B14F-4D97-AF65-F5344CB8AC3E}">
        <p14:creationId xmlns:p14="http://schemas.microsoft.com/office/powerpoint/2010/main" val="1424982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800" decel="100000"/>
                                        <p:tgtEl>
                                          <p:spTgt spid="3">
                                            <p:txEl>
                                              <p:pRg st="1" end="1"/>
                                            </p:txEl>
                                          </p:spTgt>
                                        </p:tgtEl>
                                      </p:cBhvr>
                                    </p:animEffect>
                                    <p:anim calcmode="lin" valueType="num">
                                      <p:cBhvr>
                                        <p:cTn id="8"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Scale>
                                      <p:cBhvr>
                                        <p:cTn id="17"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3">
                                            <p:txEl>
                                              <p:pRg st="2" end="2"/>
                                            </p:txEl>
                                          </p:spTgt>
                                        </p:tgtEl>
                                        <p:attrNameLst>
                                          <p:attrName>ppt_x</p:attrName>
                                          <p:attrName>ppt_y</p:attrName>
                                        </p:attrNameLst>
                                      </p:cBhvr>
                                    </p:animMotion>
                                    <p:animEffect transition="in" filter="fade">
                                      <p:cBhvr>
                                        <p:cTn id="19" dur="1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Scale>
                                      <p:cBhvr>
                                        <p:cTn id="24"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3">
                                            <p:txEl>
                                              <p:pRg st="3" end="3"/>
                                            </p:txEl>
                                          </p:spTgt>
                                        </p:tgtEl>
                                        <p:attrNameLst>
                                          <p:attrName>ppt_x</p:attrName>
                                          <p:attrName>ppt_y</p:attrName>
                                        </p:attrNameLst>
                                      </p:cBhvr>
                                    </p:animMotion>
                                    <p:animEffect transition="in" filter="fade">
                                      <p:cBhvr>
                                        <p:cTn id="26" dur="1000"/>
                                        <p:tgtEl>
                                          <p:spTgt spid="3">
                                            <p:txEl>
                                              <p:pRg st="3" end="3"/>
                                            </p:txEl>
                                          </p:spTgt>
                                        </p:tgtEl>
                                      </p:cBhvr>
                                    </p:animEffect>
                                  </p:childTnLst>
                                </p:cTn>
                              </p:par>
                            </p:childTnLst>
                          </p:cTn>
                        </p:par>
                        <p:par>
                          <p:cTn id="27" fill="hold">
                            <p:stCondLst>
                              <p:cond delay="1000"/>
                            </p:stCondLst>
                            <p:childTnLst>
                              <p:par>
                                <p:cTn id="28" presetID="52" presetClass="entr" presetSubtype="0" fill="hold"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Scale>
                                      <p:cBhvr>
                                        <p:cTn id="30"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3">
                                            <p:txEl>
                                              <p:pRg st="4" end="4"/>
                                            </p:txEl>
                                          </p:spTgt>
                                        </p:tgtEl>
                                        <p:attrNameLst>
                                          <p:attrName>ppt_x</p:attrName>
                                          <p:attrName>ppt_y</p:attrName>
                                        </p:attrNameLst>
                                      </p:cBhvr>
                                    </p:animMotion>
                                    <p:animEffect transition="in" filter="fade">
                                      <p:cBhvr>
                                        <p:cTn id="3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Science</a:t>
            </a:r>
            <a:endParaRPr lang="en-US" dirty="0"/>
          </a:p>
        </p:txBody>
      </p:sp>
      <p:pic>
        <p:nvPicPr>
          <p:cNvPr id="4" name="Content Placeholder 3" descr="Screen Shot 2015-11-05 at 1.13.57 AM.png"/>
          <p:cNvPicPr>
            <a:picLocks noGrp="1" noChangeAspect="1"/>
          </p:cNvPicPr>
          <p:nvPr>
            <p:ph idx="1"/>
          </p:nvPr>
        </p:nvPicPr>
        <p:blipFill rotWithShape="1">
          <a:blip r:embed="rId3" cstate="email">
            <a:extLst>
              <a:ext uri="{28A0092B-C50C-407E-A947-70E740481C1C}">
                <a14:useLocalDpi xmlns:a14="http://schemas.microsoft.com/office/drawing/2010/main"/>
              </a:ext>
            </a:extLst>
          </a:blip>
          <a:srcRect/>
          <a:stretch/>
        </p:blipFill>
        <p:spPr>
          <a:xfrm>
            <a:off x="457200" y="1523999"/>
            <a:ext cx="7602057" cy="5187751"/>
          </a:xfrm>
        </p:spPr>
      </p:pic>
    </p:spTree>
    <p:extLst>
      <p:ext uri="{BB962C8B-B14F-4D97-AF65-F5344CB8AC3E}">
        <p14:creationId xmlns:p14="http://schemas.microsoft.com/office/powerpoint/2010/main" val="9515133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900" tmFilter="0, 0; .2, .5; .8, .5; 1, 0"/>
                                        <p:tgtEl>
                                          <p:spTgt spid="2"/>
                                        </p:tgtEl>
                                      </p:cBhvr>
                                    </p:animEffect>
                                    <p:animScale>
                                      <p:cBhvr>
                                        <p:cTn id="7" dur="4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Science</a:t>
            </a:r>
            <a:endParaRPr lang="en-US" dirty="0"/>
          </a:p>
        </p:txBody>
      </p:sp>
      <p:sp>
        <p:nvSpPr>
          <p:cNvPr id="3" name="Content Placeholder 2"/>
          <p:cNvSpPr>
            <a:spLocks noGrp="1"/>
          </p:cNvSpPr>
          <p:nvPr>
            <p:ph idx="1"/>
          </p:nvPr>
        </p:nvSpPr>
        <p:spPr/>
        <p:txBody>
          <a:bodyPr/>
          <a:lstStyle/>
          <a:p>
            <a:r>
              <a:rPr lang="en-US" dirty="0" smtClean="0"/>
              <a:t>Science is therefore studied empirically</a:t>
            </a:r>
          </a:p>
          <a:p>
            <a:r>
              <a:rPr lang="en-US" dirty="0" smtClean="0"/>
              <a:t>Empiricism </a:t>
            </a:r>
          </a:p>
          <a:p>
            <a:pPr marL="0" indent="0">
              <a:buNone/>
            </a:pPr>
            <a:endParaRPr lang="en-US" dirty="0"/>
          </a:p>
        </p:txBody>
      </p:sp>
      <p:pic>
        <p:nvPicPr>
          <p:cNvPr id="4" name="Picture 3" descr="Screen Shot 2015-11-05 at 1.16.29 AM.pn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95472" y="3093222"/>
            <a:ext cx="6952127" cy="2307587"/>
          </a:xfrm>
          <a:prstGeom prst="rect">
            <a:avLst/>
          </a:prstGeom>
        </p:spPr>
      </p:pic>
    </p:spTree>
    <p:extLst>
      <p:ext uri="{BB962C8B-B14F-4D97-AF65-F5344CB8AC3E}">
        <p14:creationId xmlns:p14="http://schemas.microsoft.com/office/powerpoint/2010/main" val="22182012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900" decel="100000" fill="hold"/>
                                        <p:tgtEl>
                                          <p:spTgt spid="4"/>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Empiricism</a:t>
            </a:r>
            <a:endParaRPr lang="en-US" dirty="0"/>
          </a:p>
        </p:txBody>
      </p:sp>
      <p:sp>
        <p:nvSpPr>
          <p:cNvPr id="3" name="Content Placeholder 2"/>
          <p:cNvSpPr>
            <a:spLocks noGrp="1"/>
          </p:cNvSpPr>
          <p:nvPr>
            <p:ph sz="half" idx="1"/>
          </p:nvPr>
        </p:nvSpPr>
        <p:spPr>
          <a:xfrm>
            <a:off x="457200" y="1673352"/>
            <a:ext cx="3743382" cy="4718304"/>
          </a:xfrm>
        </p:spPr>
        <p:txBody>
          <a:bodyPr>
            <a:normAutofit fontScale="92500"/>
          </a:bodyPr>
          <a:lstStyle/>
          <a:p>
            <a:r>
              <a:rPr lang="en-US" dirty="0" smtClean="0"/>
              <a:t>In general it is defined </a:t>
            </a:r>
            <a:r>
              <a:rPr lang="en-US" dirty="0" smtClean="0"/>
              <a:t>as the process of acquiring knowledge through experience and observation.</a:t>
            </a:r>
          </a:p>
          <a:p>
            <a:endParaRPr lang="en-US" dirty="0" smtClean="0"/>
          </a:p>
          <a:p>
            <a:pPr lvl="1"/>
            <a:r>
              <a:rPr lang="en-US" dirty="0" smtClean="0"/>
              <a:t>Empirical Knowledge would therefore be knowledge base on the senses and the experiences of the world.</a:t>
            </a:r>
          </a:p>
          <a:p>
            <a:endParaRPr lang="en-US" dirty="0"/>
          </a:p>
        </p:txBody>
      </p:sp>
      <p:pic>
        <p:nvPicPr>
          <p:cNvPr id="5" name="Content Placeholder 4" descr="5-senses.jpg"/>
          <p:cNvPicPr>
            <a:picLocks noGrp="1" noChangeAspect="1"/>
          </p:cNvPicPr>
          <p:nvPr>
            <p:ph sz="half" idx="2"/>
          </p:nvPr>
        </p:nvPicPr>
        <p:blipFill rotWithShape="1">
          <a:blip r:embed="rId3" cstate="email">
            <a:extLst>
              <a:ext uri="{28A0092B-C50C-407E-A947-70E740481C1C}">
                <a14:useLocalDpi xmlns:a14="http://schemas.microsoft.com/office/drawing/2010/main"/>
              </a:ext>
            </a:extLst>
          </a:blip>
          <a:srcRect r="-98"/>
          <a:stretch/>
        </p:blipFill>
        <p:spPr>
          <a:xfrm>
            <a:off x="4362968" y="1673352"/>
            <a:ext cx="4488702" cy="4400293"/>
          </a:xfrm>
        </p:spPr>
      </p:pic>
    </p:spTree>
    <p:extLst>
      <p:ext uri="{BB962C8B-B14F-4D97-AF65-F5344CB8AC3E}">
        <p14:creationId xmlns:p14="http://schemas.microsoft.com/office/powerpoint/2010/main" val="17256012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Empiricism &amp; Science</a:t>
            </a:r>
            <a:endParaRPr lang="en-US" dirty="0"/>
          </a:p>
        </p:txBody>
      </p:sp>
      <p:sp>
        <p:nvSpPr>
          <p:cNvPr id="3" name="Content Placeholder 2"/>
          <p:cNvSpPr>
            <a:spLocks noGrp="1"/>
          </p:cNvSpPr>
          <p:nvPr>
            <p:ph sz="half" idx="1"/>
          </p:nvPr>
        </p:nvSpPr>
        <p:spPr/>
        <p:txBody>
          <a:bodyPr/>
          <a:lstStyle/>
          <a:p>
            <a:r>
              <a:rPr lang="en-US" dirty="0" smtClean="0"/>
              <a:t>What’s this got to do with science?</a:t>
            </a:r>
          </a:p>
          <a:p>
            <a:pPr lvl="1"/>
            <a:r>
              <a:rPr lang="en-US" dirty="0" smtClean="0"/>
              <a:t>Empiricism </a:t>
            </a:r>
            <a:r>
              <a:rPr lang="en-US" dirty="0" smtClean="0"/>
              <a:t>- central building block </a:t>
            </a:r>
          </a:p>
          <a:p>
            <a:r>
              <a:rPr lang="en-US" dirty="0" smtClean="0"/>
              <a:t>How do you science?</a:t>
            </a:r>
            <a:endParaRPr lang="en-US" dirty="0"/>
          </a:p>
        </p:txBody>
      </p:sp>
      <p:pic>
        <p:nvPicPr>
          <p:cNvPr id="5" name="Content Placeholder 4" descr="top-50-funny-science-pictures22.jpg"/>
          <p:cNvPicPr>
            <a:picLocks noGrp="1" noChangeAspect="1"/>
          </p:cNvPicPr>
          <p:nvPr>
            <p:ph sz="half" idx="2"/>
          </p:nvPr>
        </p:nvPicPr>
        <p:blipFill rotWithShape="1">
          <a:blip r:embed="rId3" cstate="email">
            <a:extLst>
              <a:ext uri="{28A0092B-C50C-407E-A947-70E740481C1C}">
                <a14:useLocalDpi xmlns:a14="http://schemas.microsoft.com/office/drawing/2010/main"/>
              </a:ext>
            </a:extLst>
          </a:blip>
          <a:srcRect/>
          <a:stretch/>
        </p:blipFill>
        <p:spPr>
          <a:xfrm>
            <a:off x="4648200" y="1673352"/>
            <a:ext cx="4038600" cy="4450592"/>
          </a:xfrm>
        </p:spPr>
      </p:pic>
    </p:spTree>
    <p:extLst>
      <p:ext uri="{BB962C8B-B14F-4D97-AF65-F5344CB8AC3E}">
        <p14:creationId xmlns:p14="http://schemas.microsoft.com/office/powerpoint/2010/main" val="404870099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Empiricism &amp; Science</a:t>
            </a:r>
            <a:endParaRPr lang="en-US" dirty="0"/>
          </a:p>
        </p:txBody>
      </p:sp>
      <p:sp>
        <p:nvSpPr>
          <p:cNvPr id="3" name="Content Placeholder 2"/>
          <p:cNvSpPr>
            <a:spLocks noGrp="1"/>
          </p:cNvSpPr>
          <p:nvPr>
            <p:ph sz="half" idx="1"/>
          </p:nvPr>
        </p:nvSpPr>
        <p:spPr>
          <a:xfrm>
            <a:off x="457201" y="1673351"/>
            <a:ext cx="7979228" cy="4658505"/>
          </a:xfrm>
        </p:spPr>
        <p:txBody>
          <a:bodyPr>
            <a:normAutofit/>
          </a:bodyPr>
          <a:lstStyle/>
          <a:p>
            <a:pPr>
              <a:lnSpc>
                <a:spcPct val="110000"/>
              </a:lnSpc>
            </a:pPr>
            <a:r>
              <a:rPr lang="en-US" i="1" dirty="0" smtClean="0"/>
              <a:t>SO </a:t>
            </a:r>
            <a:r>
              <a:rPr lang="en-US" dirty="0" smtClean="0"/>
              <a:t>What does this have to do with science?</a:t>
            </a:r>
          </a:p>
          <a:p>
            <a:pPr>
              <a:lnSpc>
                <a:spcPct val="110000"/>
              </a:lnSpc>
            </a:pPr>
            <a:endParaRPr lang="en-US" dirty="0" smtClean="0"/>
          </a:p>
          <a:p>
            <a:pPr>
              <a:lnSpc>
                <a:spcPct val="110000"/>
              </a:lnSpc>
            </a:pPr>
            <a:r>
              <a:rPr lang="en-US" dirty="0" smtClean="0"/>
              <a:t>With </a:t>
            </a:r>
            <a:r>
              <a:rPr lang="en-US" dirty="0" smtClean="0"/>
              <a:t>everything there are issues</a:t>
            </a:r>
          </a:p>
          <a:p>
            <a:pPr lvl="1">
              <a:lnSpc>
                <a:spcPct val="150000"/>
              </a:lnSpc>
            </a:pPr>
            <a:r>
              <a:rPr lang="en-US" dirty="0" smtClean="0"/>
              <a:t>Personal Experiences differ</a:t>
            </a:r>
          </a:p>
          <a:p>
            <a:pPr lvl="1">
              <a:lnSpc>
                <a:spcPct val="150000"/>
              </a:lnSpc>
            </a:pPr>
            <a:r>
              <a:rPr lang="en-US" dirty="0" smtClean="0"/>
              <a:t>Perceptions</a:t>
            </a:r>
            <a:endParaRPr lang="en-US" dirty="0"/>
          </a:p>
          <a:p>
            <a:pPr marL="274320" lvl="1" indent="0">
              <a:lnSpc>
                <a:spcPct val="150000"/>
              </a:lnSpc>
              <a:buNone/>
            </a:pPr>
            <a:endParaRPr lang="en-US" dirty="0" smtClean="0"/>
          </a:p>
        </p:txBody>
      </p:sp>
    </p:spTree>
    <p:extLst>
      <p:ext uri="{BB962C8B-B14F-4D97-AF65-F5344CB8AC3E}">
        <p14:creationId xmlns:p14="http://schemas.microsoft.com/office/powerpoint/2010/main" val="24099930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100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Perception</a:t>
            </a:r>
            <a:endParaRPr lang="en-US" dirty="0"/>
          </a:p>
        </p:txBody>
      </p:sp>
      <p:pic>
        <p:nvPicPr>
          <p:cNvPr id="5" name="Content Placeholder 4" descr="AA053845.png"/>
          <p:cNvPicPr>
            <a:picLocks noGrp="1" noChangeAspect="1"/>
          </p:cNvPicPr>
          <p:nvPr>
            <p:ph sz="half" idx="1"/>
          </p:nvPr>
        </p:nvPicPr>
        <p:blipFill>
          <a:blip r:embed="rId3" cstate="email">
            <a:extLst>
              <a:ext uri="{28A0092B-C50C-407E-A947-70E740481C1C}">
                <a14:useLocalDpi xmlns:a14="http://schemas.microsoft.com/office/drawing/2010/main"/>
              </a:ext>
            </a:extLst>
          </a:blip>
          <a:srcRect l="-27430" r="-27430"/>
          <a:stretch>
            <a:fillRect/>
          </a:stretch>
        </p:blipFill>
        <p:spPr>
          <a:xfrm>
            <a:off x="457200" y="2699000"/>
            <a:ext cx="2489720" cy="3350873"/>
          </a:xfrm>
        </p:spPr>
      </p:pic>
      <p:pic>
        <p:nvPicPr>
          <p:cNvPr id="6" name="Content Placeholder 5" descr="AA044539.png"/>
          <p:cNvPicPr>
            <a:picLocks noGrp="1" noChangeAspect="1"/>
          </p:cNvPicPr>
          <p:nvPr>
            <p:ph sz="half" idx="2"/>
          </p:nvPr>
        </p:nvPicPr>
        <p:blipFill>
          <a:blip r:embed="rId4" cstate="email">
            <a:extLst>
              <a:ext uri="{28A0092B-C50C-407E-A947-70E740481C1C}">
                <a14:useLocalDpi xmlns:a14="http://schemas.microsoft.com/office/drawing/2010/main"/>
              </a:ext>
            </a:extLst>
          </a:blip>
          <a:srcRect l="-21843" r="-21843"/>
          <a:stretch>
            <a:fillRect/>
          </a:stretch>
        </p:blipFill>
        <p:spPr>
          <a:xfrm>
            <a:off x="6235749" y="2698999"/>
            <a:ext cx="2451052" cy="3350873"/>
          </a:xfrm>
        </p:spPr>
      </p:pic>
      <p:pic>
        <p:nvPicPr>
          <p:cNvPr id="7" name="Picture 6" descr="tree_clipart.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6805" y="1524000"/>
            <a:ext cx="3999226" cy="4525873"/>
          </a:xfrm>
          <a:prstGeom prst="rect">
            <a:avLst/>
          </a:prstGeom>
        </p:spPr>
      </p:pic>
      <p:cxnSp>
        <p:nvCxnSpPr>
          <p:cNvPr id="12" name="Straight Arrow Connector 11"/>
          <p:cNvCxnSpPr/>
          <p:nvPr/>
        </p:nvCxnSpPr>
        <p:spPr>
          <a:xfrm flipV="1">
            <a:off x="1449038" y="2946702"/>
            <a:ext cx="1525314"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10800000" flipV="1">
            <a:off x="6095084" y="2946702"/>
            <a:ext cx="1525314"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2" idx="2"/>
            <a:endCxn id="7" idx="2"/>
          </p:cNvCxnSpPr>
          <p:nvPr/>
        </p:nvCxnSpPr>
        <p:spPr>
          <a:xfrm flipH="1">
            <a:off x="4496418" y="1524000"/>
            <a:ext cx="75582" cy="452587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6809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Experiences</a:t>
            </a:r>
            <a:endParaRPr lang="en-US" dirty="0"/>
          </a:p>
        </p:txBody>
      </p:sp>
      <p:pic>
        <p:nvPicPr>
          <p:cNvPr id="6" name="Picture 5" descr="AA05384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051" y="2053610"/>
            <a:ext cx="1326054" cy="3689889"/>
          </a:xfrm>
          <a:prstGeom prst="rect">
            <a:avLst/>
          </a:prstGeom>
        </p:spPr>
      </p:pic>
      <p:sp>
        <p:nvSpPr>
          <p:cNvPr id="8" name="TextBox 7"/>
          <p:cNvSpPr txBox="1"/>
          <p:nvPr/>
        </p:nvSpPr>
        <p:spPr>
          <a:xfrm>
            <a:off x="3158577" y="1572841"/>
            <a:ext cx="2116572" cy="4508927"/>
          </a:xfrm>
          <a:prstGeom prst="rect">
            <a:avLst/>
          </a:prstGeom>
          <a:noFill/>
        </p:spPr>
        <p:txBody>
          <a:bodyPr wrap="square" rtlCol="0">
            <a:spAutoFit/>
          </a:bodyPr>
          <a:lstStyle/>
          <a:p>
            <a:r>
              <a:rPr lang="en-US" sz="28700" b="1" dirty="0" smtClean="0">
                <a:solidFill>
                  <a:srgbClr val="FF0000"/>
                </a:solidFill>
              </a:rPr>
              <a:t>?</a:t>
            </a:r>
            <a:endParaRPr lang="en-US" sz="28700" b="1" dirty="0">
              <a:solidFill>
                <a:srgbClr val="FF0000"/>
              </a:solidFill>
            </a:endParaRPr>
          </a:p>
        </p:txBody>
      </p:sp>
      <p:pic>
        <p:nvPicPr>
          <p:cNvPr id="9" name="Picture 8" descr="tree nam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3028" y="2238102"/>
            <a:ext cx="2857500" cy="2857500"/>
          </a:xfrm>
          <a:prstGeom prst="rect">
            <a:avLst/>
          </a:prstGeom>
        </p:spPr>
      </p:pic>
      <p:pic>
        <p:nvPicPr>
          <p:cNvPr id="10" name="Picture 9" descr="AA053845.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9614" y="2053610"/>
            <a:ext cx="2163414" cy="3914094"/>
          </a:xfrm>
          <a:prstGeom prst="rect">
            <a:avLst/>
          </a:prstGeom>
        </p:spPr>
      </p:pic>
      <p:pic>
        <p:nvPicPr>
          <p:cNvPr id="12" name="Picture 11" descr="axe_marks_in_bark_3230065.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29066" y="2238102"/>
            <a:ext cx="3809999" cy="2857500"/>
          </a:xfrm>
          <a:prstGeom prst="rect">
            <a:avLst/>
          </a:prstGeom>
        </p:spPr>
      </p:pic>
    </p:spTree>
    <p:extLst>
      <p:ext uri="{BB962C8B-B14F-4D97-AF65-F5344CB8AC3E}">
        <p14:creationId xmlns:p14="http://schemas.microsoft.com/office/powerpoint/2010/main" val="26643265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2000"/>
                                        <p:tgtEl>
                                          <p:spTgt spid="8">
                                            <p:txEl>
                                              <p:pRg st="0" end="0"/>
                                            </p:txEl>
                                          </p:spTgt>
                                        </p:tgtEl>
                                      </p:cBhvr>
                                    </p:animEffect>
                                    <p:anim calcmode="lin" valueType="num">
                                      <p:cBhvr>
                                        <p:cTn id="15" dur="2000" fill="hold"/>
                                        <p:tgtEl>
                                          <p:spTgt spid="8">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
                                            <p:txEl>
                                              <p:pRg st="0" end="0"/>
                                            </p:txEl>
                                          </p:spTgt>
                                        </p:tgtEl>
                                        <p:attrNameLst>
                                          <p:attrName>style.visibility</p:attrName>
                                        </p:attrNameLst>
                                      </p:cBhvr>
                                      <p:to>
                                        <p:strVal val="hidden"/>
                                      </p:to>
                                    </p:set>
                                  </p:childTnLst>
                                </p:cTn>
                              </p:par>
                              <p:par>
                                <p:cTn id="23" presetID="9"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9"/>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Empiricism &amp; Science</a:t>
            </a:r>
            <a:endParaRPr lang="en-US" dirty="0"/>
          </a:p>
        </p:txBody>
      </p:sp>
      <p:sp>
        <p:nvSpPr>
          <p:cNvPr id="3" name="Content Placeholder 2"/>
          <p:cNvSpPr>
            <a:spLocks noGrp="1"/>
          </p:cNvSpPr>
          <p:nvPr>
            <p:ph sz="half" idx="1"/>
          </p:nvPr>
        </p:nvSpPr>
        <p:spPr>
          <a:xfrm>
            <a:off x="457201" y="1673351"/>
            <a:ext cx="7979228" cy="4658505"/>
          </a:xfrm>
        </p:spPr>
        <p:txBody>
          <a:bodyPr>
            <a:normAutofit/>
          </a:bodyPr>
          <a:lstStyle/>
          <a:p>
            <a:pPr>
              <a:lnSpc>
                <a:spcPct val="110000"/>
              </a:lnSpc>
            </a:pPr>
            <a:r>
              <a:rPr lang="en-US" i="1" dirty="0" smtClean="0"/>
              <a:t>SO </a:t>
            </a:r>
            <a:r>
              <a:rPr lang="en-US" dirty="0" smtClean="0"/>
              <a:t>What does this have to do with science?</a:t>
            </a:r>
          </a:p>
          <a:p>
            <a:pPr>
              <a:lnSpc>
                <a:spcPct val="110000"/>
              </a:lnSpc>
            </a:pPr>
            <a:endParaRPr lang="en-US" dirty="0" smtClean="0"/>
          </a:p>
          <a:p>
            <a:pPr>
              <a:lnSpc>
                <a:spcPct val="110000"/>
              </a:lnSpc>
            </a:pPr>
            <a:r>
              <a:rPr lang="en-US" dirty="0" smtClean="0"/>
              <a:t>With </a:t>
            </a:r>
            <a:r>
              <a:rPr lang="en-US" dirty="0" smtClean="0"/>
              <a:t>everything there are issues</a:t>
            </a:r>
          </a:p>
          <a:p>
            <a:pPr lvl="1">
              <a:lnSpc>
                <a:spcPct val="150000"/>
              </a:lnSpc>
            </a:pPr>
            <a:r>
              <a:rPr lang="en-US" dirty="0" smtClean="0"/>
              <a:t>Personal Experiences differ</a:t>
            </a:r>
          </a:p>
          <a:p>
            <a:pPr lvl="1">
              <a:lnSpc>
                <a:spcPct val="150000"/>
              </a:lnSpc>
            </a:pPr>
            <a:r>
              <a:rPr lang="en-US" dirty="0" smtClean="0"/>
              <a:t>Perceptions</a:t>
            </a:r>
            <a:endParaRPr lang="en-US" dirty="0"/>
          </a:p>
          <a:p>
            <a:pPr lvl="1">
              <a:lnSpc>
                <a:spcPct val="150000"/>
              </a:lnSpc>
            </a:pPr>
            <a:r>
              <a:rPr lang="en-US" dirty="0" smtClean="0"/>
              <a:t>Confirmation Bias</a:t>
            </a:r>
            <a:endParaRPr lang="en-US" dirty="0"/>
          </a:p>
        </p:txBody>
      </p:sp>
    </p:spTree>
    <p:extLst>
      <p:ext uri="{BB962C8B-B14F-4D97-AF65-F5344CB8AC3E}">
        <p14:creationId xmlns:p14="http://schemas.microsoft.com/office/powerpoint/2010/main" val="9123785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1" dur="500"/>
                                        <p:tgtEl>
                                          <p:spTgt spid="3">
                                            <p:txEl>
                                              <p:pRg st="5" end="5"/>
                                            </p:txEl>
                                          </p:spTgt>
                                        </p:tgtEl>
                                      </p:cBhvr>
                                    </p:animEffect>
                                  </p:childTnLst>
                                </p:cTn>
                              </p:par>
                            </p:childTnLst>
                          </p:cTn>
                        </p:par>
                        <p:par>
                          <p:cTn id="22" fill="hold">
                            <p:stCondLst>
                              <p:cond delay="500"/>
                            </p:stCondLst>
                            <p:childTnLst>
                              <p:par>
                                <p:cTn id="23" presetID="26" presetClass="emph" presetSubtype="0" fill="hold" nodeType="afterEffect">
                                  <p:stCondLst>
                                    <p:cond delay="0"/>
                                  </p:stCondLst>
                                  <p:childTnLst>
                                    <p:animEffect transition="out" filter="fade">
                                      <p:cBhvr>
                                        <p:cTn id="24" dur="500" tmFilter="0, 0; .2, .5; .8, .5; 1, 0"/>
                                        <p:tgtEl>
                                          <p:spTgt spid="3">
                                            <p:txEl>
                                              <p:pRg st="5" end="5"/>
                                            </p:txEl>
                                          </p:spTgt>
                                        </p:tgtEl>
                                      </p:cBhvr>
                                    </p:animEffect>
                                    <p:animScale>
                                      <p:cBhvr>
                                        <p:cTn id="25" dur="250" autoRev="1" fill="hold"/>
                                        <p:tgtEl>
                                          <p:spTgt spid="3">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486</TotalTime>
  <Words>1444</Words>
  <Application>Microsoft Macintosh PowerPoint</Application>
  <PresentationFormat>On-screen Show (4:3)</PresentationFormat>
  <Paragraphs>108</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Clarity</vt:lpstr>
      <vt:lpstr>Science Jargon</vt:lpstr>
      <vt:lpstr>Science</vt:lpstr>
      <vt:lpstr>Science</vt:lpstr>
      <vt:lpstr>Empiricism</vt:lpstr>
      <vt:lpstr>Empiricism &amp; Science</vt:lpstr>
      <vt:lpstr>More Empiricism &amp; Science</vt:lpstr>
      <vt:lpstr>Perception</vt:lpstr>
      <vt:lpstr>Personal Experiences</vt:lpstr>
      <vt:lpstr>More Empiricism &amp; Science</vt:lpstr>
      <vt:lpstr>Confirmation Bias</vt:lpstr>
      <vt:lpstr>Perception</vt:lpstr>
      <vt:lpstr>Now What?</vt:lpstr>
      <vt:lpstr>Explanations</vt:lpstr>
      <vt:lpstr>The Phrase?</vt:lpstr>
      <vt:lpstr>PowerPoint Presentation</vt:lpstr>
      <vt:lpstr>Not using Prove in Research</vt:lpstr>
      <vt:lpstr>Recap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Scientific Concepts</dc:title>
  <dc:creator>Cody Conner</dc:creator>
  <cp:lastModifiedBy>Cody Conner</cp:lastModifiedBy>
  <cp:revision>32</cp:revision>
  <cp:lastPrinted>2015-11-05T09:07:38Z</cp:lastPrinted>
  <dcterms:created xsi:type="dcterms:W3CDTF">2015-10-22T05:52:37Z</dcterms:created>
  <dcterms:modified xsi:type="dcterms:W3CDTF">2015-11-05T09:11:20Z</dcterms:modified>
</cp:coreProperties>
</file>