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23" r:id="rId2"/>
    <p:sldId id="315" r:id="rId3"/>
    <p:sldId id="256" r:id="rId4"/>
    <p:sldId id="317" r:id="rId5"/>
    <p:sldId id="318" r:id="rId6"/>
    <p:sldId id="316" r:id="rId7"/>
    <p:sldId id="258" r:id="rId8"/>
    <p:sldId id="259" r:id="rId9"/>
    <p:sldId id="261" r:id="rId10"/>
    <p:sldId id="260" r:id="rId11"/>
    <p:sldId id="262" r:id="rId12"/>
    <p:sldId id="263" r:id="rId13"/>
    <p:sldId id="276" r:id="rId14"/>
    <p:sldId id="277" r:id="rId15"/>
    <p:sldId id="278" r:id="rId16"/>
    <p:sldId id="319" r:id="rId17"/>
    <p:sldId id="279" r:id="rId18"/>
    <p:sldId id="280" r:id="rId19"/>
    <p:sldId id="265" r:id="rId20"/>
    <p:sldId id="264" r:id="rId21"/>
    <p:sldId id="267" r:id="rId22"/>
    <p:sldId id="320" r:id="rId23"/>
    <p:sldId id="268" r:id="rId24"/>
    <p:sldId id="281" r:id="rId25"/>
    <p:sldId id="269" r:id="rId26"/>
    <p:sldId id="283" r:id="rId27"/>
    <p:sldId id="284" r:id="rId28"/>
    <p:sldId id="285" r:id="rId29"/>
    <p:sldId id="286" r:id="rId30"/>
    <p:sldId id="289" r:id="rId31"/>
    <p:sldId id="321" r:id="rId32"/>
    <p:sldId id="272" r:id="rId33"/>
    <p:sldId id="288" r:id="rId34"/>
    <p:sldId id="293" r:id="rId35"/>
    <p:sldId id="271" r:id="rId36"/>
    <p:sldId id="273" r:id="rId37"/>
    <p:sldId id="294" r:id="rId38"/>
    <p:sldId id="295" r:id="rId39"/>
    <p:sldId id="296" r:id="rId40"/>
    <p:sldId id="292" r:id="rId41"/>
    <p:sldId id="297" r:id="rId42"/>
    <p:sldId id="307" r:id="rId43"/>
    <p:sldId id="298" r:id="rId44"/>
    <p:sldId id="299" r:id="rId45"/>
    <p:sldId id="309" r:id="rId46"/>
    <p:sldId id="308" r:id="rId47"/>
    <p:sldId id="302" r:id="rId48"/>
    <p:sldId id="303" r:id="rId49"/>
    <p:sldId id="304" r:id="rId50"/>
    <p:sldId id="305" r:id="rId51"/>
    <p:sldId id="306" r:id="rId52"/>
    <p:sldId id="322" r:id="rId53"/>
    <p:sldId id="301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zer, Michael D" initials="MMD" lastIdx="2" clrIdx="0">
    <p:extLst>
      <p:ext uri="{19B8F6BF-5375-455C-9EA6-DF929625EA0E}">
        <p15:presenceInfo xmlns:p15="http://schemas.microsoft.com/office/powerpoint/2012/main" userId="S-1-5-21-319684956-3210497419-1358138691-224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CFC5-0AB5-4D15-A5AA-30972E6D149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04E5E-9C76-4462-96CF-879F4C4F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2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04E5E-9C76-4462-96CF-879F4C4F5F0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9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04E5E-9C76-4462-96CF-879F4C4F5F0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3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9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0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7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DB6F-716D-4E6D-982A-F86EE2E5340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0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0649" y="2454876"/>
            <a:ext cx="1556951" cy="980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34746" y="1639330"/>
            <a:ext cx="176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Average = 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1622" y="5313405"/>
            <a:ext cx="3723502" cy="362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93557" y="5288692"/>
            <a:ext cx="40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     2		    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5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6" y="342469"/>
            <a:ext cx="10058395" cy="56578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0649" y="2454876"/>
            <a:ext cx="1556951" cy="980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34746" y="1639330"/>
            <a:ext cx="176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Average =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1622" y="5329881"/>
            <a:ext cx="3912973" cy="247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3557" y="5288692"/>
            <a:ext cx="40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     2		    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6" y="342469"/>
            <a:ext cx="10058395" cy="56578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00649" y="2454876"/>
            <a:ext cx="1556951" cy="980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34746" y="1639330"/>
            <a:ext cx="176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Average = 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5189" y="5329881"/>
            <a:ext cx="3674076" cy="42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93557" y="5288692"/>
            <a:ext cx="40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     2		    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57" y="1471749"/>
            <a:ext cx="8919228" cy="50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8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57" y="1471749"/>
            <a:ext cx="8919227" cy="50170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12985" y="902677"/>
            <a:ext cx="2919046" cy="396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57" y="1471749"/>
            <a:ext cx="8919227" cy="50170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01262" y="1471749"/>
            <a:ext cx="7690338" cy="35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" y="342469"/>
            <a:ext cx="10058391" cy="5657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383957" y="609600"/>
            <a:ext cx="344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2446" y="3788229"/>
            <a:ext cx="6487885" cy="1166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8274" y="3788229"/>
            <a:ext cx="6514012" cy="98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" y="342469"/>
            <a:ext cx="10058391" cy="5657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383957" y="609600"/>
            <a:ext cx="3443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2446" y="3788229"/>
            <a:ext cx="6487885" cy="1166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8274" y="3788229"/>
            <a:ext cx="6514012" cy="98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" y="342469"/>
            <a:ext cx="10058391" cy="5657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383957" y="609600"/>
            <a:ext cx="3443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2446" y="3788229"/>
            <a:ext cx="6487885" cy="1166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8274" y="3788229"/>
            <a:ext cx="6514012" cy="98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58613" y="639931"/>
            <a:ext cx="44484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16</a:t>
            </a:r>
          </a:p>
          <a:p>
            <a:r>
              <a:rPr lang="en-US" sz="1900" dirty="0" smtClean="0"/>
              <a:t>15</a:t>
            </a:r>
          </a:p>
          <a:p>
            <a:r>
              <a:rPr lang="en-US" sz="1900" dirty="0" smtClean="0"/>
              <a:t>14</a:t>
            </a:r>
          </a:p>
          <a:p>
            <a:r>
              <a:rPr lang="en-US" sz="1900" dirty="0" smtClean="0"/>
              <a:t>13</a:t>
            </a:r>
          </a:p>
          <a:p>
            <a:r>
              <a:rPr lang="en-US" sz="1900" dirty="0" smtClean="0"/>
              <a:t>12</a:t>
            </a:r>
          </a:p>
          <a:p>
            <a:r>
              <a:rPr lang="en-US" sz="1900" dirty="0" smtClean="0"/>
              <a:t>11</a:t>
            </a:r>
          </a:p>
          <a:p>
            <a:r>
              <a:rPr lang="en-US" sz="1900" dirty="0" smtClean="0"/>
              <a:t>10</a:t>
            </a:r>
          </a:p>
          <a:p>
            <a:r>
              <a:rPr lang="en-US" sz="1900" dirty="0" smtClean="0"/>
              <a:t>9</a:t>
            </a:r>
          </a:p>
          <a:p>
            <a:r>
              <a:rPr lang="en-US" sz="1900" dirty="0" smtClean="0"/>
              <a:t>8</a:t>
            </a:r>
          </a:p>
          <a:p>
            <a:r>
              <a:rPr lang="en-US" sz="1900" dirty="0" smtClean="0"/>
              <a:t>7</a:t>
            </a:r>
          </a:p>
          <a:p>
            <a:r>
              <a:rPr lang="en-US" sz="1900" dirty="0" smtClean="0"/>
              <a:t>6</a:t>
            </a:r>
          </a:p>
          <a:p>
            <a:r>
              <a:rPr lang="en-US" sz="1900" dirty="0" smtClean="0"/>
              <a:t>5</a:t>
            </a:r>
          </a:p>
          <a:p>
            <a:r>
              <a:rPr lang="en-US" sz="1900" dirty="0" smtClean="0"/>
              <a:t>4</a:t>
            </a:r>
          </a:p>
          <a:p>
            <a:r>
              <a:rPr lang="en-US" sz="1900" dirty="0" smtClean="0"/>
              <a:t>3</a:t>
            </a:r>
          </a:p>
          <a:p>
            <a:r>
              <a:rPr lang="en-US" sz="1900" dirty="0" smtClean="0"/>
              <a:t>2</a:t>
            </a:r>
          </a:p>
          <a:p>
            <a:r>
              <a:rPr lang="en-US" sz="1900" dirty="0" smtClean="0"/>
              <a:t>1</a:t>
            </a:r>
          </a:p>
          <a:p>
            <a:r>
              <a:rPr lang="en-US" sz="19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667232" y="742950"/>
            <a:ext cx="0" cy="489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84913" y="2986727"/>
            <a:ext cx="14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28470" y="5973948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Merna’s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" y="342469"/>
            <a:ext cx="10058391" cy="5657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383957" y="609600"/>
            <a:ext cx="3443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" t="59195" r="32388" b="15254"/>
          <a:stretch/>
        </p:blipFill>
        <p:spPr>
          <a:xfrm>
            <a:off x="1045029" y="3692433"/>
            <a:ext cx="6365966" cy="14456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58613" y="639931"/>
            <a:ext cx="44484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16</a:t>
            </a:r>
          </a:p>
          <a:p>
            <a:r>
              <a:rPr lang="en-US" sz="1900" dirty="0" smtClean="0"/>
              <a:t>15</a:t>
            </a:r>
          </a:p>
          <a:p>
            <a:r>
              <a:rPr lang="en-US" sz="1900" dirty="0" smtClean="0"/>
              <a:t>14</a:t>
            </a:r>
          </a:p>
          <a:p>
            <a:r>
              <a:rPr lang="en-US" sz="1900" dirty="0" smtClean="0"/>
              <a:t>13</a:t>
            </a:r>
          </a:p>
          <a:p>
            <a:r>
              <a:rPr lang="en-US" sz="1900" dirty="0" smtClean="0"/>
              <a:t>12</a:t>
            </a:r>
          </a:p>
          <a:p>
            <a:r>
              <a:rPr lang="en-US" sz="1900" dirty="0" smtClean="0"/>
              <a:t>11</a:t>
            </a:r>
          </a:p>
          <a:p>
            <a:r>
              <a:rPr lang="en-US" sz="1900" dirty="0" smtClean="0"/>
              <a:t>10</a:t>
            </a:r>
          </a:p>
          <a:p>
            <a:r>
              <a:rPr lang="en-US" sz="1900" dirty="0" smtClean="0"/>
              <a:t>9</a:t>
            </a:r>
          </a:p>
          <a:p>
            <a:r>
              <a:rPr lang="en-US" sz="1900" dirty="0" smtClean="0"/>
              <a:t>8</a:t>
            </a:r>
          </a:p>
          <a:p>
            <a:r>
              <a:rPr lang="en-US" sz="1900" dirty="0" smtClean="0"/>
              <a:t>7</a:t>
            </a:r>
          </a:p>
          <a:p>
            <a:r>
              <a:rPr lang="en-US" sz="1900" dirty="0" smtClean="0"/>
              <a:t>6</a:t>
            </a:r>
          </a:p>
          <a:p>
            <a:r>
              <a:rPr lang="en-US" sz="1900" dirty="0" smtClean="0"/>
              <a:t>5</a:t>
            </a:r>
          </a:p>
          <a:p>
            <a:r>
              <a:rPr lang="en-US" sz="1900" dirty="0" smtClean="0"/>
              <a:t>4</a:t>
            </a:r>
          </a:p>
          <a:p>
            <a:r>
              <a:rPr lang="en-US" sz="1900" dirty="0" smtClean="0"/>
              <a:t>3</a:t>
            </a:r>
          </a:p>
          <a:p>
            <a:r>
              <a:rPr lang="en-US" sz="1900" dirty="0" smtClean="0"/>
              <a:t>2</a:t>
            </a:r>
          </a:p>
          <a:p>
            <a:r>
              <a:rPr lang="en-US" sz="1900" dirty="0" smtClean="0"/>
              <a:t>1</a:t>
            </a:r>
          </a:p>
          <a:p>
            <a:r>
              <a:rPr lang="en-US" sz="19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667232" y="742950"/>
            <a:ext cx="0" cy="489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84913" y="2986727"/>
            <a:ext cx="14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28470" y="5973948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Merna’s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5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8492" y="984738"/>
            <a:ext cx="957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Mean = Average = Typical representation of something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2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99FF"/>
                </a:solidFill>
              </a:rPr>
              <a:t>5</a:t>
            </a:r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58613" y="639931"/>
            <a:ext cx="44484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16</a:t>
            </a:r>
          </a:p>
          <a:p>
            <a:r>
              <a:rPr lang="en-US" sz="1900" dirty="0" smtClean="0"/>
              <a:t>15</a:t>
            </a:r>
          </a:p>
          <a:p>
            <a:r>
              <a:rPr lang="en-US" sz="1900" dirty="0" smtClean="0"/>
              <a:t>14</a:t>
            </a:r>
          </a:p>
          <a:p>
            <a:r>
              <a:rPr lang="en-US" sz="1900" dirty="0" smtClean="0"/>
              <a:t>13</a:t>
            </a:r>
          </a:p>
          <a:p>
            <a:r>
              <a:rPr lang="en-US" sz="1900" dirty="0" smtClean="0"/>
              <a:t>12</a:t>
            </a:r>
          </a:p>
          <a:p>
            <a:r>
              <a:rPr lang="en-US" sz="1900" dirty="0" smtClean="0"/>
              <a:t>11</a:t>
            </a:r>
          </a:p>
          <a:p>
            <a:r>
              <a:rPr lang="en-US" sz="1900" dirty="0" smtClean="0"/>
              <a:t>10</a:t>
            </a:r>
          </a:p>
          <a:p>
            <a:r>
              <a:rPr lang="en-US" sz="1900" dirty="0" smtClean="0"/>
              <a:t>9</a:t>
            </a:r>
          </a:p>
          <a:p>
            <a:r>
              <a:rPr lang="en-US" sz="1900" dirty="0" smtClean="0"/>
              <a:t>8</a:t>
            </a:r>
          </a:p>
          <a:p>
            <a:r>
              <a:rPr lang="en-US" sz="1900" dirty="0" smtClean="0"/>
              <a:t>7</a:t>
            </a:r>
          </a:p>
          <a:p>
            <a:r>
              <a:rPr lang="en-US" sz="1900" dirty="0" smtClean="0"/>
              <a:t>6</a:t>
            </a:r>
          </a:p>
          <a:p>
            <a:r>
              <a:rPr lang="en-US" sz="1900" dirty="0" smtClean="0"/>
              <a:t>5</a:t>
            </a:r>
          </a:p>
          <a:p>
            <a:r>
              <a:rPr lang="en-US" sz="1900" dirty="0" smtClean="0"/>
              <a:t>4</a:t>
            </a:r>
          </a:p>
          <a:p>
            <a:r>
              <a:rPr lang="en-US" sz="1900" dirty="0" smtClean="0"/>
              <a:t>3</a:t>
            </a:r>
          </a:p>
          <a:p>
            <a:r>
              <a:rPr lang="en-US" sz="1900" dirty="0" smtClean="0"/>
              <a:t>2</a:t>
            </a:r>
          </a:p>
          <a:p>
            <a:r>
              <a:rPr lang="en-US" sz="1900" dirty="0" smtClean="0"/>
              <a:t>1</a:t>
            </a:r>
          </a:p>
          <a:p>
            <a:r>
              <a:rPr lang="en-US" sz="1900" dirty="0"/>
              <a:t>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667232" y="742950"/>
            <a:ext cx="0" cy="489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084913" y="2986727"/>
            <a:ext cx="14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28470" y="5973948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Merna’s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6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667232" y="771525"/>
            <a:ext cx="0" cy="484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58613" y="639931"/>
            <a:ext cx="44484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16</a:t>
            </a:r>
          </a:p>
          <a:p>
            <a:r>
              <a:rPr lang="en-US" sz="1900" dirty="0" smtClean="0"/>
              <a:t>15</a:t>
            </a:r>
          </a:p>
          <a:p>
            <a:r>
              <a:rPr lang="en-US" sz="1900" dirty="0" smtClean="0"/>
              <a:t>14</a:t>
            </a:r>
          </a:p>
          <a:p>
            <a:r>
              <a:rPr lang="en-US" sz="1900" dirty="0" smtClean="0"/>
              <a:t>13</a:t>
            </a:r>
          </a:p>
          <a:p>
            <a:r>
              <a:rPr lang="en-US" sz="1900" dirty="0" smtClean="0"/>
              <a:t>12</a:t>
            </a:r>
          </a:p>
          <a:p>
            <a:r>
              <a:rPr lang="en-US" sz="1900" dirty="0" smtClean="0"/>
              <a:t>11</a:t>
            </a:r>
          </a:p>
          <a:p>
            <a:r>
              <a:rPr lang="en-US" sz="1900" dirty="0" smtClean="0"/>
              <a:t>10</a:t>
            </a:r>
          </a:p>
          <a:p>
            <a:r>
              <a:rPr lang="en-US" sz="1900" dirty="0" smtClean="0"/>
              <a:t>9</a:t>
            </a:r>
          </a:p>
          <a:p>
            <a:r>
              <a:rPr lang="en-US" sz="1900" dirty="0" smtClean="0"/>
              <a:t>8</a:t>
            </a:r>
          </a:p>
          <a:p>
            <a:r>
              <a:rPr lang="en-US" sz="1900" dirty="0" smtClean="0"/>
              <a:t>7</a:t>
            </a:r>
          </a:p>
          <a:p>
            <a:r>
              <a:rPr lang="en-US" sz="1900" dirty="0" smtClean="0"/>
              <a:t>6</a:t>
            </a:r>
          </a:p>
          <a:p>
            <a:r>
              <a:rPr lang="en-US" sz="1900" dirty="0" smtClean="0"/>
              <a:t>5</a:t>
            </a:r>
          </a:p>
          <a:p>
            <a:r>
              <a:rPr lang="en-US" sz="1900" dirty="0" smtClean="0"/>
              <a:t>4</a:t>
            </a:r>
          </a:p>
          <a:p>
            <a:r>
              <a:rPr lang="en-US" sz="1900" dirty="0" smtClean="0"/>
              <a:t>3</a:t>
            </a:r>
          </a:p>
          <a:p>
            <a:r>
              <a:rPr lang="en-US" sz="1900" dirty="0" smtClean="0"/>
              <a:t>2</a:t>
            </a:r>
          </a:p>
          <a:p>
            <a:r>
              <a:rPr lang="en-US" sz="1900" dirty="0" smtClean="0"/>
              <a:t>1</a:t>
            </a:r>
          </a:p>
          <a:p>
            <a:r>
              <a:rPr lang="en-US" sz="19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084913" y="2986727"/>
            <a:ext cx="14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2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99FF"/>
                </a:solidFill>
              </a:rPr>
              <a:t>5</a:t>
            </a:r>
            <a:endParaRPr lang="en-US" dirty="0">
              <a:solidFill>
                <a:srgbClr val="FF99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28470" y="5973948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Merna’s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40027" y="609600"/>
            <a:ext cx="376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∑ 1 + 3 + 4 + 11 + 16 = 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667232" y="771525"/>
            <a:ext cx="0" cy="484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58613" y="639931"/>
            <a:ext cx="44484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16</a:t>
            </a:r>
          </a:p>
          <a:p>
            <a:r>
              <a:rPr lang="en-US" sz="1900" dirty="0" smtClean="0"/>
              <a:t>15</a:t>
            </a:r>
          </a:p>
          <a:p>
            <a:r>
              <a:rPr lang="en-US" sz="1900" dirty="0" smtClean="0"/>
              <a:t>14</a:t>
            </a:r>
          </a:p>
          <a:p>
            <a:r>
              <a:rPr lang="en-US" sz="1900" dirty="0" smtClean="0"/>
              <a:t>13</a:t>
            </a:r>
          </a:p>
          <a:p>
            <a:r>
              <a:rPr lang="en-US" sz="1900" dirty="0" smtClean="0"/>
              <a:t>12</a:t>
            </a:r>
          </a:p>
          <a:p>
            <a:r>
              <a:rPr lang="en-US" sz="1900" dirty="0" smtClean="0"/>
              <a:t>11</a:t>
            </a:r>
          </a:p>
          <a:p>
            <a:r>
              <a:rPr lang="en-US" sz="1900" dirty="0" smtClean="0"/>
              <a:t>10</a:t>
            </a:r>
          </a:p>
          <a:p>
            <a:r>
              <a:rPr lang="en-US" sz="1900" dirty="0" smtClean="0"/>
              <a:t>9</a:t>
            </a:r>
          </a:p>
          <a:p>
            <a:r>
              <a:rPr lang="en-US" sz="1900" dirty="0" smtClean="0"/>
              <a:t>8</a:t>
            </a:r>
          </a:p>
          <a:p>
            <a:r>
              <a:rPr lang="en-US" sz="1900" dirty="0" smtClean="0"/>
              <a:t>7</a:t>
            </a:r>
          </a:p>
          <a:p>
            <a:r>
              <a:rPr lang="en-US" sz="1900" dirty="0" smtClean="0"/>
              <a:t>6</a:t>
            </a:r>
          </a:p>
          <a:p>
            <a:r>
              <a:rPr lang="en-US" sz="1900" dirty="0" smtClean="0"/>
              <a:t>5</a:t>
            </a:r>
          </a:p>
          <a:p>
            <a:r>
              <a:rPr lang="en-US" sz="1900" dirty="0" smtClean="0"/>
              <a:t>4</a:t>
            </a:r>
          </a:p>
          <a:p>
            <a:r>
              <a:rPr lang="en-US" sz="1900" dirty="0" smtClean="0"/>
              <a:t>3</a:t>
            </a:r>
          </a:p>
          <a:p>
            <a:r>
              <a:rPr lang="en-US" sz="1900" dirty="0" smtClean="0"/>
              <a:t>2</a:t>
            </a:r>
          </a:p>
          <a:p>
            <a:r>
              <a:rPr lang="en-US" sz="1900" dirty="0" smtClean="0"/>
              <a:t>1</a:t>
            </a:r>
          </a:p>
          <a:p>
            <a:r>
              <a:rPr lang="en-US" sz="19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084913" y="2986727"/>
            <a:ext cx="14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2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99FF"/>
                </a:solidFill>
              </a:rPr>
              <a:t>5</a:t>
            </a:r>
            <a:endParaRPr lang="en-US" dirty="0">
              <a:solidFill>
                <a:srgbClr val="FF99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28470" y="5973948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Merna’s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40027" y="609600"/>
            <a:ext cx="376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∑ 1 + 3 + 4 + 11 + 16 = 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667232" y="771525"/>
            <a:ext cx="0" cy="484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58613" y="639931"/>
            <a:ext cx="44484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16</a:t>
            </a:r>
          </a:p>
          <a:p>
            <a:r>
              <a:rPr lang="en-US" sz="1900" dirty="0" smtClean="0"/>
              <a:t>15</a:t>
            </a:r>
          </a:p>
          <a:p>
            <a:r>
              <a:rPr lang="en-US" sz="1900" dirty="0" smtClean="0"/>
              <a:t>14</a:t>
            </a:r>
          </a:p>
          <a:p>
            <a:r>
              <a:rPr lang="en-US" sz="1900" dirty="0" smtClean="0"/>
              <a:t>13</a:t>
            </a:r>
          </a:p>
          <a:p>
            <a:r>
              <a:rPr lang="en-US" sz="1900" dirty="0" smtClean="0"/>
              <a:t>12</a:t>
            </a:r>
          </a:p>
          <a:p>
            <a:r>
              <a:rPr lang="en-US" sz="1900" dirty="0" smtClean="0"/>
              <a:t>11</a:t>
            </a:r>
          </a:p>
          <a:p>
            <a:r>
              <a:rPr lang="en-US" sz="1900" dirty="0" smtClean="0"/>
              <a:t>10</a:t>
            </a:r>
          </a:p>
          <a:p>
            <a:r>
              <a:rPr lang="en-US" sz="1900" dirty="0" smtClean="0"/>
              <a:t>9</a:t>
            </a:r>
          </a:p>
          <a:p>
            <a:r>
              <a:rPr lang="en-US" sz="1900" dirty="0" smtClean="0"/>
              <a:t>8</a:t>
            </a:r>
          </a:p>
          <a:p>
            <a:r>
              <a:rPr lang="en-US" sz="1900" dirty="0" smtClean="0"/>
              <a:t>7</a:t>
            </a:r>
          </a:p>
          <a:p>
            <a:r>
              <a:rPr lang="en-US" sz="1900" dirty="0" smtClean="0"/>
              <a:t>6</a:t>
            </a:r>
          </a:p>
          <a:p>
            <a:r>
              <a:rPr lang="en-US" sz="1900" dirty="0" smtClean="0"/>
              <a:t>5</a:t>
            </a:r>
          </a:p>
          <a:p>
            <a:r>
              <a:rPr lang="en-US" sz="1900" dirty="0" smtClean="0"/>
              <a:t>4</a:t>
            </a:r>
          </a:p>
          <a:p>
            <a:r>
              <a:rPr lang="en-US" sz="1900" dirty="0" smtClean="0"/>
              <a:t>3</a:t>
            </a:r>
          </a:p>
          <a:p>
            <a:r>
              <a:rPr lang="en-US" sz="1900" dirty="0" smtClean="0"/>
              <a:t>2</a:t>
            </a:r>
          </a:p>
          <a:p>
            <a:r>
              <a:rPr lang="en-US" sz="1900" dirty="0" smtClean="0"/>
              <a:t>1</a:t>
            </a:r>
          </a:p>
          <a:p>
            <a:r>
              <a:rPr lang="en-US" sz="19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084913" y="2986727"/>
            <a:ext cx="14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99FF"/>
                </a:solidFill>
              </a:rPr>
              <a:t>5</a:t>
            </a:r>
            <a:endParaRPr lang="en-US" dirty="0">
              <a:solidFill>
                <a:srgbClr val="FF99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28470" y="5973948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Merna’s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140027" y="609600"/>
            <a:ext cx="376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∑ 1 + 3 + 4 + 11 + 16 = 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667232" y="771525"/>
            <a:ext cx="0" cy="484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58613" y="639931"/>
            <a:ext cx="44484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16</a:t>
            </a:r>
          </a:p>
          <a:p>
            <a:r>
              <a:rPr lang="en-US" sz="1900" dirty="0" smtClean="0"/>
              <a:t>15</a:t>
            </a:r>
          </a:p>
          <a:p>
            <a:r>
              <a:rPr lang="en-US" sz="1900" dirty="0" smtClean="0"/>
              <a:t>14</a:t>
            </a:r>
          </a:p>
          <a:p>
            <a:r>
              <a:rPr lang="en-US" sz="1900" dirty="0" smtClean="0"/>
              <a:t>13</a:t>
            </a:r>
          </a:p>
          <a:p>
            <a:r>
              <a:rPr lang="en-US" sz="1900" dirty="0" smtClean="0"/>
              <a:t>12</a:t>
            </a:r>
          </a:p>
          <a:p>
            <a:r>
              <a:rPr lang="en-US" sz="1900" dirty="0" smtClean="0"/>
              <a:t>11</a:t>
            </a:r>
          </a:p>
          <a:p>
            <a:r>
              <a:rPr lang="en-US" sz="1900" dirty="0" smtClean="0"/>
              <a:t>10</a:t>
            </a:r>
          </a:p>
          <a:p>
            <a:r>
              <a:rPr lang="en-US" sz="1900" dirty="0" smtClean="0"/>
              <a:t>9</a:t>
            </a:r>
          </a:p>
          <a:p>
            <a:r>
              <a:rPr lang="en-US" sz="1900" dirty="0" smtClean="0"/>
              <a:t>8</a:t>
            </a:r>
          </a:p>
          <a:p>
            <a:r>
              <a:rPr lang="en-US" sz="1900" dirty="0" smtClean="0"/>
              <a:t>7</a:t>
            </a:r>
          </a:p>
          <a:p>
            <a:r>
              <a:rPr lang="en-US" sz="1900" dirty="0" smtClean="0"/>
              <a:t>6</a:t>
            </a:r>
          </a:p>
          <a:p>
            <a:r>
              <a:rPr lang="en-US" sz="1900" dirty="0" smtClean="0"/>
              <a:t>5</a:t>
            </a:r>
          </a:p>
          <a:p>
            <a:r>
              <a:rPr lang="en-US" sz="1900" dirty="0" smtClean="0"/>
              <a:t>4</a:t>
            </a:r>
          </a:p>
          <a:p>
            <a:r>
              <a:rPr lang="en-US" sz="1900" dirty="0" smtClean="0"/>
              <a:t>3</a:t>
            </a:r>
          </a:p>
          <a:p>
            <a:r>
              <a:rPr lang="en-US" sz="1900" dirty="0" smtClean="0"/>
              <a:t>2</a:t>
            </a:r>
          </a:p>
          <a:p>
            <a:r>
              <a:rPr lang="en-US" sz="1900" dirty="0" smtClean="0"/>
              <a:t>1</a:t>
            </a:r>
          </a:p>
          <a:p>
            <a:r>
              <a:rPr lang="en-US" sz="19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084913" y="2986727"/>
            <a:ext cx="14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99FF"/>
                </a:solidFill>
              </a:rPr>
              <a:t>5</a:t>
            </a:r>
            <a:endParaRPr lang="en-US" dirty="0">
              <a:solidFill>
                <a:srgbClr val="FF99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62893" y="3356059"/>
            <a:ext cx="0" cy="1555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25488" y="3356059"/>
            <a:ext cx="0" cy="1555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84066" y="3356059"/>
            <a:ext cx="0" cy="1555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33259" y="3356059"/>
            <a:ext cx="0" cy="1555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875923" y="3470313"/>
            <a:ext cx="0" cy="20932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28688" y="3367730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28470" y="5973948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Merna’s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2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9" y="342467"/>
            <a:ext cx="10058398" cy="56578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36357" y="762000"/>
            <a:ext cx="344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0    1    2    3    4    5    6   7    8    9   10  11 12 13 14  15 16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9" y="342467"/>
            <a:ext cx="10058398" cy="565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9" y="342467"/>
            <a:ext cx="10058398" cy="56578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7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0" y="342467"/>
            <a:ext cx="10058396" cy="56578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</a:t>
            </a:r>
            <a:r>
              <a:rPr lang="en-US" b="1" dirty="0" smtClean="0">
                <a:solidFill>
                  <a:srgbClr val="FF0000"/>
                </a:solidFill>
              </a:rPr>
              <a:t>11</a:t>
            </a:r>
            <a:r>
              <a:rPr lang="en-US" b="1" dirty="0" smtClean="0"/>
              <a:t> </a:t>
            </a:r>
            <a:r>
              <a:rPr lang="en-US" dirty="0" smtClean="0"/>
              <a:t>12 13 14  15 16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0" y="342467"/>
            <a:ext cx="10058396" cy="56578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8492" y="984738"/>
            <a:ext cx="957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Mean = Average = Typical representation of something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743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0" y="342467"/>
            <a:ext cx="10058395" cy="56578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0" y="342467"/>
            <a:ext cx="10058395" cy="56578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27541"/>
            <a:ext cx="10058398" cy="56578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flipH="1">
            <a:off x="3803167" y="4961968"/>
            <a:ext cx="2760617" cy="14627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flipH="1">
            <a:off x="3803165" y="4632914"/>
            <a:ext cx="1176607" cy="13766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851150" y="3688080"/>
            <a:ext cx="1882347" cy="15710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435052" y="4005501"/>
            <a:ext cx="1298445" cy="14525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792324" y="4317640"/>
            <a:ext cx="941174" cy="140543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46413" y="2359825"/>
            <a:ext cx="8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(-)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4689817" y="2366471"/>
            <a:ext cx="8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(+)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062" y="3579501"/>
            <a:ext cx="42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889" y="3901835"/>
            <a:ext cx="3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4889" y="4203245"/>
            <a:ext cx="7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38526" y="4479221"/>
            <a:ext cx="93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46299" y="4818211"/>
            <a:ext cx="36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004655" y="3713345"/>
            <a:ext cx="2229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- 7 =  -6 </a:t>
            </a:r>
          </a:p>
          <a:p>
            <a:r>
              <a:rPr lang="en-US" dirty="0" smtClean="0"/>
              <a:t>3  - 7 =  -4</a:t>
            </a:r>
          </a:p>
          <a:p>
            <a:r>
              <a:rPr lang="en-US" dirty="0" smtClean="0"/>
              <a:t>4  - 7 =  -3</a:t>
            </a:r>
          </a:p>
          <a:p>
            <a:r>
              <a:rPr lang="en-US" dirty="0" smtClean="0"/>
              <a:t>11 - 7 =  4</a:t>
            </a:r>
          </a:p>
          <a:p>
            <a:r>
              <a:rPr lang="en-US" dirty="0" smtClean="0"/>
              <a:t>16 - 7 =  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000" y="2342556"/>
            <a:ext cx="111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Mean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(Average)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615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Deviation</a:t>
            </a:r>
            <a:r>
              <a:rPr lang="en-US" dirty="0" smtClean="0"/>
              <a:t> is how much a value varies from another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20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33144"/>
            <a:ext cx="10058398" cy="56578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flipH="1">
            <a:off x="3803167" y="4961968"/>
            <a:ext cx="2760617" cy="14627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flipH="1">
            <a:off x="3803165" y="4632914"/>
            <a:ext cx="1176607" cy="13766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851150" y="3688080"/>
            <a:ext cx="1882347" cy="15710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435052" y="4005501"/>
            <a:ext cx="1298445" cy="14525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792324" y="4317640"/>
            <a:ext cx="941174" cy="140543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46413" y="2359825"/>
            <a:ext cx="8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(-)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4689817" y="2366471"/>
            <a:ext cx="8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(+)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062" y="3579501"/>
            <a:ext cx="42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889" y="3901835"/>
            <a:ext cx="3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4889" y="4203245"/>
            <a:ext cx="7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997594" y="3708890"/>
            <a:ext cx="2229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- 7 =  -6 </a:t>
            </a:r>
          </a:p>
          <a:p>
            <a:r>
              <a:rPr lang="en-US" dirty="0" smtClean="0"/>
              <a:t>3  - 7 =  -4</a:t>
            </a:r>
          </a:p>
          <a:p>
            <a:r>
              <a:rPr lang="en-US" dirty="0" smtClean="0"/>
              <a:t>4  - 7 =  -3</a:t>
            </a:r>
          </a:p>
          <a:p>
            <a:r>
              <a:rPr lang="en-US" dirty="0" smtClean="0"/>
              <a:t>11 - 7 =  4</a:t>
            </a:r>
          </a:p>
          <a:p>
            <a:r>
              <a:rPr lang="en-US" dirty="0" smtClean="0"/>
              <a:t>16 - 7 =  9</a:t>
            </a:r>
          </a:p>
          <a:p>
            <a:r>
              <a:rPr lang="en-US" dirty="0" smtClean="0"/>
              <a:t>             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9799992" y="5126243"/>
            <a:ext cx="28461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38526" y="4479221"/>
            <a:ext cx="93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846299" y="4818211"/>
            <a:ext cx="36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76000" y="2342556"/>
            <a:ext cx="111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Mean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(Average)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82031" y="610431"/>
            <a:ext cx="6150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Deviation</a:t>
            </a:r>
            <a:r>
              <a:rPr lang="en-US" dirty="0" smtClean="0"/>
              <a:t> is how much a value varies from another value.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Average Deviation </a:t>
            </a:r>
            <a:r>
              <a:rPr lang="en-US" dirty="0" smtClean="0"/>
              <a:t>is, well, the average of the sum of deviations.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17054" y="2516989"/>
            <a:ext cx="3333081" cy="64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</a:t>
            </a:r>
          </a:p>
          <a:p>
            <a:r>
              <a:rPr lang="en-US" dirty="0"/>
              <a:t>	</a:t>
            </a:r>
            <a:r>
              <a:rPr lang="en-US" dirty="0" smtClean="0"/>
              <a:t>	            5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9053657" y="2827717"/>
            <a:ext cx="1203838" cy="12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10350135" y="2638697"/>
            <a:ext cx="238971" cy="37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599112" y="2509542"/>
            <a:ext cx="59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0617219" y="2827717"/>
            <a:ext cx="2243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flipH="1">
            <a:off x="10859684" y="2631758"/>
            <a:ext cx="23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081475" y="2620818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15886" y="310025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-6 -4 -3 = -13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28666" y="3100251"/>
            <a:ext cx="107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+9 = 13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837032" y="3075082"/>
            <a:ext cx="421033" cy="4224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158957" y="3080218"/>
            <a:ext cx="421033" cy="4224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7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49" grpId="0"/>
      <p:bldP spid="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4" y="326948"/>
            <a:ext cx="10058398" cy="56578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flipH="1">
            <a:off x="3803167" y="4961968"/>
            <a:ext cx="2760617" cy="14627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flipH="1">
            <a:off x="3803165" y="4632914"/>
            <a:ext cx="1176607" cy="13766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851150" y="3688080"/>
            <a:ext cx="1882347" cy="15710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435052" y="4005501"/>
            <a:ext cx="1298445" cy="14525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792324" y="4317640"/>
            <a:ext cx="941174" cy="140543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46413" y="2359825"/>
            <a:ext cx="8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(-)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4689817" y="2366471"/>
            <a:ext cx="8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(+)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062" y="3579501"/>
            <a:ext cx="42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889" y="3901835"/>
            <a:ext cx="3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4889" y="4203245"/>
            <a:ext cx="7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15886" y="310025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-6 -4 -3 = -13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28666" y="3100251"/>
            <a:ext cx="107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+9 = 13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837032" y="3075082"/>
            <a:ext cx="421033" cy="4224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58957" y="3080218"/>
            <a:ext cx="421033" cy="4224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997594" y="3708890"/>
            <a:ext cx="2229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- 7 =  -6 </a:t>
            </a:r>
          </a:p>
          <a:p>
            <a:r>
              <a:rPr lang="en-US" dirty="0" smtClean="0"/>
              <a:t>3  - 7 =  -4</a:t>
            </a:r>
          </a:p>
          <a:p>
            <a:r>
              <a:rPr lang="en-US" dirty="0" smtClean="0"/>
              <a:t>4  - 7 =  -3</a:t>
            </a:r>
          </a:p>
          <a:p>
            <a:r>
              <a:rPr lang="en-US" dirty="0" smtClean="0"/>
              <a:t>11 - 7 =  4</a:t>
            </a:r>
          </a:p>
          <a:p>
            <a:r>
              <a:rPr lang="en-US" dirty="0" smtClean="0"/>
              <a:t>16 - 7 =  9</a:t>
            </a:r>
          </a:p>
          <a:p>
            <a:r>
              <a:rPr lang="en-US" dirty="0" smtClean="0"/>
              <a:t>             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9799992" y="5126243"/>
            <a:ext cx="28461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38526" y="4479221"/>
            <a:ext cx="93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46299" y="4818211"/>
            <a:ext cx="36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76000" y="2342556"/>
            <a:ext cx="111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Mean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(Average)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7054" y="2516989"/>
            <a:ext cx="3333081" cy="64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</a:t>
            </a:r>
          </a:p>
          <a:p>
            <a:r>
              <a:rPr lang="en-US" dirty="0"/>
              <a:t>	</a:t>
            </a:r>
            <a:r>
              <a:rPr lang="en-US" dirty="0" smtClean="0"/>
              <a:t>	            5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053657" y="2827717"/>
            <a:ext cx="1203838" cy="12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10350135" y="2638697"/>
            <a:ext cx="238971" cy="37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599112" y="2509542"/>
            <a:ext cx="59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17219" y="2827717"/>
            <a:ext cx="2243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flipH="1">
            <a:off x="10859684" y="2631758"/>
            <a:ext cx="23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1081475" y="2620818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82031" y="610431"/>
            <a:ext cx="6150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Deviation</a:t>
            </a:r>
            <a:r>
              <a:rPr lang="en-US" dirty="0" smtClean="0"/>
              <a:t> is how much a value varies from another value.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Average Deviation </a:t>
            </a:r>
            <a:r>
              <a:rPr lang="en-US" dirty="0" smtClean="0"/>
              <a:t>is, well, the average of the sum of deviations.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764742" y="1079862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4834" y="756697"/>
            <a:ext cx="397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      0</a:t>
            </a:r>
          </a:p>
          <a:p>
            <a:r>
              <a:rPr lang="en-US" dirty="0"/>
              <a:t>	</a:t>
            </a:r>
            <a:r>
              <a:rPr lang="en-US" dirty="0" smtClean="0"/>
              <a:t>	            5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316" y="893409"/>
            <a:ext cx="7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6525" y="895196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8187" y="1033695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3908" y="1079862"/>
            <a:ext cx="241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0" y="1957025"/>
            <a:ext cx="4088058" cy="3066042"/>
          </a:xfrm>
          <a:prstGeom prst="rect">
            <a:avLst/>
          </a:prstGeom>
        </p:spPr>
      </p:pic>
      <p:sp>
        <p:nvSpPr>
          <p:cNvPr id="12" name="Lightning Bolt 11"/>
          <p:cNvSpPr/>
          <p:nvPr/>
        </p:nvSpPr>
        <p:spPr>
          <a:xfrm rot="1006089">
            <a:off x="2552963" y="1965861"/>
            <a:ext cx="209548" cy="1006187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45276" y="4280361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1" y="1957025"/>
            <a:ext cx="4088056" cy="306604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764742" y="1079862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4834" y="756697"/>
            <a:ext cx="397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      0</a:t>
            </a:r>
          </a:p>
          <a:p>
            <a:r>
              <a:rPr lang="en-US" dirty="0"/>
              <a:t>	</a:t>
            </a:r>
            <a:r>
              <a:rPr lang="en-US" dirty="0" smtClean="0"/>
              <a:t>	            5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316" y="893409"/>
            <a:ext cx="7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6525" y="895196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8187" y="1033695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3908" y="1079862"/>
            <a:ext cx="241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12375" y="4287644"/>
            <a:ext cx="50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6733" y="4287644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0065" y="1602705"/>
            <a:ext cx="6296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it is how we are manipulating the numbers. </a:t>
            </a:r>
          </a:p>
          <a:p>
            <a:endParaRPr lang="en-US" dirty="0"/>
          </a:p>
          <a:p>
            <a:r>
              <a:rPr lang="en-US" dirty="0" smtClean="0"/>
              <a:t>Any time you divide something in half, half will fall on onside of the average, half on the other side.  </a:t>
            </a:r>
          </a:p>
          <a:p>
            <a:endParaRPr lang="en-US" dirty="0"/>
          </a:p>
          <a:p>
            <a:r>
              <a:rPr lang="en-US" dirty="0" smtClean="0"/>
              <a:t>The average is larger than one half and smaller than one half.</a:t>
            </a:r>
          </a:p>
          <a:p>
            <a:endParaRPr lang="en-US" dirty="0"/>
          </a:p>
          <a:p>
            <a:r>
              <a:rPr lang="en-US" dirty="0" smtClean="0"/>
              <a:t>When you take the average away from the smaller half you will have a negative number.  When you take the average away from the larger half you will have a positive number.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64742" y="2464526"/>
            <a:ext cx="0" cy="1663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7849" y="2095194"/>
            <a:ext cx="10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Average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4647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82539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(+)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545276" y="4280361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13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6" grpId="0"/>
      <p:bldP spid="17" grpId="0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1" y="1957025"/>
            <a:ext cx="4088056" cy="306604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764742" y="1079862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4834" y="756697"/>
            <a:ext cx="397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      0</a:t>
            </a:r>
          </a:p>
          <a:p>
            <a:r>
              <a:rPr lang="en-US" dirty="0"/>
              <a:t>	</a:t>
            </a:r>
            <a:r>
              <a:rPr lang="en-US" dirty="0" smtClean="0"/>
              <a:t>	            5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316" y="893409"/>
            <a:ext cx="7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6525" y="895196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8187" y="1033695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3908" y="1079862"/>
            <a:ext cx="241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12375" y="4287644"/>
            <a:ext cx="50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6733" y="4287644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0065" y="1602705"/>
            <a:ext cx="6296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it is how we are manipulating the numbers. </a:t>
            </a:r>
          </a:p>
          <a:p>
            <a:endParaRPr lang="en-US" dirty="0"/>
          </a:p>
          <a:p>
            <a:r>
              <a:rPr lang="en-US" dirty="0" smtClean="0"/>
              <a:t>Any time you divide something in half, half will fall on onside of the average, half on the other side.  </a:t>
            </a:r>
          </a:p>
          <a:p>
            <a:endParaRPr lang="en-US" dirty="0"/>
          </a:p>
          <a:p>
            <a:r>
              <a:rPr lang="en-US" dirty="0" smtClean="0"/>
              <a:t>The average is larger than one half and smaller than one half.</a:t>
            </a:r>
          </a:p>
          <a:p>
            <a:endParaRPr lang="en-US" dirty="0"/>
          </a:p>
          <a:p>
            <a:r>
              <a:rPr lang="en-US" dirty="0" smtClean="0"/>
              <a:t>When you take the average away from the smaller half you will have a negative number.  When you take the average away from the larger half you will have a positive number.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64742" y="2464526"/>
            <a:ext cx="0" cy="1663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7849" y="2095194"/>
            <a:ext cx="10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Average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4647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82539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(+)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545276" y="4280361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13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13" y="4895530"/>
            <a:ext cx="5774864" cy="16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1" y="1957025"/>
            <a:ext cx="4088056" cy="306604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764742" y="1079862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4834" y="756697"/>
            <a:ext cx="397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      0</a:t>
            </a:r>
          </a:p>
          <a:p>
            <a:r>
              <a:rPr lang="en-US" dirty="0"/>
              <a:t>	</a:t>
            </a:r>
            <a:r>
              <a:rPr lang="en-US" dirty="0" smtClean="0"/>
              <a:t>	            5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316" y="893409"/>
            <a:ext cx="7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6525" y="895196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8187" y="1033695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3908" y="1079862"/>
            <a:ext cx="241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12375" y="4287644"/>
            <a:ext cx="50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6733" y="4287644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0065" y="1602705"/>
            <a:ext cx="6296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it is how we are manipulating the numbers. </a:t>
            </a:r>
          </a:p>
          <a:p>
            <a:endParaRPr lang="en-US" dirty="0"/>
          </a:p>
          <a:p>
            <a:r>
              <a:rPr lang="en-US" dirty="0" smtClean="0"/>
              <a:t>Any time you divide something in half, half will fall on onside of the average, half on the other side.  </a:t>
            </a:r>
          </a:p>
          <a:p>
            <a:endParaRPr lang="en-US" dirty="0"/>
          </a:p>
          <a:p>
            <a:r>
              <a:rPr lang="en-US" dirty="0" smtClean="0"/>
              <a:t>The average is larger than one half and smaller than one half.</a:t>
            </a:r>
          </a:p>
          <a:p>
            <a:endParaRPr lang="en-US" dirty="0"/>
          </a:p>
          <a:p>
            <a:r>
              <a:rPr lang="en-US" dirty="0" smtClean="0"/>
              <a:t>When you take the average away from the smaller half you will have a negative number.  When you take the average away from the larger half you will have a positive number.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64742" y="2464526"/>
            <a:ext cx="0" cy="1663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7849" y="2095194"/>
            <a:ext cx="10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Average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4647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82539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(+)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545276" y="4280361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13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14" y="4895530"/>
            <a:ext cx="5774862" cy="16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93092" y="4692355"/>
            <a:ext cx="613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41863" y="2029097"/>
            <a:ext cx="1571898" cy="4066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90321" y="1845554"/>
            <a:ext cx="1746069" cy="188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58240" y="5276493"/>
            <a:ext cx="2151017" cy="819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8492" y="984738"/>
            <a:ext cx="957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Mean = Average = Typical representation of something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19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92680" y="1888859"/>
            <a:ext cx="1571898" cy="4066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3039" y="4815840"/>
            <a:ext cx="3364374" cy="1428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64914" y="4117810"/>
            <a:ext cx="2708366" cy="776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233577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233577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21828" y="467964"/>
            <a:ext cx="539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5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233577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21828" y="467964"/>
            <a:ext cx="539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286386" y="2137171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785291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39456" y="4862466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233577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21828" y="467964"/>
            <a:ext cx="539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286386" y="2137171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785291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39456" y="4862466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8854" y="4918859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Squares (SS)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233577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21828" y="467964"/>
            <a:ext cx="539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286386" y="2137171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785291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39456" y="4862466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18559" y="5846929"/>
            <a:ext cx="249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158/5 = 31.6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705354" y="5778836"/>
            <a:ext cx="539015" cy="5498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17131" y="4918859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Squares (SS)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233577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21828" y="467964"/>
            <a:ext cx="539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286386" y="2137171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785291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39456" y="4862466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18559" y="5846929"/>
            <a:ext cx="249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158/5 = 31.6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1828" y="1126495"/>
            <a:ext cx="470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Variance</a:t>
            </a:r>
            <a:r>
              <a:rPr lang="en-US" dirty="0" smtClean="0"/>
              <a:t> = the average of the square differences from the mean.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705354" y="5778836"/>
            <a:ext cx="539015" cy="5498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17131" y="4918859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Squares (SS)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1486" y="5869095"/>
            <a:ext cx="126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782491" y="1751916"/>
            <a:ext cx="598427" cy="333389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9897" y="51355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06537" y="1779537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81</a:t>
            </a:r>
          </a:p>
          <a:p>
            <a:endParaRPr lang="en-US" dirty="0"/>
          </a:p>
          <a:p>
            <a:r>
              <a:rPr lang="en-US" dirty="0" smtClean="0"/>
              <a:t>	          </a:t>
            </a:r>
            <a:r>
              <a:rPr lang="en-US" dirty="0" smtClean="0">
                <a:solidFill>
                  <a:srgbClr val="FF0000"/>
                </a:solidFill>
              </a:rPr>
              <a:t>158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912947" y="442997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867112" y="4512336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7008" y="5085806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sum of (+)</a:t>
            </a:r>
          </a:p>
        </p:txBody>
      </p:sp>
    </p:spTree>
    <p:extLst>
      <p:ext uri="{BB962C8B-B14F-4D97-AF65-F5344CB8AC3E}">
        <p14:creationId xmlns:p14="http://schemas.microsoft.com/office/powerpoint/2010/main" val="26182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897" y="51355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06537" y="1779537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</a:t>
            </a:r>
            <a:r>
              <a:rPr lang="en-US" dirty="0" smtClean="0">
                <a:solidFill>
                  <a:srgbClr val="FF0000"/>
                </a:solidFill>
              </a:rPr>
              <a:t> (-6)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(-4)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(-3)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(4)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</a:t>
            </a:r>
            <a:r>
              <a:rPr lang="en-US" dirty="0" smtClean="0">
                <a:solidFill>
                  <a:srgbClr val="FF0000"/>
                </a:solidFill>
              </a:rPr>
              <a:t> (9)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912947" y="442997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867112" y="4512336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08297" y="973615"/>
            <a:ext cx="1443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>
                <a:solidFill>
                  <a:prstClr val="black"/>
                </a:solidFill>
              </a:rPr>
              <a:t>squared averages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6103" y="1673143"/>
            <a:ext cx="513806" cy="3194562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27008" y="5085806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sum of (+)</a:t>
            </a:r>
          </a:p>
        </p:txBody>
      </p:sp>
    </p:spTree>
    <p:extLst>
      <p:ext uri="{BB962C8B-B14F-4D97-AF65-F5344CB8AC3E}">
        <p14:creationId xmlns:p14="http://schemas.microsoft.com/office/powerpoint/2010/main" val="16893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89033" y="1619946"/>
            <a:ext cx="897070" cy="3194562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9897" y="51355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06537" y="1779537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(1 - 7)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(3 - 7)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(4 - 7)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(11 - 7)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(16 - 7)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912947" y="442997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867112" y="4512336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11914" y="2425867"/>
            <a:ext cx="201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subtracting the mean from the individual averages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08297" y="973615"/>
            <a:ext cx="1443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>
                <a:solidFill>
                  <a:prstClr val="black"/>
                </a:solidFill>
              </a:rPr>
              <a:t>squared averages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27008" y="5085806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sum of (+)</a:t>
            </a:r>
          </a:p>
        </p:txBody>
      </p:sp>
    </p:spTree>
    <p:extLst>
      <p:ext uri="{BB962C8B-B14F-4D97-AF65-F5344CB8AC3E}">
        <p14:creationId xmlns:p14="http://schemas.microsoft.com/office/powerpoint/2010/main" val="10908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6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8492" y="984738"/>
            <a:ext cx="957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Mean = Average = Typical representation of something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888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897" y="51355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06537" y="1779537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912947" y="442997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313" y="5215060"/>
                <a:ext cx="3117668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=31.6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313" y="5215060"/>
                <a:ext cx="3117668" cy="6183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42625" y="4291730"/>
            <a:ext cx="2730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Divide the sum by our total number of individuals (5) and we get </a:t>
            </a:r>
            <a:r>
              <a:rPr lang="en-US" dirty="0" smtClean="0">
                <a:solidFill>
                  <a:schemeClr val="accent1"/>
                </a:solidFill>
              </a:rPr>
              <a:t>Variance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97935" y="4753395"/>
            <a:ext cx="2619391" cy="57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3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897" y="51355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06537" y="1779537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912947" y="442997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21741" y="4913138"/>
            <a:ext cx="2876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Standard Deviation </a:t>
            </a:r>
            <a:r>
              <a:rPr lang="en-US" dirty="0" smtClean="0"/>
              <a:t>= the squared root of the average squared deviation from the mean (variance).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52313" y="5215060"/>
                <a:ext cx="3117668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=31.6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313" y="5215060"/>
                <a:ext cx="3117668" cy="6183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311147" y="562762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Variance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3962400" y="5513303"/>
            <a:ext cx="3559341" cy="1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34261" y="6192200"/>
                <a:ext cx="1451936" cy="39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31.6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5.62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61" y="6192200"/>
                <a:ext cx="1451936" cy="395429"/>
              </a:xfrm>
              <a:prstGeom prst="rect">
                <a:avLst/>
              </a:prstGeom>
              <a:blipFill rotWithShape="0">
                <a:blip r:embed="rId3"/>
                <a:stretch>
                  <a:fillRect t="-1538" r="-2929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5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897" y="51355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06537" y="1779537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912947" y="442997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21741" y="4913138"/>
            <a:ext cx="2876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Standard Deviation </a:t>
            </a:r>
            <a:r>
              <a:rPr lang="en-US" dirty="0" smtClean="0"/>
              <a:t>= the squared root of the average squared deviation from the mean (variance).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52313" y="5215060"/>
                <a:ext cx="3117668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=31.6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313" y="5215060"/>
                <a:ext cx="3117668" cy="6183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311147" y="562762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Variance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34261" y="6192200"/>
                <a:ext cx="1451936" cy="39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31.6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5.62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61" y="6192200"/>
                <a:ext cx="1451936" cy="395429"/>
              </a:xfrm>
              <a:prstGeom prst="rect">
                <a:avLst/>
              </a:prstGeom>
              <a:blipFill rotWithShape="0">
                <a:blip r:embed="rId3"/>
                <a:stretch>
                  <a:fillRect t="-1538" r="-2929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966153" y="1974681"/>
            <a:ext cx="419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average of the absolute values =  5.2</a:t>
            </a:r>
          </a:p>
          <a:p>
            <a:endParaRPr lang="en-US" dirty="0"/>
          </a:p>
          <a:p>
            <a:r>
              <a:rPr lang="en-US" dirty="0" smtClean="0"/>
              <a:t>The average of the sum of squares = 5.62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90786" y="516851"/>
            <a:ext cx="53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58" y="522026"/>
            <a:ext cx="5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5414" y="506620"/>
            <a:ext cx="1067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Mean</a:t>
            </a:r>
          </a:p>
          <a:p>
            <a:endParaRPr lang="en-US" dirty="0"/>
          </a:p>
          <a:p>
            <a:r>
              <a:rPr lang="en-US" dirty="0" smtClean="0"/>
              <a:t>    1</a:t>
            </a:r>
          </a:p>
          <a:p>
            <a:r>
              <a:rPr lang="en-US" dirty="0" smtClean="0"/>
              <a:t>    3</a:t>
            </a:r>
          </a:p>
          <a:p>
            <a:r>
              <a:rPr lang="en-US" dirty="0" smtClean="0"/>
              <a:t>    4</a:t>
            </a:r>
          </a:p>
          <a:p>
            <a:r>
              <a:rPr lang="en-US" dirty="0" smtClean="0"/>
              <a:t>  11</a:t>
            </a:r>
          </a:p>
          <a:p>
            <a:r>
              <a:rPr lang="en-US" u="sng" dirty="0" smtClean="0"/>
              <a:t>+16 </a:t>
            </a:r>
          </a:p>
          <a:p>
            <a:r>
              <a:rPr lang="en-US" dirty="0"/>
              <a:t> </a:t>
            </a:r>
            <a:r>
              <a:rPr lang="en-US" dirty="0" smtClean="0"/>
              <a:t> 35</a:t>
            </a:r>
          </a:p>
          <a:p>
            <a:endParaRPr lang="en-US" dirty="0"/>
          </a:p>
          <a:p>
            <a:r>
              <a:rPr lang="en-US" dirty="0" smtClean="0"/>
              <a:t>35/5 </a:t>
            </a:r>
          </a:p>
          <a:p>
            <a:r>
              <a:rPr lang="en-US" dirty="0" smtClean="0"/>
              <a:t> =</a:t>
            </a:r>
            <a:r>
              <a:rPr lang="en-US" dirty="0" smtClean="0">
                <a:solidFill>
                  <a:schemeClr val="accent1"/>
                </a:solidFill>
              </a:rPr>
              <a:t>  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786" y="516851"/>
            <a:ext cx="53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58" y="522026"/>
            <a:ext cx="5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5414" y="506620"/>
            <a:ext cx="1067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Mean</a:t>
            </a:r>
          </a:p>
          <a:p>
            <a:endParaRPr lang="en-US" dirty="0"/>
          </a:p>
          <a:p>
            <a:r>
              <a:rPr lang="en-US" dirty="0" smtClean="0"/>
              <a:t>    1</a:t>
            </a:r>
          </a:p>
          <a:p>
            <a:r>
              <a:rPr lang="en-US" dirty="0" smtClean="0"/>
              <a:t>    3</a:t>
            </a:r>
          </a:p>
          <a:p>
            <a:r>
              <a:rPr lang="en-US" dirty="0" smtClean="0"/>
              <a:t>    4</a:t>
            </a:r>
          </a:p>
          <a:p>
            <a:r>
              <a:rPr lang="en-US" dirty="0" smtClean="0"/>
              <a:t>  11</a:t>
            </a:r>
          </a:p>
          <a:p>
            <a:r>
              <a:rPr lang="en-US" u="sng" dirty="0" smtClean="0"/>
              <a:t>+16 </a:t>
            </a:r>
          </a:p>
          <a:p>
            <a:r>
              <a:rPr lang="en-US" dirty="0"/>
              <a:t> </a:t>
            </a:r>
            <a:r>
              <a:rPr lang="en-US" dirty="0" smtClean="0"/>
              <a:t> 35</a:t>
            </a:r>
          </a:p>
          <a:p>
            <a:endParaRPr lang="en-US" dirty="0"/>
          </a:p>
          <a:p>
            <a:r>
              <a:rPr lang="en-US" dirty="0" smtClean="0"/>
              <a:t>35/5 </a:t>
            </a:r>
          </a:p>
          <a:p>
            <a:r>
              <a:rPr lang="en-US" dirty="0" smtClean="0"/>
              <a:t> =</a:t>
            </a:r>
            <a:r>
              <a:rPr lang="en-US" dirty="0" smtClean="0">
                <a:solidFill>
                  <a:schemeClr val="accent1"/>
                </a:solidFill>
              </a:rPr>
              <a:t>  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786" y="516851"/>
            <a:ext cx="53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58" y="522026"/>
            <a:ext cx="5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6810" y="516851"/>
            <a:ext cx="1452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Deviance</a:t>
            </a:r>
          </a:p>
          <a:p>
            <a:endParaRPr lang="en-US" dirty="0"/>
          </a:p>
          <a:p>
            <a:r>
              <a:rPr lang="en-US" dirty="0" smtClean="0"/>
              <a:t>1  –  7 = </a:t>
            </a:r>
            <a:r>
              <a:rPr lang="en-US" dirty="0" smtClean="0">
                <a:solidFill>
                  <a:schemeClr val="accent1"/>
                </a:solidFill>
              </a:rPr>
              <a:t>-6</a:t>
            </a:r>
          </a:p>
          <a:p>
            <a:r>
              <a:rPr lang="en-US" dirty="0" smtClean="0"/>
              <a:t>3  –  7 = </a:t>
            </a:r>
            <a:r>
              <a:rPr lang="en-US" dirty="0" smtClean="0">
                <a:solidFill>
                  <a:schemeClr val="accent1"/>
                </a:solidFill>
              </a:rPr>
              <a:t>-4</a:t>
            </a:r>
          </a:p>
          <a:p>
            <a:r>
              <a:rPr lang="en-US" dirty="0" smtClean="0"/>
              <a:t>4  –  7 = </a:t>
            </a:r>
            <a:r>
              <a:rPr lang="en-US" dirty="0" smtClean="0">
                <a:solidFill>
                  <a:schemeClr val="accent1"/>
                </a:solidFill>
              </a:rPr>
              <a:t>-3</a:t>
            </a:r>
          </a:p>
          <a:p>
            <a:r>
              <a:rPr lang="en-US" dirty="0" smtClean="0"/>
              <a:t>11 – 7 = 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/>
              <a:t>16 – 7 =  </a:t>
            </a:r>
            <a:r>
              <a:rPr lang="en-US" dirty="0" smtClean="0">
                <a:solidFill>
                  <a:schemeClr val="accent1"/>
                </a:solidFill>
              </a:rPr>
              <a:t>9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5414" y="506620"/>
            <a:ext cx="1067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Mean</a:t>
            </a:r>
          </a:p>
          <a:p>
            <a:endParaRPr lang="en-US" dirty="0"/>
          </a:p>
          <a:p>
            <a:r>
              <a:rPr lang="en-US" dirty="0" smtClean="0"/>
              <a:t>    1</a:t>
            </a:r>
          </a:p>
          <a:p>
            <a:r>
              <a:rPr lang="en-US" dirty="0" smtClean="0"/>
              <a:t>    3</a:t>
            </a:r>
          </a:p>
          <a:p>
            <a:r>
              <a:rPr lang="en-US" dirty="0" smtClean="0"/>
              <a:t>    4</a:t>
            </a:r>
          </a:p>
          <a:p>
            <a:r>
              <a:rPr lang="en-US" dirty="0" smtClean="0"/>
              <a:t>  11</a:t>
            </a:r>
          </a:p>
          <a:p>
            <a:r>
              <a:rPr lang="en-US" u="sng" dirty="0" smtClean="0"/>
              <a:t>+16 </a:t>
            </a:r>
          </a:p>
          <a:p>
            <a:r>
              <a:rPr lang="en-US" dirty="0"/>
              <a:t> </a:t>
            </a:r>
            <a:r>
              <a:rPr lang="en-US" dirty="0" smtClean="0"/>
              <a:t> 35</a:t>
            </a:r>
          </a:p>
          <a:p>
            <a:endParaRPr lang="en-US" dirty="0"/>
          </a:p>
          <a:p>
            <a:r>
              <a:rPr lang="en-US" dirty="0" smtClean="0"/>
              <a:t>35/5 </a:t>
            </a:r>
          </a:p>
          <a:p>
            <a:r>
              <a:rPr lang="en-US" dirty="0" smtClean="0"/>
              <a:t> =</a:t>
            </a:r>
            <a:r>
              <a:rPr lang="en-US" dirty="0" smtClean="0">
                <a:solidFill>
                  <a:schemeClr val="accent1"/>
                </a:solidFill>
              </a:rPr>
              <a:t>  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786" y="516851"/>
            <a:ext cx="53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58" y="522026"/>
            <a:ext cx="5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6810" y="516851"/>
            <a:ext cx="1452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Deviance</a:t>
            </a:r>
          </a:p>
          <a:p>
            <a:endParaRPr lang="en-US" dirty="0"/>
          </a:p>
          <a:p>
            <a:r>
              <a:rPr lang="en-US" dirty="0" smtClean="0"/>
              <a:t>1  –  7 = </a:t>
            </a:r>
            <a:r>
              <a:rPr lang="en-US" dirty="0" smtClean="0">
                <a:solidFill>
                  <a:schemeClr val="accent1"/>
                </a:solidFill>
              </a:rPr>
              <a:t>-6</a:t>
            </a:r>
          </a:p>
          <a:p>
            <a:r>
              <a:rPr lang="en-US" dirty="0" smtClean="0"/>
              <a:t>3  –  7 = </a:t>
            </a:r>
            <a:r>
              <a:rPr lang="en-US" dirty="0" smtClean="0">
                <a:solidFill>
                  <a:schemeClr val="accent1"/>
                </a:solidFill>
              </a:rPr>
              <a:t>-4</a:t>
            </a:r>
          </a:p>
          <a:p>
            <a:r>
              <a:rPr lang="en-US" dirty="0" smtClean="0"/>
              <a:t>4  –  7 = </a:t>
            </a:r>
            <a:r>
              <a:rPr lang="en-US" dirty="0" smtClean="0">
                <a:solidFill>
                  <a:schemeClr val="accent1"/>
                </a:solidFill>
              </a:rPr>
              <a:t>-3</a:t>
            </a:r>
          </a:p>
          <a:p>
            <a:r>
              <a:rPr lang="en-US" dirty="0" smtClean="0"/>
              <a:t>11 – 7 = 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/>
              <a:t>16 – 7 =  </a:t>
            </a:r>
            <a:r>
              <a:rPr lang="en-US" dirty="0" smtClean="0">
                <a:solidFill>
                  <a:schemeClr val="accent1"/>
                </a:solidFill>
              </a:rPr>
              <a:t>9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72931" y="516851"/>
            <a:ext cx="20601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Sum of Squares</a:t>
            </a:r>
          </a:p>
          <a:p>
            <a:endParaRPr lang="en-US" dirty="0" smtClean="0"/>
          </a:p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   36</a:t>
            </a:r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   16</a:t>
            </a:r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    9</a:t>
            </a:r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  16</a:t>
            </a:r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+</a:t>
            </a:r>
            <a:r>
              <a:rPr lang="en-US" u="sng" dirty="0" smtClean="0"/>
              <a:t>81</a:t>
            </a:r>
          </a:p>
          <a:p>
            <a:r>
              <a:rPr lang="en-US" dirty="0" smtClean="0"/>
              <a:t>	          </a:t>
            </a:r>
            <a:r>
              <a:rPr lang="en-US" dirty="0" smtClean="0">
                <a:solidFill>
                  <a:schemeClr val="accent1"/>
                </a:solidFill>
              </a:rPr>
              <a:t>158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5414" y="506620"/>
            <a:ext cx="1067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Mean</a:t>
            </a:r>
          </a:p>
          <a:p>
            <a:endParaRPr lang="en-US" dirty="0"/>
          </a:p>
          <a:p>
            <a:r>
              <a:rPr lang="en-US" dirty="0" smtClean="0"/>
              <a:t>    1</a:t>
            </a:r>
          </a:p>
          <a:p>
            <a:r>
              <a:rPr lang="en-US" dirty="0" smtClean="0"/>
              <a:t>    3</a:t>
            </a:r>
          </a:p>
          <a:p>
            <a:r>
              <a:rPr lang="en-US" dirty="0" smtClean="0"/>
              <a:t>    4</a:t>
            </a:r>
          </a:p>
          <a:p>
            <a:r>
              <a:rPr lang="en-US" dirty="0" smtClean="0"/>
              <a:t>  11</a:t>
            </a:r>
          </a:p>
          <a:p>
            <a:r>
              <a:rPr lang="en-US" u="sng" dirty="0" smtClean="0"/>
              <a:t>+16 </a:t>
            </a:r>
          </a:p>
          <a:p>
            <a:r>
              <a:rPr lang="en-US" dirty="0"/>
              <a:t> </a:t>
            </a:r>
            <a:r>
              <a:rPr lang="en-US" dirty="0" smtClean="0"/>
              <a:t> 35</a:t>
            </a:r>
          </a:p>
          <a:p>
            <a:endParaRPr lang="en-US" dirty="0"/>
          </a:p>
          <a:p>
            <a:r>
              <a:rPr lang="en-US" dirty="0" smtClean="0"/>
              <a:t>35/5 </a:t>
            </a:r>
          </a:p>
          <a:p>
            <a:r>
              <a:rPr lang="en-US" dirty="0" smtClean="0"/>
              <a:t> =</a:t>
            </a:r>
            <a:r>
              <a:rPr lang="en-US" dirty="0" smtClean="0">
                <a:solidFill>
                  <a:schemeClr val="accent1"/>
                </a:solidFill>
              </a:rPr>
              <a:t>  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786" y="516851"/>
            <a:ext cx="53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58" y="522026"/>
            <a:ext cx="5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6810" y="516851"/>
            <a:ext cx="1452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Deviance</a:t>
            </a:r>
          </a:p>
          <a:p>
            <a:endParaRPr lang="en-US" dirty="0"/>
          </a:p>
          <a:p>
            <a:r>
              <a:rPr lang="en-US" dirty="0" smtClean="0"/>
              <a:t>1  –  7 = </a:t>
            </a:r>
            <a:r>
              <a:rPr lang="en-US" dirty="0" smtClean="0">
                <a:solidFill>
                  <a:schemeClr val="accent1"/>
                </a:solidFill>
              </a:rPr>
              <a:t>-6</a:t>
            </a:r>
          </a:p>
          <a:p>
            <a:r>
              <a:rPr lang="en-US" dirty="0" smtClean="0"/>
              <a:t>3  –  7 = </a:t>
            </a:r>
            <a:r>
              <a:rPr lang="en-US" dirty="0" smtClean="0">
                <a:solidFill>
                  <a:schemeClr val="accent1"/>
                </a:solidFill>
              </a:rPr>
              <a:t>-4</a:t>
            </a:r>
          </a:p>
          <a:p>
            <a:r>
              <a:rPr lang="en-US" dirty="0" smtClean="0"/>
              <a:t>4  –  7 = </a:t>
            </a:r>
            <a:r>
              <a:rPr lang="en-US" dirty="0" smtClean="0">
                <a:solidFill>
                  <a:schemeClr val="accent1"/>
                </a:solidFill>
              </a:rPr>
              <a:t>-3</a:t>
            </a:r>
          </a:p>
          <a:p>
            <a:r>
              <a:rPr lang="en-US" dirty="0" smtClean="0"/>
              <a:t>11 – 7 = 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/>
              <a:t>16 – 7 =  </a:t>
            </a:r>
            <a:r>
              <a:rPr lang="en-US" dirty="0" smtClean="0">
                <a:solidFill>
                  <a:schemeClr val="accent1"/>
                </a:solidFill>
              </a:rPr>
              <a:t>9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72931" y="516851"/>
            <a:ext cx="20601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Sum of Squares</a:t>
            </a:r>
          </a:p>
          <a:p>
            <a:endParaRPr lang="en-US" dirty="0" smtClean="0"/>
          </a:p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   36</a:t>
            </a:r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   16</a:t>
            </a:r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    9</a:t>
            </a:r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  16</a:t>
            </a:r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+</a:t>
            </a:r>
            <a:r>
              <a:rPr lang="en-US" u="sng" dirty="0" smtClean="0"/>
              <a:t>81</a:t>
            </a:r>
          </a:p>
          <a:p>
            <a:r>
              <a:rPr lang="en-US" dirty="0" smtClean="0"/>
              <a:t>	          </a:t>
            </a:r>
            <a:r>
              <a:rPr lang="en-US" dirty="0" smtClean="0">
                <a:solidFill>
                  <a:schemeClr val="accent1"/>
                </a:solidFill>
              </a:rPr>
              <a:t>158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6515" y="506620"/>
            <a:ext cx="136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Variance</a:t>
            </a:r>
          </a:p>
          <a:p>
            <a:endParaRPr lang="en-US" dirty="0"/>
          </a:p>
          <a:p>
            <a:r>
              <a:rPr lang="en-US" dirty="0" smtClean="0"/>
              <a:t>158/5 = </a:t>
            </a:r>
            <a:r>
              <a:rPr lang="en-US" dirty="0" smtClean="0">
                <a:solidFill>
                  <a:schemeClr val="accent1"/>
                </a:solidFill>
              </a:rPr>
              <a:t>31.6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5414" y="506620"/>
            <a:ext cx="1067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Mean</a:t>
            </a:r>
          </a:p>
          <a:p>
            <a:endParaRPr lang="en-US" dirty="0"/>
          </a:p>
          <a:p>
            <a:r>
              <a:rPr lang="en-US" dirty="0" smtClean="0"/>
              <a:t>    1</a:t>
            </a:r>
          </a:p>
          <a:p>
            <a:r>
              <a:rPr lang="en-US" dirty="0" smtClean="0"/>
              <a:t>    3</a:t>
            </a:r>
          </a:p>
          <a:p>
            <a:r>
              <a:rPr lang="en-US" dirty="0" smtClean="0"/>
              <a:t>    4</a:t>
            </a:r>
          </a:p>
          <a:p>
            <a:r>
              <a:rPr lang="en-US" dirty="0" smtClean="0"/>
              <a:t>  11</a:t>
            </a:r>
          </a:p>
          <a:p>
            <a:r>
              <a:rPr lang="en-US" u="sng" dirty="0" smtClean="0"/>
              <a:t>+16 </a:t>
            </a:r>
          </a:p>
          <a:p>
            <a:r>
              <a:rPr lang="en-US" dirty="0"/>
              <a:t> </a:t>
            </a:r>
            <a:r>
              <a:rPr lang="en-US" dirty="0" smtClean="0"/>
              <a:t> 35</a:t>
            </a:r>
          </a:p>
          <a:p>
            <a:endParaRPr lang="en-US" dirty="0"/>
          </a:p>
          <a:p>
            <a:r>
              <a:rPr lang="en-US" dirty="0" smtClean="0"/>
              <a:t>35/5 </a:t>
            </a:r>
          </a:p>
          <a:p>
            <a:r>
              <a:rPr lang="en-US" dirty="0" smtClean="0"/>
              <a:t> =</a:t>
            </a:r>
            <a:r>
              <a:rPr lang="en-US" dirty="0" smtClean="0">
                <a:solidFill>
                  <a:schemeClr val="accent1"/>
                </a:solidFill>
              </a:rPr>
              <a:t>  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786" y="516851"/>
            <a:ext cx="53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58" y="522026"/>
            <a:ext cx="5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6810" y="516851"/>
            <a:ext cx="1452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Deviance</a:t>
            </a:r>
          </a:p>
          <a:p>
            <a:endParaRPr lang="en-US" dirty="0"/>
          </a:p>
          <a:p>
            <a:r>
              <a:rPr lang="en-US" dirty="0" smtClean="0"/>
              <a:t>1  –  7 = </a:t>
            </a:r>
            <a:r>
              <a:rPr lang="en-US" dirty="0" smtClean="0">
                <a:solidFill>
                  <a:schemeClr val="accent1"/>
                </a:solidFill>
              </a:rPr>
              <a:t>-6</a:t>
            </a:r>
          </a:p>
          <a:p>
            <a:r>
              <a:rPr lang="en-US" dirty="0" smtClean="0"/>
              <a:t>3  –  7 = </a:t>
            </a:r>
            <a:r>
              <a:rPr lang="en-US" dirty="0" smtClean="0">
                <a:solidFill>
                  <a:schemeClr val="accent1"/>
                </a:solidFill>
              </a:rPr>
              <a:t>-4</a:t>
            </a:r>
          </a:p>
          <a:p>
            <a:r>
              <a:rPr lang="en-US" dirty="0" smtClean="0"/>
              <a:t>4  –  7 = </a:t>
            </a:r>
            <a:r>
              <a:rPr lang="en-US" dirty="0" smtClean="0">
                <a:solidFill>
                  <a:schemeClr val="accent1"/>
                </a:solidFill>
              </a:rPr>
              <a:t>-3</a:t>
            </a:r>
          </a:p>
          <a:p>
            <a:r>
              <a:rPr lang="en-US" dirty="0" smtClean="0"/>
              <a:t>11 – 7 = 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/>
              <a:t>16 – 7 =  </a:t>
            </a:r>
            <a:r>
              <a:rPr lang="en-US" dirty="0" smtClean="0">
                <a:solidFill>
                  <a:schemeClr val="accent1"/>
                </a:solidFill>
              </a:rPr>
              <a:t>9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72931" y="516851"/>
            <a:ext cx="20601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Sum of Squares</a:t>
            </a:r>
          </a:p>
          <a:p>
            <a:endParaRPr lang="en-US" dirty="0" smtClean="0"/>
          </a:p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   36</a:t>
            </a:r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   16</a:t>
            </a:r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    9</a:t>
            </a:r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  16</a:t>
            </a:r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+</a:t>
            </a:r>
            <a:r>
              <a:rPr lang="en-US" u="sng" dirty="0" smtClean="0"/>
              <a:t>81</a:t>
            </a:r>
          </a:p>
          <a:p>
            <a:r>
              <a:rPr lang="en-US" dirty="0" smtClean="0"/>
              <a:t>	          </a:t>
            </a:r>
            <a:r>
              <a:rPr lang="en-US" dirty="0" smtClean="0">
                <a:solidFill>
                  <a:schemeClr val="accent1"/>
                </a:solidFill>
              </a:rPr>
              <a:t>158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6515" y="506620"/>
            <a:ext cx="136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Variance</a:t>
            </a:r>
          </a:p>
          <a:p>
            <a:endParaRPr lang="en-US" dirty="0"/>
          </a:p>
          <a:p>
            <a:r>
              <a:rPr lang="en-US" dirty="0" smtClean="0"/>
              <a:t>158/5 = </a:t>
            </a:r>
            <a:r>
              <a:rPr lang="en-US" dirty="0" smtClean="0">
                <a:solidFill>
                  <a:schemeClr val="accent1"/>
                </a:solidFill>
              </a:rPr>
              <a:t>31.6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88836" y="516851"/>
                <a:ext cx="251803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/>
                  <a:t>Standard Deviation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31.6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5.62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36" y="516851"/>
                <a:ext cx="2518030" cy="949427"/>
              </a:xfrm>
              <a:prstGeom prst="rect">
                <a:avLst/>
              </a:prstGeom>
              <a:blipFill rotWithShape="0">
                <a:blip r:embed="rId2"/>
                <a:stretch>
                  <a:fillRect l="-1937" t="-384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4" y="342469"/>
            <a:ext cx="10058400" cy="56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4" y="342469"/>
            <a:ext cx="10058399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3557" y="5288692"/>
            <a:ext cx="40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     2		    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3557" y="5288692"/>
            <a:ext cx="40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     2		    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6" cy="5657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0649" y="2454876"/>
            <a:ext cx="1556951" cy="980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34746" y="1639330"/>
            <a:ext cx="176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Average =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3557" y="5288692"/>
            <a:ext cx="40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     2		    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4232</Words>
  <Application>Microsoft Office PowerPoint</Application>
  <PresentationFormat>Widescreen</PresentationFormat>
  <Paragraphs>1050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Mizer, Michael D</dc:creator>
  <cp:lastModifiedBy>Erin Buchanan</cp:lastModifiedBy>
  <cp:revision>63</cp:revision>
  <dcterms:created xsi:type="dcterms:W3CDTF">2015-10-25T23:03:36Z</dcterms:created>
  <dcterms:modified xsi:type="dcterms:W3CDTF">2015-10-29T01:53:25Z</dcterms:modified>
</cp:coreProperties>
</file>