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audio1.bin" ContentType="audio/unknown"/>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7" r:id="rId2"/>
    <p:sldId id="258" r:id="rId3"/>
    <p:sldId id="281" r:id="rId4"/>
    <p:sldId id="259" r:id="rId5"/>
    <p:sldId id="282" r:id="rId6"/>
    <p:sldId id="260" r:id="rId7"/>
    <p:sldId id="261" r:id="rId8"/>
    <p:sldId id="262" r:id="rId9"/>
    <p:sldId id="283" r:id="rId10"/>
    <p:sldId id="264" r:id="rId11"/>
    <p:sldId id="28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85" r:id="rId25"/>
    <p:sldId id="286" r:id="rId26"/>
    <p:sldId id="278" r:id="rId27"/>
    <p:sldId id="287" r:id="rId28"/>
    <p:sldId id="280"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04" y="-6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96B60D-AEE3-2947-8C84-F3800229F8E6}" type="datetimeFigureOut">
              <a:rPr lang="en-US" smtClean="0"/>
              <a:t>3/13/14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1CDB08-203E-9B4A-AC01-4626631D63E6}" type="slidenum">
              <a:rPr lang="en-US" smtClean="0"/>
              <a:t>‹#›</a:t>
            </a:fld>
            <a:endParaRPr lang="en-US"/>
          </a:p>
        </p:txBody>
      </p:sp>
    </p:spTree>
    <p:extLst>
      <p:ext uri="{BB962C8B-B14F-4D97-AF65-F5344CB8AC3E}">
        <p14:creationId xmlns:p14="http://schemas.microsoft.com/office/powerpoint/2010/main" val="25539757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4C1989C-3F4F-6740-8EB2-D4E2A051DC04}" type="slidenum">
              <a:rPr lang="en-US"/>
              <a:pPr/>
              <a:t>3</a:t>
            </a:fld>
            <a:endParaRPr lang="en-US"/>
          </a:p>
        </p:txBody>
      </p:sp>
      <p:sp>
        <p:nvSpPr>
          <p:cNvPr id="64514"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64515" name="Rectangle 3"/>
          <p:cNvSpPr>
            <a:spLocks noGrp="1" noChangeArrowheads="1"/>
          </p:cNvSpPr>
          <p:nvPr>
            <p:ph type="body" idx="1"/>
          </p:nvPr>
        </p:nvSpPr>
        <p:spPr/>
        <p:txBody>
          <a:bodyPr/>
          <a:lstStyle/>
          <a:p>
            <a:r>
              <a:rPr lang="en-US"/>
              <a:t>The first thing you will notice as we continue is that there are a lot of different meth­ods. No one method is ideal; they all have limitations and potential problems. But— and this is a critical point—they have </a:t>
            </a:r>
            <a:r>
              <a:rPr lang="en-US" i="1"/>
              <a:t>different </a:t>
            </a:r>
            <a:r>
              <a:rPr lang="en-US"/>
              <a:t>limitations and potential problems. (p. 25)</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Behavioral Neuroscience</a:t>
            </a:r>
          </a:p>
        </p:txBody>
      </p:sp>
      <p:sp>
        <p:nvSpPr>
          <p:cNvPr id="798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B06835E5-C99E-3546-ACF7-21CA045DB9D7}" type="datetime1">
              <a:rPr lang="en-US" sz="1200"/>
              <a:pPr/>
              <a:t>3/13/14</a:t>
            </a:fld>
            <a:endParaRPr lang="en-US" sz="1200"/>
          </a:p>
        </p:txBody>
      </p:sp>
      <p:sp>
        <p:nvSpPr>
          <p:cNvPr id="798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©2001 Prentice Hall</a:t>
            </a:r>
          </a:p>
        </p:txBody>
      </p:sp>
      <p:sp>
        <p:nvSpPr>
          <p:cNvPr id="798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5B3D0D3E-4C93-8045-9F97-E8EE98B2F75F}" type="slidenum">
              <a:rPr lang="en-US" sz="1200"/>
              <a:pPr/>
              <a:t>14</a:t>
            </a:fld>
            <a:endParaRPr lang="en-US" sz="1200"/>
          </a:p>
        </p:txBody>
      </p:sp>
      <p:sp>
        <p:nvSpPr>
          <p:cNvPr id="79878" name="Rectangle 2"/>
          <p:cNvSpPr>
            <a:spLocks noChangeArrowheads="1" noTextEdit="1"/>
          </p:cNvSpPr>
          <p:nvPr>
            <p:ph type="sldImg"/>
          </p:nvPr>
        </p:nvSpPr>
        <p:spPr>
          <a:solidFill>
            <a:srgbClr val="FFFFFF"/>
          </a:solidFill>
          <a:ln/>
        </p:spPr>
      </p:sp>
      <p:sp>
        <p:nvSpPr>
          <p:cNvPr id="79879" name="Rectangle 3"/>
          <p:cNvSpPr>
            <a:spLocks noChangeArrowheads="1"/>
          </p:cNvSpPr>
          <p:nvPr>
            <p:ph type="body" idx="1"/>
          </p:nvPr>
        </p:nvSpPr>
        <p:spPr>
          <a:solidFill>
            <a:srgbClr val="FFFFFF"/>
          </a:solidFill>
          <a:ln>
            <a:solidFill>
              <a:srgbClr val="000000"/>
            </a:solidFill>
          </a:ln>
        </p:spPr>
        <p:txBody>
          <a:bodyPr/>
          <a:lstStyle/>
          <a:p>
            <a:r>
              <a:rPr lang="en-US">
                <a:latin typeface="Times New Roman" charset="0"/>
              </a:rPr>
              <a:t>Event-Related Potential (ERP): Activity change in response to stimuli (derived from EEG)</a:t>
            </a:r>
          </a:p>
          <a:p>
            <a:r>
              <a:rPr lang="en-US">
                <a:latin typeface="Times New Roman" charset="0"/>
              </a:rPr>
              <a:t>measure rapid change in large groups of neurons</a:t>
            </a:r>
          </a:p>
          <a:p>
            <a:endParaRPr lang="en-US">
              <a:latin typeface="Times New Roman" charset="0"/>
            </a:endParaRPr>
          </a:p>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Behavioral Neuroscience</a:t>
            </a:r>
          </a:p>
        </p:txBody>
      </p:sp>
      <p:sp>
        <p:nvSpPr>
          <p:cNvPr id="808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8470927F-01D8-E44C-8F08-FFA1D09CA4F9}" type="datetime1">
              <a:rPr lang="en-US" sz="1200"/>
              <a:pPr/>
              <a:t>3/13/14</a:t>
            </a:fld>
            <a:endParaRPr lang="en-US" sz="1200"/>
          </a:p>
        </p:txBody>
      </p:sp>
      <p:sp>
        <p:nvSpPr>
          <p:cNvPr id="809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©2001 Prentice Hall</a:t>
            </a:r>
          </a:p>
        </p:txBody>
      </p:sp>
      <p:sp>
        <p:nvSpPr>
          <p:cNvPr id="809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9B10609E-3BFF-C647-89AD-AAEA0F31D3DF}" type="slidenum">
              <a:rPr lang="en-US" sz="1200"/>
              <a:pPr/>
              <a:t>15</a:t>
            </a:fld>
            <a:endParaRPr lang="en-US" sz="1200"/>
          </a:p>
        </p:txBody>
      </p:sp>
      <p:sp>
        <p:nvSpPr>
          <p:cNvPr id="80902" name="Rectangle 2"/>
          <p:cNvSpPr>
            <a:spLocks noChangeArrowheads="1" noTextEdit="1"/>
          </p:cNvSpPr>
          <p:nvPr>
            <p:ph type="sldImg"/>
          </p:nvPr>
        </p:nvSpPr>
        <p:spPr>
          <a:solidFill>
            <a:srgbClr val="FFFFFF"/>
          </a:solidFill>
          <a:ln/>
        </p:spPr>
      </p:sp>
      <p:sp>
        <p:nvSpPr>
          <p:cNvPr id="80903" name="Rectangle 3"/>
          <p:cNvSpPr>
            <a:spLocks noChangeArrowheads="1"/>
          </p:cNvSpPr>
          <p:nvPr>
            <p:ph type="body" idx="1"/>
          </p:nvPr>
        </p:nvSpPr>
        <p:spPr>
          <a:solidFill>
            <a:srgbClr val="FFFFFF"/>
          </a:solidFill>
          <a:ln>
            <a:solidFill>
              <a:srgbClr val="000000"/>
            </a:solidFill>
          </a:ln>
        </p:spPr>
        <p:txBody>
          <a:bodyPr/>
          <a:lstStyle/>
          <a:p>
            <a:r>
              <a:rPr lang="en-US">
                <a:latin typeface="Times New Roman" charset="0"/>
              </a:rPr>
              <a:t>Electromyography: Muscle activity / tension</a:t>
            </a:r>
          </a:p>
          <a:p>
            <a:endParaRPr lang="en-US">
              <a:latin typeface="Times New Roman" charset="0"/>
            </a:endParaRPr>
          </a:p>
          <a:p>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Behavioral Neuroscience</a:t>
            </a:r>
          </a:p>
        </p:txBody>
      </p:sp>
      <p:sp>
        <p:nvSpPr>
          <p:cNvPr id="819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102F57C8-6C83-A94D-A4B1-B8A037FC3D64}" type="datetime1">
              <a:rPr lang="en-US" sz="1200"/>
              <a:pPr/>
              <a:t>3/13/14</a:t>
            </a:fld>
            <a:endParaRPr lang="en-US" sz="1200"/>
          </a:p>
        </p:txBody>
      </p:sp>
      <p:sp>
        <p:nvSpPr>
          <p:cNvPr id="819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©2001 Prentice Hall</a:t>
            </a:r>
          </a:p>
        </p:txBody>
      </p:sp>
      <p:sp>
        <p:nvSpPr>
          <p:cNvPr id="819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564242D2-A419-1C4D-A1C3-6DF43296AAD2}" type="slidenum">
              <a:rPr lang="en-US" sz="1200"/>
              <a:pPr/>
              <a:t>16</a:t>
            </a:fld>
            <a:endParaRPr lang="en-US" sz="1200"/>
          </a:p>
        </p:txBody>
      </p:sp>
      <p:sp>
        <p:nvSpPr>
          <p:cNvPr id="81926" name="Rectangle 2"/>
          <p:cNvSpPr>
            <a:spLocks noChangeArrowheads="1" noTextEdit="1"/>
          </p:cNvSpPr>
          <p:nvPr>
            <p:ph type="sldImg"/>
          </p:nvPr>
        </p:nvSpPr>
        <p:spPr>
          <a:ln/>
        </p:spPr>
      </p:sp>
      <p:sp>
        <p:nvSpPr>
          <p:cNvPr id="81927" name="Rectangle 3"/>
          <p:cNvSpPr>
            <a:spLocks noGrp="1" noChangeArrowheads="1"/>
          </p:cNvSpPr>
          <p:nvPr>
            <p:ph type="body" idx="1"/>
          </p:nvPr>
        </p:nvSpPr>
        <p:spPr>
          <a:xfrm>
            <a:off x="686421" y="4344025"/>
            <a:ext cx="5485158"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Behavioral Neuroscience</a:t>
            </a:r>
          </a:p>
        </p:txBody>
      </p:sp>
      <p:sp>
        <p:nvSpPr>
          <p:cNvPr id="829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AA9CD8D9-C49F-9242-BDD0-D2E95776B106}" type="datetime1">
              <a:rPr lang="en-US" sz="1200"/>
              <a:pPr/>
              <a:t>3/13/14</a:t>
            </a:fld>
            <a:endParaRPr lang="en-US" sz="1200"/>
          </a:p>
        </p:txBody>
      </p:sp>
      <p:sp>
        <p:nvSpPr>
          <p:cNvPr id="829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©2001 Prentice Hall</a:t>
            </a:r>
          </a:p>
        </p:txBody>
      </p:sp>
      <p:sp>
        <p:nvSpPr>
          <p:cNvPr id="829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3A3B9EFA-78AA-1345-93E3-94A881D33C19}" type="slidenum">
              <a:rPr lang="en-US" sz="1200"/>
              <a:pPr/>
              <a:t>17</a:t>
            </a:fld>
            <a:endParaRPr lang="en-US" sz="1200"/>
          </a:p>
        </p:txBody>
      </p:sp>
      <p:sp>
        <p:nvSpPr>
          <p:cNvPr id="82950" name="Rectangle 2"/>
          <p:cNvSpPr>
            <a:spLocks noChangeArrowheads="1" noTextEdit="1"/>
          </p:cNvSpPr>
          <p:nvPr>
            <p:ph type="sldImg"/>
          </p:nvPr>
        </p:nvSpPr>
        <p:spPr>
          <a:solidFill>
            <a:srgbClr val="FFFFFF"/>
          </a:solidFill>
          <a:ln/>
        </p:spPr>
      </p:sp>
      <p:sp>
        <p:nvSpPr>
          <p:cNvPr id="82951" name="Rectangle 3"/>
          <p:cNvSpPr>
            <a:spLocks noChangeArrowheads="1"/>
          </p:cNvSpPr>
          <p:nvPr>
            <p:ph type="body" idx="1"/>
          </p:nvPr>
        </p:nvSpPr>
        <p:spPr>
          <a:solidFill>
            <a:srgbClr val="FFFFFF"/>
          </a:solidFill>
          <a:ln>
            <a:solidFill>
              <a:srgbClr val="000000"/>
            </a:solidFill>
          </a:ln>
        </p:spPr>
        <p:txBody>
          <a:bodyPr/>
          <a:lstStyle/>
          <a:p>
            <a:r>
              <a:rPr lang="en-US" i="1">
                <a:latin typeface="Times New Roman" charset="0"/>
              </a:rPr>
              <a:t>Active areas have increased blood flow</a:t>
            </a:r>
          </a:p>
          <a:p>
            <a:r>
              <a:rPr lang="en-US">
                <a:latin typeface="Times New Roman" charset="0"/>
              </a:rPr>
              <a:t>Radioactive isotopes (small amounts) are placed in the blood</a:t>
            </a:r>
          </a:p>
          <a:p>
            <a:r>
              <a:rPr lang="en-US">
                <a:latin typeface="Times New Roman" charset="0"/>
              </a:rPr>
              <a:t>Sensors detect radioactivity</a:t>
            </a:r>
          </a:p>
          <a:p>
            <a:r>
              <a:rPr lang="en-US" i="1">
                <a:latin typeface="Times New Roman" charset="0"/>
              </a:rPr>
              <a:t>Different tasks show distinct activity patterns</a:t>
            </a:r>
            <a:r>
              <a:rPr lang="en-US">
                <a:latin typeface="Times New Roman" charset="0"/>
              </a:rPr>
              <a:t> </a:t>
            </a:r>
          </a:p>
          <a:p>
            <a:r>
              <a:rPr lang="en-US">
                <a:latin typeface="Times New Roman" charset="0"/>
              </a:rPr>
              <a:t>Figure 2.09 from:</a:t>
            </a:r>
          </a:p>
          <a:p>
            <a:r>
              <a:rPr lang="en-US">
                <a:latin typeface="Times New Roman" charset="0"/>
              </a:rPr>
              <a:t>Kassin, S. (1998). </a:t>
            </a:r>
            <a:r>
              <a:rPr lang="en-US" i="1">
                <a:latin typeface="Times New Roman" charset="0"/>
              </a:rPr>
              <a:t>Psychology</a:t>
            </a:r>
            <a:r>
              <a:rPr lang="en-US">
                <a:latin typeface="Times New Roman" charset="0"/>
              </a:rPr>
              <a:t>, second edition. Upper Saddle River, NJ: Prentice Hall.</a:t>
            </a:r>
          </a:p>
          <a:p>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Behavioral Neuroscience</a:t>
            </a:r>
          </a:p>
        </p:txBody>
      </p:sp>
      <p:sp>
        <p:nvSpPr>
          <p:cNvPr id="839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18C7396D-F141-9C45-A3F2-3C260E0B388A}" type="datetime1">
              <a:rPr lang="en-US" sz="1200"/>
              <a:pPr/>
              <a:t>3/13/14</a:t>
            </a:fld>
            <a:endParaRPr lang="en-US" sz="1200"/>
          </a:p>
        </p:txBody>
      </p:sp>
      <p:sp>
        <p:nvSpPr>
          <p:cNvPr id="839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©2001 Prentice Hall</a:t>
            </a:r>
          </a:p>
        </p:txBody>
      </p:sp>
      <p:sp>
        <p:nvSpPr>
          <p:cNvPr id="839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CDB6B9F4-C7EB-4042-A2B3-7AA80A982F23}" type="slidenum">
              <a:rPr lang="en-US" sz="1200"/>
              <a:pPr/>
              <a:t>18</a:t>
            </a:fld>
            <a:endParaRPr lang="en-US" sz="1200"/>
          </a:p>
        </p:txBody>
      </p:sp>
      <p:sp>
        <p:nvSpPr>
          <p:cNvPr id="83974" name="Rectangle 2"/>
          <p:cNvSpPr>
            <a:spLocks noChangeArrowheads="1" noTextEdit="1"/>
          </p:cNvSpPr>
          <p:nvPr>
            <p:ph type="sldImg"/>
          </p:nvPr>
        </p:nvSpPr>
        <p:spPr>
          <a:solidFill>
            <a:srgbClr val="FFFFFF"/>
          </a:solidFill>
          <a:ln/>
        </p:spPr>
      </p:sp>
      <p:sp>
        <p:nvSpPr>
          <p:cNvPr id="83975" name="Rectangle 3"/>
          <p:cNvSpPr>
            <a:spLocks noChangeArrowheads="1"/>
          </p:cNvSpPr>
          <p:nvPr>
            <p:ph type="body" idx="1"/>
          </p:nvPr>
        </p:nvSpPr>
        <p:spPr>
          <a:solidFill>
            <a:srgbClr val="FFFFFF"/>
          </a:solidFill>
          <a:ln>
            <a:solidFill>
              <a:srgbClr val="000000"/>
            </a:solidFill>
          </a:ln>
        </p:spPr>
        <p:txBody>
          <a:bodyPr/>
          <a:lstStyle/>
          <a:p>
            <a:r>
              <a:rPr lang="en-US">
                <a:latin typeface="Times New Roman" charset="0"/>
              </a:rPr>
              <a:t>Figure 2.10 from:</a:t>
            </a:r>
          </a:p>
          <a:p>
            <a:r>
              <a:rPr lang="en-US">
                <a:latin typeface="Times New Roman" charset="0"/>
              </a:rPr>
              <a:t>Kassin, S. (2001). </a:t>
            </a:r>
            <a:r>
              <a:rPr lang="en-US" i="1">
                <a:latin typeface="Times New Roman" charset="0"/>
              </a:rPr>
              <a:t>Psychology</a:t>
            </a:r>
            <a:r>
              <a:rPr lang="en-US">
                <a:latin typeface="Times New Roman" charset="0"/>
              </a:rPr>
              <a:t>, third edition. Upper Saddle River, NJ: Prentice Hall.</a:t>
            </a:r>
          </a:p>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Behavioral Neuroscience</a:t>
            </a:r>
          </a:p>
        </p:txBody>
      </p:sp>
      <p:sp>
        <p:nvSpPr>
          <p:cNvPr id="849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9C71B467-3853-9946-9289-275F5F3C15CD}" type="datetime1">
              <a:rPr lang="en-US" sz="1200"/>
              <a:pPr/>
              <a:t>3/13/14</a:t>
            </a:fld>
            <a:endParaRPr lang="en-US" sz="1200"/>
          </a:p>
        </p:txBody>
      </p:sp>
      <p:sp>
        <p:nvSpPr>
          <p:cNvPr id="849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©2001 Prentice Hall</a:t>
            </a:r>
          </a:p>
        </p:txBody>
      </p:sp>
      <p:sp>
        <p:nvSpPr>
          <p:cNvPr id="849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E4817732-F373-C449-8B12-2B978E8A7CB9}" type="slidenum">
              <a:rPr lang="en-US" sz="1200"/>
              <a:pPr/>
              <a:t>19</a:t>
            </a:fld>
            <a:endParaRPr lang="en-US" sz="1200"/>
          </a:p>
        </p:txBody>
      </p:sp>
      <p:sp>
        <p:nvSpPr>
          <p:cNvPr id="84998" name="Rectangle 2"/>
          <p:cNvSpPr>
            <a:spLocks noChangeArrowheads="1" noTextEdit="1"/>
          </p:cNvSpPr>
          <p:nvPr>
            <p:ph type="sldImg"/>
          </p:nvPr>
        </p:nvSpPr>
        <p:spPr>
          <a:solidFill>
            <a:srgbClr val="FFFFFF"/>
          </a:solidFill>
          <a:ln/>
        </p:spPr>
      </p:sp>
      <p:sp>
        <p:nvSpPr>
          <p:cNvPr id="84999" name="Rectangle 3"/>
          <p:cNvSpPr>
            <a:spLocks noChangeArrowheads="1"/>
          </p:cNvSpPr>
          <p:nvPr>
            <p:ph type="body" idx="1"/>
          </p:nvPr>
        </p:nvSpPr>
        <p:spPr>
          <a:solidFill>
            <a:srgbClr val="FFFFFF"/>
          </a:solidFill>
          <a:ln>
            <a:solidFill>
              <a:srgbClr val="000000"/>
            </a:solidFill>
          </a:ln>
        </p:spPr>
        <p:txBody>
          <a:bodyPr/>
          <a:lstStyle/>
          <a:p>
            <a:r>
              <a:rPr lang="en-US">
                <a:latin typeface="Times New Roman" charset="0"/>
              </a:rPr>
              <a:t>Least invasive method of watching the brain at work</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Behavioral Neuroscience</a:t>
            </a:r>
          </a:p>
        </p:txBody>
      </p:sp>
      <p:sp>
        <p:nvSpPr>
          <p:cNvPr id="860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EEC72262-C565-ED4C-BF8B-9F0AC727A806}" type="datetime1">
              <a:rPr lang="en-US" sz="1200"/>
              <a:pPr/>
              <a:t>3/13/14</a:t>
            </a:fld>
            <a:endParaRPr lang="en-US" sz="1200"/>
          </a:p>
        </p:txBody>
      </p:sp>
      <p:sp>
        <p:nvSpPr>
          <p:cNvPr id="860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©2001 Prentice Hall</a:t>
            </a:r>
          </a:p>
        </p:txBody>
      </p:sp>
      <p:sp>
        <p:nvSpPr>
          <p:cNvPr id="860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FAB7328B-5FE1-864C-B0B3-D9848AE97ABF}" type="slidenum">
              <a:rPr lang="en-US" sz="1200"/>
              <a:pPr/>
              <a:t>21</a:t>
            </a:fld>
            <a:endParaRPr lang="en-US" sz="1200"/>
          </a:p>
        </p:txBody>
      </p:sp>
      <p:sp>
        <p:nvSpPr>
          <p:cNvPr id="86022" name="Rectangle 2"/>
          <p:cNvSpPr>
            <a:spLocks noChangeArrowheads="1" noTextEdit="1"/>
          </p:cNvSpPr>
          <p:nvPr>
            <p:ph type="sldImg"/>
          </p:nvPr>
        </p:nvSpPr>
        <p:spPr>
          <a:ln/>
        </p:spPr>
      </p:sp>
      <p:sp>
        <p:nvSpPr>
          <p:cNvPr id="860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More activation doesn</a:t>
            </a:r>
            <a:r>
              <a:rPr lang="ja-JP" altLang="en-US">
                <a:latin typeface="Times New Roman" charset="0"/>
              </a:rPr>
              <a:t>’</a:t>
            </a:r>
            <a:r>
              <a:rPr lang="en-US">
                <a:latin typeface="Times New Roman" charset="0"/>
              </a:rPr>
              <a:t>t equal more thinking</a:t>
            </a:r>
          </a:p>
          <a:p>
            <a:r>
              <a:rPr lang="en-US">
                <a:latin typeface="Times New Roman" charset="0"/>
              </a:rPr>
              <a:t>So how do you take out that thinking?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Behavioral Neuroscience</a:t>
            </a:r>
          </a:p>
        </p:txBody>
      </p:sp>
      <p:sp>
        <p:nvSpPr>
          <p:cNvPr id="870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56657F40-4BED-9F4F-84E9-94A2D4AA5A32}" type="datetime1">
              <a:rPr lang="en-US" sz="1200"/>
              <a:pPr/>
              <a:t>3/13/14</a:t>
            </a:fld>
            <a:endParaRPr lang="en-US" sz="1200"/>
          </a:p>
        </p:txBody>
      </p:sp>
      <p:sp>
        <p:nvSpPr>
          <p:cNvPr id="870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©2001 Prentice Hall</a:t>
            </a:r>
          </a:p>
        </p:txBody>
      </p:sp>
      <p:sp>
        <p:nvSpPr>
          <p:cNvPr id="870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3F80B064-B2FE-CE4D-AFFB-D9E192E363A1}" type="slidenum">
              <a:rPr lang="en-US" sz="1200"/>
              <a:pPr/>
              <a:t>22</a:t>
            </a:fld>
            <a:endParaRPr lang="en-US" sz="1200"/>
          </a:p>
        </p:txBody>
      </p:sp>
      <p:sp>
        <p:nvSpPr>
          <p:cNvPr id="87046" name="Rectangle 2"/>
          <p:cNvSpPr>
            <a:spLocks noChangeArrowheads="1" noTextEdit="1"/>
          </p:cNvSpPr>
          <p:nvPr>
            <p:ph type="sldImg"/>
          </p:nvPr>
        </p:nvSpPr>
        <p:spPr>
          <a:ln/>
        </p:spPr>
      </p:sp>
      <p:sp>
        <p:nvSpPr>
          <p:cNvPr id="87047" name="Rectangle 3"/>
          <p:cNvSpPr>
            <a:spLocks noGrp="1" noChangeArrowheads="1"/>
          </p:cNvSpPr>
          <p:nvPr>
            <p:ph type="body" idx="1"/>
          </p:nvPr>
        </p:nvSpPr>
        <p:spPr>
          <a:xfrm>
            <a:off x="686421" y="4344025"/>
            <a:ext cx="5485158"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Researchers have depended on other types of studies to establish causal connections between brain activation and performance. Such methods, summarized in Table 1–3, show that activity in a particular brain area actually gives rise to specific representa­tions or carries out specific processes. (p. 37)</a:t>
            </a:r>
          </a:p>
          <a:p>
            <a:r>
              <a:rPr lang="en-US">
                <a:latin typeface="Times New Roman" charset="0"/>
              </a:rPr>
              <a:t/>
            </a:r>
            <a:br>
              <a:rPr lang="en-US">
                <a:latin typeface="Times New Roman" charset="0"/>
              </a:rPr>
            </a:br>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Behavioral Neuroscience</a:t>
            </a:r>
          </a:p>
        </p:txBody>
      </p:sp>
      <p:sp>
        <p:nvSpPr>
          <p:cNvPr id="880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9B03B90D-32F4-534E-88D0-45EB5A5F48DD}" type="datetime1">
              <a:rPr lang="en-US" sz="1200"/>
              <a:pPr/>
              <a:t>3/13/14</a:t>
            </a:fld>
            <a:endParaRPr lang="en-US" sz="1200"/>
          </a:p>
        </p:txBody>
      </p:sp>
      <p:sp>
        <p:nvSpPr>
          <p:cNvPr id="880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©2001 Prentice Hall</a:t>
            </a:r>
          </a:p>
        </p:txBody>
      </p:sp>
      <p:sp>
        <p:nvSpPr>
          <p:cNvPr id="880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AC869771-2BC7-0247-9935-C010051F5B34}" type="slidenum">
              <a:rPr lang="en-US" sz="1200"/>
              <a:pPr/>
              <a:t>23</a:t>
            </a:fld>
            <a:endParaRPr lang="en-US" sz="1200"/>
          </a:p>
        </p:txBody>
      </p:sp>
      <p:sp>
        <p:nvSpPr>
          <p:cNvPr id="88070" name="Rectangle 2"/>
          <p:cNvSpPr>
            <a:spLocks noChangeArrowheads="1" noTextEdit="1"/>
          </p:cNvSpPr>
          <p:nvPr>
            <p:ph type="sldImg"/>
          </p:nvPr>
        </p:nvSpPr>
        <p:spPr>
          <a:solidFill>
            <a:srgbClr val="FFFFFF"/>
          </a:solidFill>
          <a:ln/>
        </p:spPr>
      </p:sp>
      <p:sp>
        <p:nvSpPr>
          <p:cNvPr id="88071" name="Rectangle 3"/>
          <p:cNvSpPr>
            <a:spLocks noChangeArrowheads="1"/>
          </p:cNvSpPr>
          <p:nvPr>
            <p:ph type="body" idx="1"/>
          </p:nvPr>
        </p:nvSpPr>
        <p:spPr>
          <a:solidFill>
            <a:srgbClr val="FFFFFF"/>
          </a:solidFill>
          <a:ln>
            <a:solidFill>
              <a:srgbClr val="000000"/>
            </a:solidFill>
          </a:ln>
        </p:spPr>
        <p:txBody>
          <a:bodyPr/>
          <a:lstStyle/>
          <a:p>
            <a:r>
              <a:rPr lang="en-US">
                <a:latin typeface="Times New Roman" charset="0"/>
              </a:rPr>
              <a:t>Figure 2.2 from:</a:t>
            </a:r>
          </a:p>
          <a:p>
            <a:r>
              <a:rPr lang="en-US">
                <a:latin typeface="Times New Roman" charset="0"/>
              </a:rPr>
              <a:t>Kassin, S. (1998). </a:t>
            </a:r>
            <a:r>
              <a:rPr lang="en-US" i="1">
                <a:latin typeface="Times New Roman" charset="0"/>
              </a:rPr>
              <a:t>Psychology</a:t>
            </a:r>
            <a:r>
              <a:rPr lang="en-US">
                <a:latin typeface="Times New Roman" charset="0"/>
              </a:rPr>
              <a:t>, second edition. Upper Saddle River, NJ: Prentice Hall.</a:t>
            </a:r>
          </a:p>
          <a:p>
            <a:r>
              <a:rPr lang="en-US">
                <a:latin typeface="Times New Roman" charset="0"/>
              </a:rPr>
              <a:t>Source: Damasio, et al., 1994</a:t>
            </a:r>
          </a:p>
          <a:p>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8E4C00F-2373-5F44-8882-EB9D1D037A48}" type="slidenum">
              <a:rPr lang="en-US"/>
              <a:pPr/>
              <a:t>24</a:t>
            </a:fld>
            <a:endParaRPr lang="en-US"/>
          </a:p>
        </p:txBody>
      </p:sp>
      <p:sp>
        <p:nvSpPr>
          <p:cNvPr id="131074"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131075" name="Rectangle 3"/>
          <p:cNvSpPr>
            <a:spLocks noGrp="1" noChangeArrowheads="1"/>
          </p:cNvSpPr>
          <p:nvPr>
            <p:ph type="body" idx="1"/>
          </p:nvPr>
        </p:nvSpPr>
        <p:spPr/>
        <p:txBody>
          <a:bodyPr/>
          <a:lstStyle/>
          <a:p>
            <a:r>
              <a:rPr lang="en-US"/>
              <a:t>Mental activity also can be studied by constructing models. Models can not only tell you whether a set of principles or mechanisms can in fact explain data, but they can also make new predictions. What</a:t>
            </a:r>
            <a:r>
              <a:rPr lang="ja-JP" altLang="en-US">
                <a:latin typeface="Arial"/>
              </a:rPr>
              <a:t>’</a:t>
            </a:r>
            <a:r>
              <a:rPr lang="en-US"/>
              <a:t>s the difference between a theory and a model? A theory proposes a set of abstract principles that can account for a range of phenom­ena; a model is a specific, concrete version of a theory. (p. 40)</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9DE1BEC-C10A-7043-B9AA-364A8B5644BE}" type="slidenum">
              <a:rPr lang="en-US"/>
              <a:pPr/>
              <a:t>5</a:t>
            </a:fld>
            <a:endParaRPr lang="en-US"/>
          </a:p>
        </p:txBody>
      </p:sp>
      <p:sp>
        <p:nvSpPr>
          <p:cNvPr id="66562"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49889FA-E0E7-644E-A025-6ADFC503CCF3}" type="slidenum">
              <a:rPr lang="en-US"/>
              <a:pPr/>
              <a:t>25</a:t>
            </a:fld>
            <a:endParaRPr lang="en-US"/>
          </a:p>
        </p:txBody>
      </p:sp>
      <p:sp>
        <p:nvSpPr>
          <p:cNvPr id="135170"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135171" name="Rectangle 3"/>
          <p:cNvSpPr>
            <a:spLocks noGrp="1" noChangeArrowheads="1"/>
          </p:cNvSpPr>
          <p:nvPr>
            <p:ph type="body" idx="1"/>
          </p:nvPr>
        </p:nvSpPr>
        <p:spPr/>
        <p:txBody>
          <a:bodyPr/>
          <a:lstStyle/>
          <a:p>
            <a:r>
              <a:rPr lang="en-US"/>
              <a:t>Each connection from an input unit ei­ther excites or inhibits a hidden unit. Furthermore, each connection has a </a:t>
            </a:r>
            <a:r>
              <a:rPr lang="en-US" i="1"/>
              <a:t>weight, </a:t>
            </a:r>
            <a:r>
              <a:rPr lang="en-US"/>
              <a:t>a measure of the strength of its influence on the receiving unit. Some networks include feedback loops, for example, with connections from hidden units to input units. Here is a crucial point: the pattern of weights in the entire network serves to repre­sent associations between input and output. Neural networks not only use parallel processing, they rely on </a:t>
            </a:r>
            <a:r>
              <a:rPr lang="en-US" i="1"/>
              <a:t>distributed </a:t>
            </a:r>
            <a:r>
              <a:rPr lang="en-US"/>
              <a:t>parallel processing, in which a representation is a pattern of weights, not a single weight, node, or connection. (p. 42)</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Behavioral Neuroscience</a:t>
            </a:r>
          </a:p>
        </p:txBody>
      </p:sp>
      <p:sp>
        <p:nvSpPr>
          <p:cNvPr id="901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3167966A-6E72-8145-8CD6-B9F621A35882}" type="datetime1">
              <a:rPr lang="en-US" sz="1200"/>
              <a:pPr/>
              <a:t>3/13/14</a:t>
            </a:fld>
            <a:endParaRPr lang="en-US" sz="1200"/>
          </a:p>
        </p:txBody>
      </p:sp>
      <p:sp>
        <p:nvSpPr>
          <p:cNvPr id="901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©2001 Prentice Hall</a:t>
            </a:r>
          </a:p>
        </p:txBody>
      </p:sp>
      <p:sp>
        <p:nvSpPr>
          <p:cNvPr id="901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EEAC9B86-51F8-9B49-9C06-509AFD011D45}" type="slidenum">
              <a:rPr lang="en-US" sz="1200"/>
              <a:pPr/>
              <a:t>26</a:t>
            </a:fld>
            <a:endParaRPr lang="en-US" sz="1200"/>
          </a:p>
        </p:txBody>
      </p:sp>
      <p:sp>
        <p:nvSpPr>
          <p:cNvPr id="90118" name="Rectangle 2"/>
          <p:cNvSpPr>
            <a:spLocks noChangeArrowheads="1" noTextEdit="1"/>
          </p:cNvSpPr>
          <p:nvPr>
            <p:ph type="sldImg"/>
          </p:nvPr>
        </p:nvSpPr>
        <p:spPr>
          <a:ln/>
        </p:spPr>
      </p:sp>
      <p:sp>
        <p:nvSpPr>
          <p:cNvPr id="90119" name="Rectangle 3"/>
          <p:cNvSpPr>
            <a:spLocks noGrp="1" noChangeArrowheads="1"/>
          </p:cNvSpPr>
          <p:nvPr>
            <p:ph type="body" idx="1"/>
          </p:nvPr>
        </p:nvSpPr>
        <p:spPr>
          <a:xfrm>
            <a:off x="686421" y="4344025"/>
            <a:ext cx="5485158"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2530B67-574F-E445-A75A-96C8AE7FD1F5}" type="slidenum">
              <a:rPr lang="en-US"/>
              <a:pPr/>
              <a:t>27</a:t>
            </a:fld>
            <a:endParaRPr lang="en-US"/>
          </a:p>
        </p:txBody>
      </p:sp>
      <p:sp>
        <p:nvSpPr>
          <p:cNvPr id="133122"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133123" name="Rectangle 3"/>
          <p:cNvSpPr>
            <a:spLocks noGrp="1" noChangeArrowheads="1"/>
          </p:cNvSpPr>
          <p:nvPr>
            <p:ph type="body" idx="1"/>
          </p:nvPr>
        </p:nvSpPr>
        <p:spPr/>
        <p:txBody>
          <a:bodyPr/>
          <a:lstStyle/>
          <a:p>
            <a:r>
              <a:rPr lang="en-US"/>
              <a:t>(a) The first task is to memorize a short list of items—here, numbers. Then a probe item, say, </a:t>
            </a:r>
            <a:r>
              <a:rPr lang="ja-JP" altLang="en-US">
                <a:latin typeface="Arial"/>
              </a:rPr>
              <a:t>“</a:t>
            </a:r>
            <a:r>
              <a:rPr lang="en-US"/>
              <a:t>4,</a:t>
            </a:r>
            <a:r>
              <a:rPr lang="ja-JP" altLang="en-US">
                <a:latin typeface="Arial"/>
              </a:rPr>
              <a:t>”</a:t>
            </a:r>
            <a:r>
              <a:rPr lang="en-US"/>
              <a:t> is</a:t>
            </a:r>
          </a:p>
          <a:p>
            <a:r>
              <a:rPr lang="en-US"/>
              <a:t>presented that may or may not have been on the list. The task is to decide whether it was or was not.</a:t>
            </a:r>
          </a:p>
          <a:p>
            <a:r>
              <a:rPr lang="en-US"/>
              <a:t>(b) The probe item is encoded and thus entered into memory. The list stored in memory is scanned</a:t>
            </a:r>
          </a:p>
          <a:p>
            <a:r>
              <a:rPr lang="en-US"/>
              <a:t>and the probe compared to each item on the list; if the list is scanned an item at a time, then the</a:t>
            </a:r>
          </a:p>
          <a:p>
            <a:r>
              <a:rPr lang="en-US"/>
              <a:t>longer the list, the more time should be required to scan it. Next, a decision is made about how to respond.</a:t>
            </a:r>
          </a:p>
          <a:p>
            <a:r>
              <a:rPr lang="en-US"/>
              <a:t>Finally, the actual response is executed, leading the participant to press either the YES or the</a:t>
            </a:r>
          </a:p>
          <a:p>
            <a:r>
              <a:rPr lang="en-US"/>
              <a:t>NO key. (c) The prediction was confirmed: more time was required to scan longer lists. (p. 41)</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Behavioral Neuroscience</a:t>
            </a:r>
          </a:p>
        </p:txBody>
      </p:sp>
      <p:sp>
        <p:nvSpPr>
          <p:cNvPr id="737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AF057109-412C-DD4E-9E63-0FA3DFE8D13E}" type="datetime1">
              <a:rPr lang="en-US" sz="1200"/>
              <a:pPr/>
              <a:t>3/13/14</a:t>
            </a:fld>
            <a:endParaRPr lang="en-US" sz="1200"/>
          </a:p>
        </p:txBody>
      </p:sp>
      <p:sp>
        <p:nvSpPr>
          <p:cNvPr id="737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©2001 Prentice Hall</a:t>
            </a:r>
          </a:p>
        </p:txBody>
      </p:sp>
      <p:sp>
        <p:nvSpPr>
          <p:cNvPr id="737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3B5B2E5C-BBC4-9649-9092-0CAA74575463}" type="slidenum">
              <a:rPr lang="en-US" sz="1200"/>
              <a:pPr/>
              <a:t>7</a:t>
            </a:fld>
            <a:endParaRPr lang="en-US" sz="1200"/>
          </a:p>
        </p:txBody>
      </p:sp>
      <p:sp>
        <p:nvSpPr>
          <p:cNvPr id="73734" name="Rectangle 2"/>
          <p:cNvSpPr>
            <a:spLocks noChangeArrowheads="1" noTextEdit="1"/>
          </p:cNvSpPr>
          <p:nvPr>
            <p:ph type="sldImg"/>
          </p:nvPr>
        </p:nvSpPr>
        <p:spPr>
          <a:ln/>
        </p:spPr>
      </p:sp>
      <p:sp>
        <p:nvSpPr>
          <p:cNvPr id="73735" name="Rectangle 3"/>
          <p:cNvSpPr>
            <a:spLocks noGrp="1" noChangeArrowheads="1"/>
          </p:cNvSpPr>
          <p:nvPr>
            <p:ph type="body" idx="1"/>
          </p:nvPr>
        </p:nvSpPr>
        <p:spPr>
          <a:xfrm>
            <a:off x="686421" y="4344025"/>
            <a:ext cx="5485158"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Behavioral Neuroscience</a:t>
            </a:r>
          </a:p>
        </p:txBody>
      </p:sp>
      <p:sp>
        <p:nvSpPr>
          <p:cNvPr id="747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8732221F-EE32-AD4A-B4BC-EC218B14C7B4}" type="datetime1">
              <a:rPr lang="en-US" sz="1200"/>
              <a:pPr/>
              <a:t>3/13/14</a:t>
            </a:fld>
            <a:endParaRPr lang="en-US" sz="1200"/>
          </a:p>
        </p:txBody>
      </p:sp>
      <p:sp>
        <p:nvSpPr>
          <p:cNvPr id="747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©2001 Prentice Hall</a:t>
            </a:r>
          </a:p>
        </p:txBody>
      </p:sp>
      <p:sp>
        <p:nvSpPr>
          <p:cNvPr id="747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25FCDD36-19B8-474D-BA55-E1D3760F089F}" type="slidenum">
              <a:rPr lang="en-US" sz="1200"/>
              <a:pPr/>
              <a:t>8</a:t>
            </a:fld>
            <a:endParaRPr lang="en-US" sz="1200"/>
          </a:p>
        </p:txBody>
      </p:sp>
      <p:sp>
        <p:nvSpPr>
          <p:cNvPr id="74758" name="Rectangle 2"/>
          <p:cNvSpPr>
            <a:spLocks noChangeArrowheads="1" noTextEdit="1"/>
          </p:cNvSpPr>
          <p:nvPr>
            <p:ph type="sldImg"/>
          </p:nvPr>
        </p:nvSpPr>
        <p:spPr>
          <a:ln/>
        </p:spPr>
      </p:sp>
      <p:sp>
        <p:nvSpPr>
          <p:cNvPr id="747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Go faster once you know what</a:t>
            </a:r>
            <a:r>
              <a:rPr lang="ja-JP" altLang="en-US">
                <a:latin typeface="Times New Roman" charset="0"/>
              </a:rPr>
              <a:t>’</a:t>
            </a:r>
            <a:r>
              <a:rPr lang="en-US">
                <a:latin typeface="Times New Roman" charset="0"/>
              </a:rPr>
              <a:t>s goin on</a:t>
            </a:r>
          </a:p>
          <a:p>
            <a:r>
              <a:rPr lang="en-US">
                <a:latin typeface="Times New Roman" charset="0"/>
              </a:rPr>
              <a:t>May change responding</a:t>
            </a:r>
          </a:p>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7600800-96BE-BC48-ACF2-4EC6D9B5A9E6}" type="slidenum">
              <a:rPr lang="en-US"/>
              <a:pPr/>
              <a:t>9</a:t>
            </a:fld>
            <a:endParaRPr lang="en-US"/>
          </a:p>
        </p:txBody>
      </p:sp>
      <p:sp>
        <p:nvSpPr>
          <p:cNvPr id="68610"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Behavioral Neuroscience</a:t>
            </a:r>
          </a:p>
        </p:txBody>
      </p:sp>
      <p:sp>
        <p:nvSpPr>
          <p:cNvPr id="768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5CA77E3E-AB0F-724E-88F5-6368C04301AD}" type="datetime1">
              <a:rPr lang="en-US" sz="1200"/>
              <a:pPr/>
              <a:t>3/13/14</a:t>
            </a:fld>
            <a:endParaRPr lang="en-US" sz="1200"/>
          </a:p>
        </p:txBody>
      </p:sp>
      <p:sp>
        <p:nvSpPr>
          <p:cNvPr id="768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©2001 Prentice Hall</a:t>
            </a:r>
          </a:p>
        </p:txBody>
      </p:sp>
      <p:sp>
        <p:nvSpPr>
          <p:cNvPr id="768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3FA48FF4-15AC-2F47-8150-1A1D82779BA1}" type="slidenum">
              <a:rPr lang="en-US" sz="1200"/>
              <a:pPr/>
              <a:t>10</a:t>
            </a:fld>
            <a:endParaRPr lang="en-US" sz="1200"/>
          </a:p>
        </p:txBody>
      </p:sp>
      <p:sp>
        <p:nvSpPr>
          <p:cNvPr id="76806" name="Rectangle 2"/>
          <p:cNvSpPr>
            <a:spLocks noChangeArrowheads="1" noTextEdit="1"/>
          </p:cNvSpPr>
          <p:nvPr>
            <p:ph type="sldImg"/>
          </p:nvPr>
        </p:nvSpPr>
        <p:spPr>
          <a:ln/>
        </p:spPr>
      </p:sp>
      <p:sp>
        <p:nvSpPr>
          <p:cNvPr id="768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How small a brain area</a:t>
            </a:r>
          </a:p>
          <a:p>
            <a:r>
              <a:rPr lang="en-US">
                <a:latin typeface="Times New Roman" charset="0"/>
              </a:rPr>
              <a:t>How fast it can measure</a:t>
            </a:r>
          </a:p>
          <a:p>
            <a:r>
              <a:rPr lang="en-US">
                <a:latin typeface="Times New Roman" charset="0"/>
              </a:rPr>
              <a:t>How much we have to poke people</a:t>
            </a:r>
          </a:p>
          <a:p>
            <a:r>
              <a:rPr lang="en-US">
                <a:latin typeface="Times New Roman" charset="0"/>
              </a:rPr>
              <a:t>How much we have to pay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7D001ED-806E-8045-B678-3105B4E906F8}" type="slidenum">
              <a:rPr lang="en-US"/>
              <a:pPr/>
              <a:t>11</a:t>
            </a:fld>
            <a:endParaRPr lang="en-US"/>
          </a:p>
        </p:txBody>
      </p:sp>
      <p:sp>
        <p:nvSpPr>
          <p:cNvPr id="129026"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Behavioral Neuroscience</a:t>
            </a:r>
          </a:p>
        </p:txBody>
      </p:sp>
      <p:sp>
        <p:nvSpPr>
          <p:cNvPr id="778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8BD19871-8E95-2143-A69C-9B2A7CA5B702}" type="datetime1">
              <a:rPr lang="en-US" sz="1200"/>
              <a:pPr/>
              <a:t>3/13/14</a:t>
            </a:fld>
            <a:endParaRPr lang="en-US" sz="1200"/>
          </a:p>
        </p:txBody>
      </p:sp>
      <p:sp>
        <p:nvSpPr>
          <p:cNvPr id="778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©2001 Prentice Hall</a:t>
            </a:r>
          </a:p>
        </p:txBody>
      </p:sp>
      <p:sp>
        <p:nvSpPr>
          <p:cNvPr id="778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AA6A8DD7-ABCD-DA4F-97AE-342B732B5072}" type="slidenum">
              <a:rPr lang="en-US" sz="1200"/>
              <a:pPr/>
              <a:t>12</a:t>
            </a:fld>
            <a:endParaRPr lang="en-US" sz="1200"/>
          </a:p>
        </p:txBody>
      </p:sp>
      <p:sp>
        <p:nvSpPr>
          <p:cNvPr id="77830" name="Rectangle 2"/>
          <p:cNvSpPr>
            <a:spLocks noChangeArrowheads="1" noTextEdit="1"/>
          </p:cNvSpPr>
          <p:nvPr>
            <p:ph type="sldImg"/>
          </p:nvPr>
        </p:nvSpPr>
        <p:spPr>
          <a:ln/>
        </p:spPr>
      </p:sp>
      <p:sp>
        <p:nvSpPr>
          <p:cNvPr id="77831" name="Rectangle 3"/>
          <p:cNvSpPr>
            <a:spLocks noGrp="1" noChangeArrowheads="1"/>
          </p:cNvSpPr>
          <p:nvPr>
            <p:ph type="body" idx="1"/>
          </p:nvPr>
        </p:nvSpPr>
        <p:spPr>
          <a:xfrm>
            <a:off x="686421" y="4344025"/>
            <a:ext cx="5485158"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Behavioral Neuroscience</a:t>
            </a:r>
          </a:p>
        </p:txBody>
      </p:sp>
      <p:sp>
        <p:nvSpPr>
          <p:cNvPr id="788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F44D6922-E606-C741-948F-1068276CAA24}" type="datetime1">
              <a:rPr lang="en-US" sz="1200"/>
              <a:pPr/>
              <a:t>3/13/14</a:t>
            </a:fld>
            <a:endParaRPr lang="en-US" sz="1200"/>
          </a:p>
        </p:txBody>
      </p:sp>
      <p:sp>
        <p:nvSpPr>
          <p:cNvPr id="788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©2001 Prentice Hall</a:t>
            </a:r>
          </a:p>
        </p:txBody>
      </p:sp>
      <p:sp>
        <p:nvSpPr>
          <p:cNvPr id="788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imes New Roman" charset="0"/>
                <a:ea typeface="ＭＳ Ｐゴシック" charset="0"/>
              </a:defRPr>
            </a:lvl1pPr>
            <a:lvl2pPr marL="729057" indent="-280406" defTabSz="914437">
              <a:defRPr sz="2400">
                <a:solidFill>
                  <a:schemeClr val="tx1"/>
                </a:solidFill>
                <a:latin typeface="Times New Roman" charset="0"/>
                <a:ea typeface="ＭＳ Ｐゴシック" charset="0"/>
              </a:defRPr>
            </a:lvl2pPr>
            <a:lvl3pPr marL="1121626" indent="-224325" defTabSz="914437">
              <a:defRPr sz="2400">
                <a:solidFill>
                  <a:schemeClr val="tx1"/>
                </a:solidFill>
                <a:latin typeface="Times New Roman" charset="0"/>
                <a:ea typeface="ＭＳ Ｐゴシック" charset="0"/>
              </a:defRPr>
            </a:lvl3pPr>
            <a:lvl4pPr marL="1570276" indent="-224325" defTabSz="914437">
              <a:defRPr sz="2400">
                <a:solidFill>
                  <a:schemeClr val="tx1"/>
                </a:solidFill>
                <a:latin typeface="Times New Roman" charset="0"/>
                <a:ea typeface="ＭＳ Ｐゴシック" charset="0"/>
              </a:defRPr>
            </a:lvl4pPr>
            <a:lvl5pPr marL="2018927" indent="-224325" defTabSz="914437">
              <a:defRPr sz="2400">
                <a:solidFill>
                  <a:schemeClr val="tx1"/>
                </a:solidFill>
                <a:latin typeface="Times New Roman"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imes New Roman" charset="0"/>
                <a:ea typeface="ＭＳ Ｐゴシック" charset="0"/>
              </a:defRPr>
            </a:lvl9pPr>
          </a:lstStyle>
          <a:p>
            <a:fld id="{E1587C04-CD33-AF49-AF85-D85501315621}" type="slidenum">
              <a:rPr lang="en-US" sz="1200"/>
              <a:pPr/>
              <a:t>13</a:t>
            </a:fld>
            <a:endParaRPr lang="en-US" sz="1200"/>
          </a:p>
        </p:txBody>
      </p:sp>
      <p:sp>
        <p:nvSpPr>
          <p:cNvPr id="78854" name="Rectangle 2"/>
          <p:cNvSpPr>
            <a:spLocks noChangeArrowheads="1" noTextEdit="1"/>
          </p:cNvSpPr>
          <p:nvPr>
            <p:ph type="sldImg"/>
          </p:nvPr>
        </p:nvSpPr>
        <p:spPr>
          <a:solidFill>
            <a:srgbClr val="FFFFFF"/>
          </a:solidFill>
          <a:ln/>
        </p:spPr>
      </p:sp>
      <p:sp>
        <p:nvSpPr>
          <p:cNvPr id="78855" name="Rectangle 3"/>
          <p:cNvSpPr>
            <a:spLocks noChangeArrowheads="1"/>
          </p:cNvSpPr>
          <p:nvPr>
            <p:ph type="body" idx="1"/>
          </p:nvPr>
        </p:nvSpPr>
        <p:spPr>
          <a:solidFill>
            <a:srgbClr val="FFFFFF"/>
          </a:solidFill>
          <a:ln>
            <a:solidFill>
              <a:srgbClr val="000000"/>
            </a:solidFill>
          </a:ln>
        </p:spPr>
        <p:txBody>
          <a:bodyPr/>
          <a:lstStyle/>
          <a:p>
            <a:r>
              <a:rPr lang="en-US">
                <a:latin typeface="Times New Roman" charset="0"/>
              </a:rPr>
              <a:t>Electroencephalography (EEG): Recording activity of (many) surface neurons</a:t>
            </a:r>
          </a:p>
          <a:p>
            <a:r>
              <a:rPr lang="en-US">
                <a:latin typeface="Times New Roman" charset="0"/>
              </a:rPr>
              <a:t>measure rapid change in large groups of neurons</a:t>
            </a:r>
          </a:p>
          <a:p>
            <a:endParaRPr lang="en-US">
              <a:latin typeface="Times New Roman" charset="0"/>
            </a:endParaRPr>
          </a:p>
          <a:p>
            <a:r>
              <a:rPr lang="en-US">
                <a:latin typeface="Times New Roman" charset="0"/>
              </a:rPr>
              <a:t>Figure 2.8 from:</a:t>
            </a:r>
          </a:p>
          <a:p>
            <a:r>
              <a:rPr lang="en-US">
                <a:latin typeface="Times New Roman" charset="0"/>
              </a:rPr>
              <a:t>Kassin, S. (2001). </a:t>
            </a:r>
            <a:r>
              <a:rPr lang="en-US" i="1">
                <a:latin typeface="Times New Roman" charset="0"/>
              </a:rPr>
              <a:t>Psychology</a:t>
            </a:r>
            <a:r>
              <a:rPr lang="en-US">
                <a:latin typeface="Times New Roman" charset="0"/>
              </a:rPr>
              <a:t>, third edition. Upper Saddle River, NJ: Prentice Hall.</a:t>
            </a:r>
          </a:p>
          <a:p>
            <a:r>
              <a:rPr lang="en-US">
                <a:latin typeface="Times New Roman" charset="0"/>
              </a:rPr>
              <a:t>Source: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9D660D-E624-F44F-AC0A-730E326B3328}" type="datetimeFigureOut">
              <a:rPr lang="en-US" smtClean="0"/>
              <a:t>3/13/14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DAE0D-63F7-8846-B71F-9A77160C48C5}" type="slidenum">
              <a:rPr lang="en-US" smtClean="0"/>
              <a:t>‹#›</a:t>
            </a:fld>
            <a:endParaRPr lang="en-US"/>
          </a:p>
        </p:txBody>
      </p:sp>
    </p:spTree>
    <p:extLst>
      <p:ext uri="{BB962C8B-B14F-4D97-AF65-F5344CB8AC3E}">
        <p14:creationId xmlns:p14="http://schemas.microsoft.com/office/powerpoint/2010/main" val="376606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9D660D-E624-F44F-AC0A-730E326B3328}" type="datetimeFigureOut">
              <a:rPr lang="en-US" smtClean="0"/>
              <a:t>3/13/14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DAE0D-63F7-8846-B71F-9A77160C48C5}" type="slidenum">
              <a:rPr lang="en-US" smtClean="0"/>
              <a:t>‹#›</a:t>
            </a:fld>
            <a:endParaRPr lang="en-US"/>
          </a:p>
        </p:txBody>
      </p:sp>
    </p:spTree>
    <p:extLst>
      <p:ext uri="{BB962C8B-B14F-4D97-AF65-F5344CB8AC3E}">
        <p14:creationId xmlns:p14="http://schemas.microsoft.com/office/powerpoint/2010/main" val="254487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9D660D-E624-F44F-AC0A-730E326B3328}" type="datetimeFigureOut">
              <a:rPr lang="en-US" smtClean="0"/>
              <a:t>3/13/14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DAE0D-63F7-8846-B71F-9A77160C48C5}" type="slidenum">
              <a:rPr lang="en-US" smtClean="0"/>
              <a:t>‹#›</a:t>
            </a:fld>
            <a:endParaRPr lang="en-US"/>
          </a:p>
        </p:txBody>
      </p:sp>
    </p:spTree>
    <p:extLst>
      <p:ext uri="{BB962C8B-B14F-4D97-AF65-F5344CB8AC3E}">
        <p14:creationId xmlns:p14="http://schemas.microsoft.com/office/powerpoint/2010/main" val="2623540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t>©2001 Prentice Hall</a:t>
            </a:r>
          </a:p>
        </p:txBody>
      </p:sp>
      <p:sp>
        <p:nvSpPr>
          <p:cNvPr id="7" name="Rectangle 6"/>
          <p:cNvSpPr>
            <a:spLocks noGrp="1" noChangeArrowheads="1"/>
          </p:cNvSpPr>
          <p:nvPr>
            <p:ph type="sldNum" sz="quarter" idx="12"/>
          </p:nvPr>
        </p:nvSpPr>
        <p:spPr>
          <a:ln/>
        </p:spPr>
        <p:txBody>
          <a:bodyPr/>
          <a:lstStyle>
            <a:lvl1pPr>
              <a:defRPr/>
            </a:lvl1pPr>
          </a:lstStyle>
          <a:p>
            <a:fld id="{39C0A382-1B19-B648-9241-B4E16C5B5E97}" type="slidenum">
              <a:rPr lang="en-US"/>
              <a:pPr/>
              <a:t>‹#›</a:t>
            </a:fld>
            <a:endParaRPr lang="en-US"/>
          </a:p>
        </p:txBody>
      </p:sp>
    </p:spTree>
    <p:extLst>
      <p:ext uri="{BB962C8B-B14F-4D97-AF65-F5344CB8AC3E}">
        <p14:creationId xmlns:p14="http://schemas.microsoft.com/office/powerpoint/2010/main" val="26938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9D660D-E624-F44F-AC0A-730E326B3328}" type="datetimeFigureOut">
              <a:rPr lang="en-US" smtClean="0"/>
              <a:t>3/13/14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DAE0D-63F7-8846-B71F-9A77160C48C5}" type="slidenum">
              <a:rPr lang="en-US" smtClean="0"/>
              <a:t>‹#›</a:t>
            </a:fld>
            <a:endParaRPr lang="en-US"/>
          </a:p>
        </p:txBody>
      </p:sp>
    </p:spTree>
    <p:extLst>
      <p:ext uri="{BB962C8B-B14F-4D97-AF65-F5344CB8AC3E}">
        <p14:creationId xmlns:p14="http://schemas.microsoft.com/office/powerpoint/2010/main" val="240143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D660D-E624-F44F-AC0A-730E326B3328}" type="datetimeFigureOut">
              <a:rPr lang="en-US" smtClean="0"/>
              <a:t>3/13/14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DAE0D-63F7-8846-B71F-9A77160C48C5}" type="slidenum">
              <a:rPr lang="en-US" smtClean="0"/>
              <a:t>‹#›</a:t>
            </a:fld>
            <a:endParaRPr lang="en-US"/>
          </a:p>
        </p:txBody>
      </p:sp>
    </p:spTree>
    <p:extLst>
      <p:ext uri="{BB962C8B-B14F-4D97-AF65-F5344CB8AC3E}">
        <p14:creationId xmlns:p14="http://schemas.microsoft.com/office/powerpoint/2010/main" val="95116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9D660D-E624-F44F-AC0A-730E326B3328}" type="datetimeFigureOut">
              <a:rPr lang="en-US" smtClean="0"/>
              <a:t>3/13/14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DAE0D-63F7-8846-B71F-9A77160C48C5}" type="slidenum">
              <a:rPr lang="en-US" smtClean="0"/>
              <a:t>‹#›</a:t>
            </a:fld>
            <a:endParaRPr lang="en-US"/>
          </a:p>
        </p:txBody>
      </p:sp>
    </p:spTree>
    <p:extLst>
      <p:ext uri="{BB962C8B-B14F-4D97-AF65-F5344CB8AC3E}">
        <p14:creationId xmlns:p14="http://schemas.microsoft.com/office/powerpoint/2010/main" val="3543469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9D660D-E624-F44F-AC0A-730E326B3328}" type="datetimeFigureOut">
              <a:rPr lang="en-US" smtClean="0"/>
              <a:t>3/13/14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7DAE0D-63F7-8846-B71F-9A77160C48C5}" type="slidenum">
              <a:rPr lang="en-US" smtClean="0"/>
              <a:t>‹#›</a:t>
            </a:fld>
            <a:endParaRPr lang="en-US"/>
          </a:p>
        </p:txBody>
      </p:sp>
    </p:spTree>
    <p:extLst>
      <p:ext uri="{BB962C8B-B14F-4D97-AF65-F5344CB8AC3E}">
        <p14:creationId xmlns:p14="http://schemas.microsoft.com/office/powerpoint/2010/main" val="404820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9D660D-E624-F44F-AC0A-730E326B3328}" type="datetimeFigureOut">
              <a:rPr lang="en-US" smtClean="0"/>
              <a:t>3/13/14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7DAE0D-63F7-8846-B71F-9A77160C48C5}" type="slidenum">
              <a:rPr lang="en-US" smtClean="0"/>
              <a:t>‹#›</a:t>
            </a:fld>
            <a:endParaRPr lang="en-US"/>
          </a:p>
        </p:txBody>
      </p:sp>
    </p:spTree>
    <p:extLst>
      <p:ext uri="{BB962C8B-B14F-4D97-AF65-F5344CB8AC3E}">
        <p14:creationId xmlns:p14="http://schemas.microsoft.com/office/powerpoint/2010/main" val="1707772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660D-E624-F44F-AC0A-730E326B3328}" type="datetimeFigureOut">
              <a:rPr lang="en-US" smtClean="0"/>
              <a:t>3/13/14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7DAE0D-63F7-8846-B71F-9A77160C48C5}" type="slidenum">
              <a:rPr lang="en-US" smtClean="0"/>
              <a:t>‹#›</a:t>
            </a:fld>
            <a:endParaRPr lang="en-US"/>
          </a:p>
        </p:txBody>
      </p:sp>
    </p:spTree>
    <p:extLst>
      <p:ext uri="{BB962C8B-B14F-4D97-AF65-F5344CB8AC3E}">
        <p14:creationId xmlns:p14="http://schemas.microsoft.com/office/powerpoint/2010/main" val="258512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9D660D-E624-F44F-AC0A-730E326B3328}" type="datetimeFigureOut">
              <a:rPr lang="en-US" smtClean="0"/>
              <a:t>3/13/14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DAE0D-63F7-8846-B71F-9A77160C48C5}" type="slidenum">
              <a:rPr lang="en-US" smtClean="0"/>
              <a:t>‹#›</a:t>
            </a:fld>
            <a:endParaRPr lang="en-US"/>
          </a:p>
        </p:txBody>
      </p:sp>
    </p:spTree>
    <p:extLst>
      <p:ext uri="{BB962C8B-B14F-4D97-AF65-F5344CB8AC3E}">
        <p14:creationId xmlns:p14="http://schemas.microsoft.com/office/powerpoint/2010/main" val="20946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9D660D-E624-F44F-AC0A-730E326B3328}" type="datetimeFigureOut">
              <a:rPr lang="en-US" smtClean="0"/>
              <a:t>3/13/14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DAE0D-63F7-8846-B71F-9A77160C48C5}" type="slidenum">
              <a:rPr lang="en-US" smtClean="0"/>
              <a:t>‹#›</a:t>
            </a:fld>
            <a:endParaRPr lang="en-US"/>
          </a:p>
        </p:txBody>
      </p:sp>
    </p:spTree>
    <p:extLst>
      <p:ext uri="{BB962C8B-B14F-4D97-AF65-F5344CB8AC3E}">
        <p14:creationId xmlns:p14="http://schemas.microsoft.com/office/powerpoint/2010/main" val="1229204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660D-E624-F44F-AC0A-730E326B3328}" type="datetimeFigureOut">
              <a:rPr lang="en-US" smtClean="0"/>
              <a:t>3/13/14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DAE0D-63F7-8846-B71F-9A77160C48C5}" type="slidenum">
              <a:rPr lang="en-US" smtClean="0"/>
              <a:t>‹#›</a:t>
            </a:fld>
            <a:endParaRPr lang="en-US"/>
          </a:p>
        </p:txBody>
      </p:sp>
    </p:spTree>
    <p:extLst>
      <p:ext uri="{BB962C8B-B14F-4D97-AF65-F5344CB8AC3E}">
        <p14:creationId xmlns:p14="http://schemas.microsoft.com/office/powerpoint/2010/main" val="1949849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audio" Target="../media/audio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audio" Target="../media/audio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4.jpe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audio" Target="../media/audio1.bin"/></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7.png"/><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9.jpe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audio" Target="../media/audio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audio" Target="../media/audio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p:txBody>
          <a:bodyPr/>
          <a:lstStyle/>
          <a:p>
            <a:r>
              <a:rPr lang="en-US">
                <a:latin typeface="Times New Roman" charset="0"/>
              </a:rPr>
              <a:t>Cognitive Neuroscience</a:t>
            </a:r>
          </a:p>
        </p:txBody>
      </p:sp>
      <p:sp>
        <p:nvSpPr>
          <p:cNvPr id="270339" name="Rectangle 3"/>
          <p:cNvSpPr>
            <a:spLocks noGrp="1" noChangeArrowheads="1"/>
          </p:cNvSpPr>
          <p:nvPr>
            <p:ph type="subTitle" idx="1"/>
          </p:nvPr>
        </p:nvSpPr>
        <p:spPr/>
        <p:txBody>
          <a:bodyPr/>
          <a:lstStyle/>
          <a:p>
            <a:pPr>
              <a:buFont typeface="Monotype Sorts" charset="0"/>
              <a:buNone/>
            </a:pPr>
            <a:r>
              <a:rPr lang="en-US">
                <a:latin typeface="Times New Roman" charset="0"/>
              </a:rPr>
              <a:t>Studying the brain.</a:t>
            </a:r>
          </a:p>
        </p:txBody>
      </p:sp>
    </p:spTree>
    <p:extLst>
      <p:ext uri="{BB962C8B-B14F-4D97-AF65-F5344CB8AC3E}">
        <p14:creationId xmlns:p14="http://schemas.microsoft.com/office/powerpoint/2010/main" val="38039420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 calcmode="lin" valueType="num">
                                      <p:cBhvr additive="base">
                                        <p:cTn id="7" dur="500" fill="hold"/>
                                        <p:tgtEl>
                                          <p:spTgt spid="270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03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atin typeface="Times New Roman" charset="0"/>
              </a:rPr>
              <a:t>Err, what</a:t>
            </a:r>
            <a:r>
              <a:rPr lang="ja-JP" altLang="en-US">
                <a:latin typeface="Times New Roman" charset="0"/>
              </a:rPr>
              <a:t>’</a:t>
            </a:r>
            <a:r>
              <a:rPr lang="en-US">
                <a:latin typeface="Times New Roman" charset="0"/>
              </a:rPr>
              <a:t>s this chart say?</a:t>
            </a:r>
          </a:p>
        </p:txBody>
      </p:sp>
      <p:sp>
        <p:nvSpPr>
          <p:cNvPr id="290819" name="Rectangle 3"/>
          <p:cNvSpPr>
            <a:spLocks noGrp="1" noChangeArrowheads="1"/>
          </p:cNvSpPr>
          <p:nvPr>
            <p:ph type="body" idx="1"/>
          </p:nvPr>
        </p:nvSpPr>
        <p:spPr/>
        <p:txBody>
          <a:bodyPr/>
          <a:lstStyle/>
          <a:p>
            <a:r>
              <a:rPr lang="en-US">
                <a:latin typeface="Times New Roman" charset="0"/>
              </a:rPr>
              <a:t>Spatial resolution</a:t>
            </a:r>
          </a:p>
          <a:p>
            <a:r>
              <a:rPr lang="en-US">
                <a:latin typeface="Times New Roman" charset="0"/>
              </a:rPr>
              <a:t>Temporal resolution</a:t>
            </a:r>
          </a:p>
          <a:p>
            <a:r>
              <a:rPr lang="en-US">
                <a:latin typeface="Times New Roman" charset="0"/>
              </a:rPr>
              <a:t>Invasive</a:t>
            </a:r>
          </a:p>
          <a:p>
            <a:r>
              <a:rPr lang="en-US">
                <a:latin typeface="Times New Roman" charset="0"/>
              </a:rPr>
              <a:t>Cost</a:t>
            </a:r>
          </a:p>
        </p:txBody>
      </p:sp>
    </p:spTree>
    <p:extLst>
      <p:ext uri="{BB962C8B-B14F-4D97-AF65-F5344CB8AC3E}">
        <p14:creationId xmlns:p14="http://schemas.microsoft.com/office/powerpoint/2010/main" val="18049942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 calcmode="lin" valueType="num">
                                      <p:cBhvr additive="base">
                                        <p:cTn id="7" dur="500" fill="hold"/>
                                        <p:tgtEl>
                                          <p:spTgt spid="290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0819">
                                            <p:txEl>
                                              <p:pRg st="1" end="1"/>
                                            </p:txEl>
                                          </p:spTgt>
                                        </p:tgtEl>
                                        <p:attrNameLst>
                                          <p:attrName>style.visibility</p:attrName>
                                        </p:attrNameLst>
                                      </p:cBhvr>
                                      <p:to>
                                        <p:strVal val="visible"/>
                                      </p:to>
                                    </p:set>
                                    <p:anim calcmode="lin" valueType="num">
                                      <p:cBhvr additive="base">
                                        <p:cTn id="13" dur="500" fill="hold"/>
                                        <p:tgtEl>
                                          <p:spTgt spid="290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08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0819">
                                            <p:txEl>
                                              <p:pRg st="2" end="2"/>
                                            </p:txEl>
                                          </p:spTgt>
                                        </p:tgtEl>
                                        <p:attrNameLst>
                                          <p:attrName>style.visibility</p:attrName>
                                        </p:attrNameLst>
                                      </p:cBhvr>
                                      <p:to>
                                        <p:strVal val="visible"/>
                                      </p:to>
                                    </p:set>
                                    <p:anim calcmode="lin" valueType="num">
                                      <p:cBhvr additive="base">
                                        <p:cTn id="19" dur="500" fill="hold"/>
                                        <p:tgtEl>
                                          <p:spTgt spid="2908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08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0819">
                                            <p:txEl>
                                              <p:pRg st="3" end="3"/>
                                            </p:txEl>
                                          </p:spTgt>
                                        </p:tgtEl>
                                        <p:attrNameLst>
                                          <p:attrName>style.visibility</p:attrName>
                                        </p:attrNameLst>
                                      </p:cBhvr>
                                      <p:to>
                                        <p:strVal val="visible"/>
                                      </p:to>
                                    </p:set>
                                    <p:anim calcmode="lin" valueType="num">
                                      <p:cBhvr additive="base">
                                        <p:cTn id="25" dur="500" fill="hold"/>
                                        <p:tgtEl>
                                          <p:spTgt spid="2908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081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bldLvl="4"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Chapter 1</a:t>
            </a:r>
          </a:p>
        </p:txBody>
      </p:sp>
      <p:sp>
        <p:nvSpPr>
          <p:cNvPr id="5" name="Slide Number Placeholder 5"/>
          <p:cNvSpPr>
            <a:spLocks noGrp="1"/>
          </p:cNvSpPr>
          <p:nvPr>
            <p:ph type="sldNum" sz="quarter" idx="12"/>
          </p:nvPr>
        </p:nvSpPr>
        <p:spPr/>
        <p:txBody>
          <a:bodyPr/>
          <a:lstStyle/>
          <a:p>
            <a:fld id="{C1B29E15-2AB6-A548-8DCA-4F5FC8CE4959}" type="slidenum">
              <a:rPr lang="en-US"/>
              <a:pPr/>
              <a:t>11</a:t>
            </a:fld>
            <a:endParaRPr lang="en-US"/>
          </a:p>
        </p:txBody>
      </p:sp>
      <p:sp>
        <p:nvSpPr>
          <p:cNvPr id="128002" name="Rectangle 2"/>
          <p:cNvSpPr>
            <a:spLocks noGrp="1" noChangeArrowheads="1"/>
          </p:cNvSpPr>
          <p:nvPr>
            <p:ph type="title"/>
          </p:nvPr>
        </p:nvSpPr>
        <p:spPr>
          <a:xfrm>
            <a:off x="609600" y="122238"/>
            <a:ext cx="8077200" cy="792162"/>
          </a:xfrm>
        </p:spPr>
        <p:txBody>
          <a:bodyPr>
            <a:normAutofit fontScale="90000"/>
          </a:bodyPr>
          <a:lstStyle/>
          <a:p>
            <a:r>
              <a:rPr lang="en-US" sz="3200" b="1"/>
              <a:t>Correlational Neural Methods: The Importance of Localization</a:t>
            </a:r>
          </a:p>
        </p:txBody>
      </p:sp>
      <p:sp>
        <p:nvSpPr>
          <p:cNvPr id="128003" name="Rectangle 3"/>
          <p:cNvSpPr>
            <a:spLocks noGrp="1" noChangeArrowheads="1"/>
          </p:cNvSpPr>
          <p:nvPr>
            <p:ph type="body" idx="1"/>
          </p:nvPr>
        </p:nvSpPr>
        <p:spPr>
          <a:xfrm>
            <a:off x="609600" y="1600200"/>
            <a:ext cx="8077200" cy="4648200"/>
          </a:xfrm>
          <a:noFill/>
          <a:ln/>
        </p:spPr>
        <p:txBody>
          <a:bodyPr/>
          <a:lstStyle/>
          <a:p>
            <a:pPr>
              <a:lnSpc>
                <a:spcPct val="90000"/>
              </a:lnSpc>
              <a:buFontTx/>
              <a:buNone/>
            </a:pPr>
            <a:r>
              <a:rPr lang="en-US" sz="2000"/>
              <a:t>     We can evaluate the various correlational neural methods on four dimensions: </a:t>
            </a:r>
            <a:br>
              <a:rPr lang="en-US" sz="2000"/>
            </a:br>
            <a:r>
              <a:rPr lang="en-US" sz="2000"/>
              <a:t/>
            </a:r>
            <a:br>
              <a:rPr lang="en-US" sz="2000"/>
            </a:br>
            <a:r>
              <a:rPr lang="en-US" sz="2000"/>
              <a:t>(1) Spatial resolution, how precisely they localize the brain area that produces a signal. </a:t>
            </a:r>
            <a:br>
              <a:rPr lang="en-US" sz="2000"/>
            </a:br>
            <a:r>
              <a:rPr lang="en-US" sz="2000"/>
              <a:t/>
            </a:r>
            <a:br>
              <a:rPr lang="en-US" sz="2000"/>
            </a:br>
            <a:r>
              <a:rPr lang="en-US" sz="2000"/>
              <a:t>(2) Temporal resolution, how precisely they track changes in brain activity over time.</a:t>
            </a:r>
            <a:br>
              <a:rPr lang="en-US" sz="2000"/>
            </a:br>
            <a:r>
              <a:rPr lang="en-US" sz="2000"/>
              <a:t/>
            </a:r>
            <a:br>
              <a:rPr lang="en-US" sz="2000"/>
            </a:br>
            <a:r>
              <a:rPr lang="en-US" sz="2000"/>
              <a:t>(3) Invasiveness, the degree to which they require introduction of foreign substances into the brain. </a:t>
            </a:r>
            <a:br>
              <a:rPr lang="en-US" sz="2000"/>
            </a:br>
            <a:r>
              <a:rPr lang="en-US" sz="2000"/>
              <a:t/>
            </a:r>
            <a:br>
              <a:rPr lang="en-US" sz="2000"/>
            </a:br>
            <a:r>
              <a:rPr lang="en-US" sz="2000"/>
              <a:t>(4) Cost, both for the equipment (and any special facilities) and for its use in each participant test. The three most important neuroimaging.</a:t>
            </a:r>
          </a:p>
        </p:txBody>
      </p:sp>
    </p:spTree>
    <p:extLst>
      <p:ext uri="{BB962C8B-B14F-4D97-AF65-F5344CB8AC3E}">
        <p14:creationId xmlns:p14="http://schemas.microsoft.com/office/powerpoint/2010/main" val="17078595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fade">
                                      <p:cBhvr>
                                        <p:cTn id="7" dur="2000"/>
                                        <p:tgtEl>
                                          <p:spTgt spid="1280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122238"/>
            <a:ext cx="8077200" cy="792162"/>
          </a:xfrm>
        </p:spPr>
        <p:txBody>
          <a:bodyPr/>
          <a:lstStyle/>
          <a:p>
            <a:r>
              <a:rPr lang="en-US" sz="3200" b="1">
                <a:latin typeface="Times New Roman" charset="0"/>
              </a:rPr>
              <a:t>Electricity!</a:t>
            </a:r>
          </a:p>
        </p:txBody>
      </p:sp>
      <p:pic>
        <p:nvPicPr>
          <p:cNvPr id="39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54125"/>
            <a:ext cx="7772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04845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atin typeface="Times New Roman" charset="0"/>
              </a:rPr>
              <a:t>Electroencephalogram</a:t>
            </a:r>
          </a:p>
        </p:txBody>
      </p:sp>
      <p:pic>
        <p:nvPicPr>
          <p:cNvPr id="284675" name="Picture 3" descr="KA0208"/>
          <p:cNvPicPr>
            <a:picLocks noChangeAspect="1" noChangeArrowheads="1"/>
          </p:cNvPicPr>
          <p:nvPr>
            <p:ph idx="1"/>
          </p:nvPr>
        </p:nvPicPr>
        <p:blipFill>
          <a:blip r:embed="rId4">
            <a:extLst>
              <a:ext uri="{28A0092B-C50C-407E-A947-70E740481C1C}">
                <a14:useLocalDpi xmlns:a14="http://schemas.microsoft.com/office/drawing/2010/main" val="0"/>
              </a:ext>
            </a:extLst>
          </a:blip>
          <a:srcRect l="11200" t="1199" r="11200" b="2400"/>
          <a:stretch>
            <a:fillRect/>
          </a:stretch>
        </p:blipFill>
        <p:spPr>
          <a:xfrm>
            <a:off x="1828800" y="1676400"/>
            <a:ext cx="5489575" cy="4543425"/>
          </a:xfrm>
        </p:spPr>
      </p:pic>
    </p:spTree>
    <p:extLst>
      <p:ext uri="{BB962C8B-B14F-4D97-AF65-F5344CB8AC3E}">
        <p14:creationId xmlns:p14="http://schemas.microsoft.com/office/powerpoint/2010/main" val="434195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84675"/>
                                        </p:tgtEl>
                                        <p:attrNameLst>
                                          <p:attrName>style.visibility</p:attrName>
                                        </p:attrNameLst>
                                      </p:cBhvr>
                                      <p:to>
                                        <p:strVal val="visible"/>
                                      </p:to>
                                    </p:set>
                                    <p:anim calcmode="lin" valueType="num">
                                      <p:cBhvr additive="base">
                                        <p:cTn id="7" dur="500" fill="hold"/>
                                        <p:tgtEl>
                                          <p:spTgt spid="284675"/>
                                        </p:tgtEl>
                                        <p:attrNameLst>
                                          <p:attrName>ppt_x</p:attrName>
                                        </p:attrNameLst>
                                      </p:cBhvr>
                                      <p:tavLst>
                                        <p:tav tm="0">
                                          <p:val>
                                            <p:strVal val="0-#ppt_w/2"/>
                                          </p:val>
                                        </p:tav>
                                        <p:tav tm="100000">
                                          <p:val>
                                            <p:strVal val="#ppt_x"/>
                                          </p:val>
                                        </p:tav>
                                      </p:tavLst>
                                    </p:anim>
                                    <p:anim calcmode="lin" valueType="num">
                                      <p:cBhvr additive="base">
                                        <p:cTn id="8" dur="500" fill="hold"/>
                                        <p:tgtEl>
                                          <p:spTgt spid="28467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atin typeface="Times New Roman" charset="0"/>
              </a:rPr>
              <a:t>Event Related Potential (ERP)</a:t>
            </a:r>
          </a:p>
        </p:txBody>
      </p:sp>
      <p:sp>
        <p:nvSpPr>
          <p:cNvPr id="286723" name="Rectangle 3"/>
          <p:cNvSpPr>
            <a:spLocks noGrp="1" noChangeArrowheads="1"/>
          </p:cNvSpPr>
          <p:nvPr>
            <p:ph type="body" sz="half" idx="1"/>
          </p:nvPr>
        </p:nvSpPr>
        <p:spPr/>
        <p:txBody>
          <a:bodyPr/>
          <a:lstStyle/>
          <a:p>
            <a:r>
              <a:rPr lang="en-US">
                <a:latin typeface="Times New Roman" charset="0"/>
              </a:rPr>
              <a:t>EEG linked to specific stimuli</a:t>
            </a:r>
          </a:p>
        </p:txBody>
      </p:sp>
      <p:pic>
        <p:nvPicPr>
          <p:cNvPr id="286724" name="Picture 4" descr="EEG cap"/>
          <p:cNvPicPr>
            <a:picLocks noGrp="1" noChangeAspect="1" noChangeArrowheads="1"/>
          </p:cNvPicPr>
          <p:nvPr>
            <p:ph type="clipArt" sz="half" idx="2"/>
          </p:nvPr>
        </p:nvPicPr>
        <p:blipFill>
          <a:blip r:embed="rId4">
            <a:extLst>
              <a:ext uri="{28A0092B-C50C-407E-A947-70E740481C1C}">
                <a14:useLocalDpi xmlns:a14="http://schemas.microsoft.com/office/drawing/2010/main" val="0"/>
              </a:ext>
            </a:extLst>
          </a:blip>
          <a:srcRect/>
          <a:stretch>
            <a:fillRect/>
          </a:stretch>
        </p:blipFill>
        <p:spPr>
          <a:xfrm>
            <a:off x="5019675" y="1981200"/>
            <a:ext cx="3065463" cy="4114800"/>
          </a:xfrm>
        </p:spPr>
      </p:pic>
    </p:spTree>
    <p:extLst>
      <p:ext uri="{BB962C8B-B14F-4D97-AF65-F5344CB8AC3E}">
        <p14:creationId xmlns:p14="http://schemas.microsoft.com/office/powerpoint/2010/main" val="10230228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 calcmode="lin" valueType="num">
                                      <p:cBhvr additive="base">
                                        <p:cTn id="7" dur="500" fill="hold"/>
                                        <p:tgtEl>
                                          <p:spTgt spid="286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6724"/>
                                        </p:tgtEl>
                                        <p:attrNameLst>
                                          <p:attrName>style.visibility</p:attrName>
                                        </p:attrNameLst>
                                      </p:cBhvr>
                                      <p:to>
                                        <p:strVal val="visible"/>
                                      </p:to>
                                    </p:set>
                                    <p:anim calcmode="lin" valueType="num">
                                      <p:cBhvr additive="base">
                                        <p:cTn id="13" dur="500" fill="hold"/>
                                        <p:tgtEl>
                                          <p:spTgt spid="286724"/>
                                        </p:tgtEl>
                                        <p:attrNameLst>
                                          <p:attrName>ppt_x</p:attrName>
                                        </p:attrNameLst>
                                      </p:cBhvr>
                                      <p:tavLst>
                                        <p:tav tm="0">
                                          <p:val>
                                            <p:strVal val="0-#ppt_w/2"/>
                                          </p:val>
                                        </p:tav>
                                        <p:tav tm="100000">
                                          <p:val>
                                            <p:strVal val="#ppt_x"/>
                                          </p:val>
                                        </p:tav>
                                      </p:tavLst>
                                    </p:anim>
                                    <p:anim calcmode="lin" valueType="num">
                                      <p:cBhvr additive="base">
                                        <p:cTn id="14" dur="500" fill="hold"/>
                                        <p:tgtEl>
                                          <p:spTgt spid="28672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bldLvl="4"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atin typeface="Times New Roman" charset="0"/>
              </a:rPr>
              <a:t>Electromyography</a:t>
            </a:r>
          </a:p>
        </p:txBody>
      </p:sp>
      <p:sp>
        <p:nvSpPr>
          <p:cNvPr id="288771" name="Rectangle 3"/>
          <p:cNvSpPr>
            <a:spLocks noGrp="1" noChangeArrowheads="1"/>
          </p:cNvSpPr>
          <p:nvPr>
            <p:ph type="body" sz="half" idx="1"/>
          </p:nvPr>
        </p:nvSpPr>
        <p:spPr>
          <a:xfrm>
            <a:off x="685800" y="1981200"/>
            <a:ext cx="7924800" cy="4114800"/>
          </a:xfrm>
        </p:spPr>
        <p:txBody>
          <a:bodyPr/>
          <a:lstStyle/>
          <a:p>
            <a:r>
              <a:rPr lang="en-US" sz="4000">
                <a:latin typeface="Times New Roman" charset="0"/>
              </a:rPr>
              <a:t>Response of muscle groups</a:t>
            </a:r>
          </a:p>
          <a:p>
            <a:pPr lvl="1"/>
            <a:r>
              <a:rPr lang="en-US" sz="3600">
                <a:latin typeface="Times New Roman" charset="0"/>
              </a:rPr>
              <a:t>Face</a:t>
            </a:r>
          </a:p>
        </p:txBody>
      </p:sp>
    </p:spTree>
    <p:extLst>
      <p:ext uri="{BB962C8B-B14F-4D97-AF65-F5344CB8AC3E}">
        <p14:creationId xmlns:p14="http://schemas.microsoft.com/office/powerpoint/2010/main" val="26504801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 calcmode="lin" valueType="num">
                                      <p:cBhvr additive="base">
                                        <p:cTn id="7" dur="500" fill="hold"/>
                                        <p:tgtEl>
                                          <p:spTgt spid="288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87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8771">
                                            <p:txEl>
                                              <p:pRg st="1" end="1"/>
                                            </p:txEl>
                                          </p:spTgt>
                                        </p:tgtEl>
                                        <p:attrNameLst>
                                          <p:attrName>style.visibility</p:attrName>
                                        </p:attrNameLst>
                                      </p:cBhvr>
                                      <p:to>
                                        <p:strVal val="visible"/>
                                      </p:to>
                                    </p:set>
                                    <p:anim calcmode="lin" valueType="num">
                                      <p:cBhvr additive="base">
                                        <p:cTn id="13" dur="500" fill="hold"/>
                                        <p:tgtEl>
                                          <p:spTgt spid="2887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87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bldLvl="4"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15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57200"/>
            <a:ext cx="3667125"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15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048000"/>
            <a:ext cx="36766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1540" name="Text Box 4"/>
          <p:cNvSpPr txBox="1">
            <a:spLocks noChangeArrowheads="1"/>
          </p:cNvSpPr>
          <p:nvPr/>
        </p:nvSpPr>
        <p:spPr bwMode="auto">
          <a:xfrm>
            <a:off x="5486400" y="114300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800">
                <a:latin typeface="Georgia" charset="0"/>
              </a:rPr>
              <a:t>  A PET scan in progress.</a:t>
            </a:r>
          </a:p>
        </p:txBody>
      </p:sp>
      <p:sp>
        <p:nvSpPr>
          <p:cNvPr id="321541" name="Line 5"/>
          <p:cNvSpPr>
            <a:spLocks noChangeShapeType="1"/>
          </p:cNvSpPr>
          <p:nvPr/>
        </p:nvSpPr>
        <p:spPr bwMode="auto">
          <a:xfrm flipH="1">
            <a:off x="4648200" y="1676400"/>
            <a:ext cx="2133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1542" name="Text Box 6"/>
          <p:cNvSpPr txBox="1">
            <a:spLocks noChangeArrowheads="1"/>
          </p:cNvSpPr>
          <p:nvPr/>
        </p:nvSpPr>
        <p:spPr bwMode="auto">
          <a:xfrm>
            <a:off x="1066800" y="411480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1800">
                <a:latin typeface="Georgia" charset="0"/>
              </a:rPr>
              <a:t>  An fMRI scan in progress.</a:t>
            </a:r>
          </a:p>
        </p:txBody>
      </p:sp>
      <p:sp>
        <p:nvSpPr>
          <p:cNvPr id="321543" name="Line 7"/>
          <p:cNvSpPr>
            <a:spLocks noChangeShapeType="1"/>
          </p:cNvSpPr>
          <p:nvPr/>
        </p:nvSpPr>
        <p:spPr bwMode="auto">
          <a:xfrm flipV="1">
            <a:off x="1905000" y="4800600"/>
            <a:ext cx="2971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0" name="Rectangle 8"/>
          <p:cNvSpPr>
            <a:spLocks noGrp="1" noChangeArrowheads="1"/>
          </p:cNvSpPr>
          <p:nvPr>
            <p:ph type="title"/>
          </p:nvPr>
        </p:nvSpPr>
        <p:spPr>
          <a:xfrm>
            <a:off x="3162300" y="152400"/>
            <a:ext cx="7239000" cy="990600"/>
          </a:xfrm>
          <a:noFill/>
        </p:spPr>
        <p:txBody>
          <a:bodyPr/>
          <a:lstStyle/>
          <a:p>
            <a:r>
              <a:rPr lang="en-US" sz="3200" dirty="0">
                <a:latin typeface="Times New Roman" charset="0"/>
              </a:rPr>
              <a:t>Blood </a:t>
            </a:r>
            <a:r>
              <a:rPr lang="en-US" sz="3200" dirty="0" err="1">
                <a:latin typeface="Times New Roman" charset="0"/>
              </a:rPr>
              <a:t>Movin</a:t>
            </a:r>
            <a:r>
              <a:rPr lang="ja-JP" altLang="en-US" sz="3200" dirty="0">
                <a:latin typeface="Times New Roman" charset="0"/>
              </a:rPr>
              <a:t>’</a:t>
            </a:r>
            <a:r>
              <a:rPr lang="en-US" sz="3200" dirty="0">
                <a:latin typeface="Times New Roman" charset="0"/>
              </a:rPr>
              <a:t> Around</a:t>
            </a:r>
          </a:p>
        </p:txBody>
      </p:sp>
    </p:spTree>
    <p:extLst>
      <p:ext uri="{BB962C8B-B14F-4D97-AF65-F5344CB8AC3E}">
        <p14:creationId xmlns:p14="http://schemas.microsoft.com/office/powerpoint/2010/main" val="9360857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321538"/>
                                        </p:tgtEl>
                                        <p:attrNameLst>
                                          <p:attrName>style.visibility</p:attrName>
                                        </p:attrNameLst>
                                      </p:cBhvr>
                                      <p:to>
                                        <p:strVal val="visible"/>
                                      </p:to>
                                    </p:set>
                                    <p:animEffect transition="in" filter="fade">
                                      <p:cBhvr>
                                        <p:cTn id="7" dur="2000"/>
                                        <p:tgtEl>
                                          <p:spTgt spid="3215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1540"/>
                                        </p:tgtEl>
                                        <p:attrNameLst>
                                          <p:attrName>style.visibility</p:attrName>
                                        </p:attrNameLst>
                                      </p:cBhvr>
                                      <p:to>
                                        <p:strVal val="visible"/>
                                      </p:to>
                                    </p:set>
                                    <p:animEffect transition="in" filter="fade">
                                      <p:cBhvr>
                                        <p:cTn id="10" dur="2000"/>
                                        <p:tgtEl>
                                          <p:spTgt spid="3215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1541"/>
                                        </p:tgtEl>
                                        <p:attrNameLst>
                                          <p:attrName>style.visibility</p:attrName>
                                        </p:attrNameLst>
                                      </p:cBhvr>
                                      <p:to>
                                        <p:strVal val="visible"/>
                                      </p:to>
                                    </p:set>
                                    <p:animEffect transition="in" filter="fade">
                                      <p:cBhvr>
                                        <p:cTn id="13" dur="2000"/>
                                        <p:tgtEl>
                                          <p:spTgt spid="3215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321539"/>
                                        </p:tgtEl>
                                        <p:attrNameLst>
                                          <p:attrName>style.visibility</p:attrName>
                                        </p:attrNameLst>
                                      </p:cBhvr>
                                      <p:to>
                                        <p:strVal val="visible"/>
                                      </p:to>
                                    </p:set>
                                    <p:animEffect transition="in" filter="fade">
                                      <p:cBhvr>
                                        <p:cTn id="18" dur="2000"/>
                                        <p:tgtEl>
                                          <p:spTgt spid="3215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1542"/>
                                        </p:tgtEl>
                                        <p:attrNameLst>
                                          <p:attrName>style.visibility</p:attrName>
                                        </p:attrNameLst>
                                      </p:cBhvr>
                                      <p:to>
                                        <p:strVal val="visible"/>
                                      </p:to>
                                    </p:set>
                                    <p:animEffect transition="in" filter="fade">
                                      <p:cBhvr>
                                        <p:cTn id="21" dur="2000"/>
                                        <p:tgtEl>
                                          <p:spTgt spid="3215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1543"/>
                                        </p:tgtEl>
                                        <p:attrNameLst>
                                          <p:attrName>style.visibility</p:attrName>
                                        </p:attrNameLst>
                                      </p:cBhvr>
                                      <p:to>
                                        <p:strVal val="visible"/>
                                      </p:to>
                                    </p:set>
                                    <p:animEffect transition="in" filter="fade">
                                      <p:cBhvr>
                                        <p:cTn id="24" dur="2000"/>
                                        <p:tgtEl>
                                          <p:spTgt spid="321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p:bldP spid="321541" grpId="0" animBg="1"/>
      <p:bldP spid="321542" grpId="0"/>
      <p:bldP spid="321543"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atin typeface="Times New Roman" charset="0"/>
              </a:rPr>
              <a:t>Positron Emission Tomography</a:t>
            </a:r>
          </a:p>
        </p:txBody>
      </p:sp>
      <p:sp>
        <p:nvSpPr>
          <p:cNvPr id="293891" name="Rectangle 3"/>
          <p:cNvSpPr>
            <a:spLocks noGrp="1" noChangeArrowheads="1"/>
          </p:cNvSpPr>
          <p:nvPr>
            <p:ph type="body" sz="half" idx="1"/>
          </p:nvPr>
        </p:nvSpPr>
        <p:spPr>
          <a:xfrm>
            <a:off x="685800" y="1752600"/>
            <a:ext cx="3810000" cy="4114800"/>
          </a:xfrm>
        </p:spPr>
        <p:txBody>
          <a:bodyPr/>
          <a:lstStyle/>
          <a:p>
            <a:pPr>
              <a:lnSpc>
                <a:spcPct val="90000"/>
              </a:lnSpc>
            </a:pPr>
            <a:r>
              <a:rPr lang="en-US" sz="2800">
                <a:latin typeface="Times New Roman" charset="0"/>
              </a:rPr>
              <a:t>Radioactive isotopes</a:t>
            </a:r>
          </a:p>
          <a:p>
            <a:pPr>
              <a:lnSpc>
                <a:spcPct val="90000"/>
              </a:lnSpc>
            </a:pPr>
            <a:r>
              <a:rPr lang="en-US" sz="2800" i="1">
                <a:latin typeface="Times New Roman" charset="0"/>
              </a:rPr>
              <a:t>Active areas have increased blood flow</a:t>
            </a:r>
          </a:p>
        </p:txBody>
      </p:sp>
      <p:pic>
        <p:nvPicPr>
          <p:cNvPr id="293892" name="Picture 4" descr="KA0209"/>
          <p:cNvPicPr>
            <a:picLocks noChangeAspect="1" noChangeArrowheads="1"/>
          </p:cNvPicPr>
          <p:nvPr>
            <p:ph type="clipArt" sz="half" idx="2"/>
          </p:nvPr>
        </p:nvPicPr>
        <p:blipFill>
          <a:blip r:embed="rId4">
            <a:extLst>
              <a:ext uri="{28A0092B-C50C-407E-A947-70E740481C1C}">
                <a14:useLocalDpi xmlns:a14="http://schemas.microsoft.com/office/drawing/2010/main" val="0"/>
              </a:ext>
            </a:extLst>
          </a:blip>
          <a:srcRect l="8000" t="2400" r="8000" b="2400"/>
          <a:stretch>
            <a:fillRect/>
          </a:stretch>
        </p:blipFill>
        <p:spPr>
          <a:xfrm>
            <a:off x="4267200" y="2311400"/>
            <a:ext cx="4572000" cy="3451225"/>
          </a:xfrm>
        </p:spPr>
      </p:pic>
    </p:spTree>
    <p:extLst>
      <p:ext uri="{BB962C8B-B14F-4D97-AF65-F5344CB8AC3E}">
        <p14:creationId xmlns:p14="http://schemas.microsoft.com/office/powerpoint/2010/main" val="25642321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 calcmode="lin" valueType="num">
                                      <p:cBhvr additive="base">
                                        <p:cTn id="7" dur="500" fill="hold"/>
                                        <p:tgtEl>
                                          <p:spTgt spid="293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38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3891">
                                            <p:txEl>
                                              <p:pRg st="1" end="1"/>
                                            </p:txEl>
                                          </p:spTgt>
                                        </p:tgtEl>
                                        <p:attrNameLst>
                                          <p:attrName>style.visibility</p:attrName>
                                        </p:attrNameLst>
                                      </p:cBhvr>
                                      <p:to>
                                        <p:strVal val="visible"/>
                                      </p:to>
                                    </p:set>
                                    <p:anim calcmode="lin" valueType="num">
                                      <p:cBhvr additive="base">
                                        <p:cTn id="13" dur="500" fill="hold"/>
                                        <p:tgtEl>
                                          <p:spTgt spid="293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38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nodePh="1">
                                  <p:stCondLst>
                                    <p:cond delay="0"/>
                                  </p:stCondLst>
                                  <p:endCondLst>
                                    <p:cond evt="begin" delay="0">
                                      <p:tn val="17"/>
                                    </p:cond>
                                  </p:endCondLst>
                                  <p:childTnLst>
                                    <p:set>
                                      <p:cBhvr>
                                        <p:cTn id="18" dur="1" fill="hold">
                                          <p:stCondLst>
                                            <p:cond delay="0"/>
                                          </p:stCondLst>
                                        </p:cTn>
                                        <p:tgtEl>
                                          <p:spTgt spid="293892"/>
                                        </p:tgtEl>
                                        <p:attrNameLst>
                                          <p:attrName>style.visibility</p:attrName>
                                        </p:attrNameLst>
                                      </p:cBhvr>
                                      <p:to>
                                        <p:strVal val="visible"/>
                                      </p:to>
                                    </p:set>
                                    <p:anim calcmode="lin" valueType="num">
                                      <p:cBhvr additive="base">
                                        <p:cTn id="19" dur="500" fill="hold"/>
                                        <p:tgtEl>
                                          <p:spTgt spid="293892"/>
                                        </p:tgtEl>
                                        <p:attrNameLst>
                                          <p:attrName>ppt_x</p:attrName>
                                        </p:attrNameLst>
                                      </p:cBhvr>
                                      <p:tavLst>
                                        <p:tav tm="0">
                                          <p:val>
                                            <p:strVal val="0-#ppt_w/2"/>
                                          </p:val>
                                        </p:tav>
                                        <p:tav tm="100000">
                                          <p:val>
                                            <p:strVal val="#ppt_x"/>
                                          </p:val>
                                        </p:tav>
                                      </p:tavLst>
                                    </p:anim>
                                    <p:anim calcmode="lin" valueType="num">
                                      <p:cBhvr additive="base">
                                        <p:cTn id="20" dur="500" fill="hold"/>
                                        <p:tgtEl>
                                          <p:spTgt spid="29389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autoUpdateAnimBg="0"/>
      <p:bldP spid="29389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atin typeface="Times New Roman" charset="0"/>
              </a:rPr>
              <a:t>Magnetic Resonance Imaging</a:t>
            </a:r>
          </a:p>
        </p:txBody>
      </p:sp>
      <p:sp>
        <p:nvSpPr>
          <p:cNvPr id="295939" name="Rectangle 3"/>
          <p:cNvSpPr>
            <a:spLocks noGrp="1" noChangeArrowheads="1"/>
          </p:cNvSpPr>
          <p:nvPr>
            <p:ph type="body" sz="half" idx="1"/>
          </p:nvPr>
        </p:nvSpPr>
        <p:spPr>
          <a:xfrm>
            <a:off x="685800" y="1981200"/>
            <a:ext cx="4495800" cy="4114800"/>
          </a:xfrm>
        </p:spPr>
        <p:txBody>
          <a:bodyPr/>
          <a:lstStyle/>
          <a:p>
            <a:r>
              <a:rPr lang="en-US" sz="2000">
                <a:latin typeface="Times New Roman" charset="0"/>
              </a:rPr>
              <a:t>Magnetic fields align certain ions and compounds</a:t>
            </a:r>
          </a:p>
          <a:p>
            <a:endParaRPr lang="en-US" sz="2000" i="1">
              <a:latin typeface="Times New Roman" charset="0"/>
            </a:endParaRPr>
          </a:p>
        </p:txBody>
      </p:sp>
      <p:pic>
        <p:nvPicPr>
          <p:cNvPr id="295940" name="Picture 4" descr="KA0210"/>
          <p:cNvPicPr>
            <a:picLocks noChangeAspect="1" noChangeArrowheads="1"/>
          </p:cNvPicPr>
          <p:nvPr>
            <p:ph type="clipArt" sz="half" idx="2"/>
          </p:nvPr>
        </p:nvPicPr>
        <p:blipFill>
          <a:blip r:embed="rId4">
            <a:extLst>
              <a:ext uri="{28A0092B-C50C-407E-A947-70E740481C1C}">
                <a14:useLocalDpi xmlns:a14="http://schemas.microsoft.com/office/drawing/2010/main" val="0"/>
              </a:ext>
            </a:extLst>
          </a:blip>
          <a:srcRect l="17599" r="17599"/>
          <a:stretch>
            <a:fillRect/>
          </a:stretch>
        </p:blipFill>
        <p:spPr>
          <a:xfrm>
            <a:off x="5029200" y="1905000"/>
            <a:ext cx="3810000" cy="3921125"/>
          </a:xfrm>
        </p:spPr>
      </p:pic>
    </p:spTree>
    <p:extLst>
      <p:ext uri="{BB962C8B-B14F-4D97-AF65-F5344CB8AC3E}">
        <p14:creationId xmlns:p14="http://schemas.microsoft.com/office/powerpoint/2010/main" val="21385269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 calcmode="lin" valueType="num">
                                      <p:cBhvr additive="base">
                                        <p:cTn id="7" dur="500" fill="hold"/>
                                        <p:tgtEl>
                                          <p:spTgt spid="295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59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295940"/>
                                        </p:tgtEl>
                                        <p:attrNameLst>
                                          <p:attrName>style.visibility</p:attrName>
                                        </p:attrNameLst>
                                      </p:cBhvr>
                                      <p:to>
                                        <p:strVal val="visible"/>
                                      </p:to>
                                    </p:set>
                                    <p:anim calcmode="lin" valueType="num">
                                      <p:cBhvr additive="base">
                                        <p:cTn id="13" dur="500" fill="hold"/>
                                        <p:tgtEl>
                                          <p:spTgt spid="295940"/>
                                        </p:tgtEl>
                                        <p:attrNameLst>
                                          <p:attrName>ppt_x</p:attrName>
                                        </p:attrNameLst>
                                      </p:cBhvr>
                                      <p:tavLst>
                                        <p:tav tm="0">
                                          <p:val>
                                            <p:strVal val="0-#ppt_w/2"/>
                                          </p:val>
                                        </p:tav>
                                        <p:tav tm="100000">
                                          <p:val>
                                            <p:strVal val="#ppt_x"/>
                                          </p:val>
                                        </p:tav>
                                      </p:tavLst>
                                    </p:anim>
                                    <p:anim calcmode="lin" valueType="num">
                                      <p:cBhvr additive="base">
                                        <p:cTn id="14" dur="500" fill="hold"/>
                                        <p:tgtEl>
                                          <p:spTgt spid="2959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autoUpdateAnimBg="0"/>
      <p:bldP spid="29594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atin typeface="Times New Roman" charset="0"/>
              </a:rPr>
              <a:t>Functional MRI</a:t>
            </a:r>
          </a:p>
        </p:txBody>
      </p:sp>
      <p:sp>
        <p:nvSpPr>
          <p:cNvPr id="297987" name="Rectangle 3"/>
          <p:cNvSpPr>
            <a:spLocks noGrp="1" noChangeArrowheads="1"/>
          </p:cNvSpPr>
          <p:nvPr>
            <p:ph type="body" idx="1"/>
          </p:nvPr>
        </p:nvSpPr>
        <p:spPr/>
        <p:txBody>
          <a:bodyPr/>
          <a:lstStyle/>
          <a:p>
            <a:r>
              <a:rPr lang="en-US">
                <a:latin typeface="Times New Roman" charset="0"/>
              </a:rPr>
              <a:t>Multiple MRI scans</a:t>
            </a:r>
          </a:p>
          <a:p>
            <a:endParaRPr lang="en-US">
              <a:latin typeface="Times New Roman" charset="0"/>
            </a:endParaRPr>
          </a:p>
          <a:p>
            <a:endParaRPr lang="en-US">
              <a:latin typeface="Times New Roman" charset="0"/>
            </a:endParaRPr>
          </a:p>
        </p:txBody>
      </p:sp>
      <p:pic>
        <p:nvPicPr>
          <p:cNvPr id="47108" name="Picture 5" descr="brain-fmri-7609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314825"/>
            <a:ext cx="30480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7" descr="BrainSc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486150"/>
            <a:ext cx="3476625"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02796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 calcmode="lin" valueType="num">
                                      <p:cBhvr additive="base">
                                        <p:cTn id="7" dur="500" fill="hold"/>
                                        <p:tgtEl>
                                          <p:spTgt spid="297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79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atin typeface="Times New Roman" charset="0"/>
              </a:rPr>
              <a:t>Cognitive Neuroscience</a:t>
            </a:r>
          </a:p>
        </p:txBody>
      </p:sp>
      <p:sp>
        <p:nvSpPr>
          <p:cNvPr id="271363" name="Rectangle 3"/>
          <p:cNvSpPr>
            <a:spLocks noGrp="1" noChangeArrowheads="1"/>
          </p:cNvSpPr>
          <p:nvPr>
            <p:ph type="body" idx="1"/>
          </p:nvPr>
        </p:nvSpPr>
        <p:spPr/>
        <p:txBody>
          <a:bodyPr/>
          <a:lstStyle/>
          <a:p>
            <a:r>
              <a:rPr lang="en-US">
                <a:latin typeface="Times New Roman" charset="0"/>
              </a:rPr>
              <a:t>Where and how does thinking occur in the brain?</a:t>
            </a:r>
          </a:p>
        </p:txBody>
      </p:sp>
    </p:spTree>
    <p:extLst>
      <p:ext uri="{BB962C8B-B14F-4D97-AF65-F5344CB8AC3E}">
        <p14:creationId xmlns:p14="http://schemas.microsoft.com/office/powerpoint/2010/main" val="25500028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bldLvl="4"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atin typeface="Times New Roman" charset="0"/>
              </a:rPr>
              <a:t>Optical imaging</a:t>
            </a:r>
          </a:p>
        </p:txBody>
      </p:sp>
      <p:sp>
        <p:nvSpPr>
          <p:cNvPr id="301059" name="Rectangle 3"/>
          <p:cNvSpPr>
            <a:spLocks noGrp="1" noChangeArrowheads="1"/>
          </p:cNvSpPr>
          <p:nvPr>
            <p:ph type="body" idx="1"/>
          </p:nvPr>
        </p:nvSpPr>
        <p:spPr>
          <a:xfrm>
            <a:off x="685800" y="1981200"/>
            <a:ext cx="4343400" cy="4114800"/>
          </a:xfrm>
        </p:spPr>
        <p:txBody>
          <a:bodyPr/>
          <a:lstStyle/>
          <a:p>
            <a:r>
              <a:rPr lang="en-US">
                <a:latin typeface="Times New Roman" charset="0"/>
              </a:rPr>
              <a:t>Diffuse optical tomography - using lasers!</a:t>
            </a:r>
          </a:p>
          <a:p>
            <a:pPr lvl="1"/>
            <a:r>
              <a:rPr lang="en-US">
                <a:latin typeface="Times New Roman" charset="0"/>
              </a:rPr>
              <a:t>Light is reflected at different rates, so you can track thinking</a:t>
            </a:r>
          </a:p>
        </p:txBody>
      </p:sp>
      <p:pic>
        <p:nvPicPr>
          <p:cNvPr id="48132" name="Picture 5" descr="img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2324100"/>
            <a:ext cx="379095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3969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anim calcmode="lin" valueType="num">
                                      <p:cBhvr additive="base">
                                        <p:cTn id="7" dur="500" fill="hold"/>
                                        <p:tgtEl>
                                          <p:spTgt spid="301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10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1059">
                                            <p:txEl>
                                              <p:pRg st="1" end="1"/>
                                            </p:txEl>
                                          </p:spTgt>
                                        </p:tgtEl>
                                        <p:attrNameLst>
                                          <p:attrName>style.visibility</p:attrName>
                                        </p:attrNameLst>
                                      </p:cBhvr>
                                      <p:to>
                                        <p:strVal val="visible"/>
                                      </p:to>
                                    </p:set>
                                    <p:anim calcmode="lin" valueType="num">
                                      <p:cBhvr additive="base">
                                        <p:cTn id="13" dur="500" fill="hold"/>
                                        <p:tgtEl>
                                          <p:spTgt spid="301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10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bldLvl="4"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atin typeface="Times New Roman" charset="0"/>
              </a:rPr>
              <a:t>Cons of Correlation</a:t>
            </a:r>
          </a:p>
        </p:txBody>
      </p:sp>
      <p:sp>
        <p:nvSpPr>
          <p:cNvPr id="302083" name="Rectangle 3"/>
          <p:cNvSpPr>
            <a:spLocks noGrp="1" noChangeArrowheads="1"/>
          </p:cNvSpPr>
          <p:nvPr>
            <p:ph type="body" idx="1"/>
          </p:nvPr>
        </p:nvSpPr>
        <p:spPr/>
        <p:txBody>
          <a:bodyPr/>
          <a:lstStyle/>
          <a:p>
            <a:r>
              <a:rPr lang="en-US">
                <a:latin typeface="Times New Roman" charset="0"/>
              </a:rPr>
              <a:t>Positive or negative activation?</a:t>
            </a:r>
          </a:p>
          <a:p>
            <a:r>
              <a:rPr lang="en-US">
                <a:latin typeface="Times New Roman" charset="0"/>
              </a:rPr>
              <a:t>More doesn</a:t>
            </a:r>
            <a:r>
              <a:rPr lang="ja-JP" altLang="en-US">
                <a:latin typeface="Times New Roman" charset="0"/>
              </a:rPr>
              <a:t>’</a:t>
            </a:r>
            <a:r>
              <a:rPr lang="en-US">
                <a:latin typeface="Times New Roman" charset="0"/>
              </a:rPr>
              <a:t>t equal more</a:t>
            </a:r>
          </a:p>
          <a:p>
            <a:r>
              <a:rPr lang="en-US">
                <a:latin typeface="Times New Roman" charset="0"/>
              </a:rPr>
              <a:t>People are different</a:t>
            </a:r>
          </a:p>
          <a:p>
            <a:r>
              <a:rPr lang="en-US">
                <a:latin typeface="Times New Roman" charset="0"/>
              </a:rPr>
              <a:t>Brain always thinking</a:t>
            </a:r>
          </a:p>
          <a:p>
            <a:endParaRPr lang="en-US">
              <a:latin typeface="Times New Roman" charset="0"/>
            </a:endParaRPr>
          </a:p>
        </p:txBody>
      </p:sp>
    </p:spTree>
    <p:extLst>
      <p:ext uri="{BB962C8B-B14F-4D97-AF65-F5344CB8AC3E}">
        <p14:creationId xmlns:p14="http://schemas.microsoft.com/office/powerpoint/2010/main" val="37136682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 calcmode="lin" valueType="num">
                                      <p:cBhvr additive="base">
                                        <p:cTn id="7" dur="500" fill="hold"/>
                                        <p:tgtEl>
                                          <p:spTgt spid="302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208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2083">
                                            <p:txEl>
                                              <p:pRg st="1" end="1"/>
                                            </p:txEl>
                                          </p:spTgt>
                                        </p:tgtEl>
                                        <p:attrNameLst>
                                          <p:attrName>style.visibility</p:attrName>
                                        </p:attrNameLst>
                                      </p:cBhvr>
                                      <p:to>
                                        <p:strVal val="visible"/>
                                      </p:to>
                                    </p:set>
                                    <p:anim calcmode="lin" valueType="num">
                                      <p:cBhvr additive="base">
                                        <p:cTn id="13" dur="500" fill="hold"/>
                                        <p:tgtEl>
                                          <p:spTgt spid="302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208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2083">
                                            <p:txEl>
                                              <p:pRg st="2" end="2"/>
                                            </p:txEl>
                                          </p:spTgt>
                                        </p:tgtEl>
                                        <p:attrNameLst>
                                          <p:attrName>style.visibility</p:attrName>
                                        </p:attrNameLst>
                                      </p:cBhvr>
                                      <p:to>
                                        <p:strVal val="visible"/>
                                      </p:to>
                                    </p:set>
                                    <p:anim calcmode="lin" valueType="num">
                                      <p:cBhvr additive="base">
                                        <p:cTn id="19" dur="500" fill="hold"/>
                                        <p:tgtEl>
                                          <p:spTgt spid="3020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208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2083">
                                            <p:txEl>
                                              <p:pRg st="3" end="3"/>
                                            </p:txEl>
                                          </p:spTgt>
                                        </p:tgtEl>
                                        <p:attrNameLst>
                                          <p:attrName>style.visibility</p:attrName>
                                        </p:attrNameLst>
                                      </p:cBhvr>
                                      <p:to>
                                        <p:strVal val="visible"/>
                                      </p:to>
                                    </p:set>
                                    <p:anim calcmode="lin" valueType="num">
                                      <p:cBhvr additive="base">
                                        <p:cTn id="25" dur="500" fill="hold"/>
                                        <p:tgtEl>
                                          <p:spTgt spid="3020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208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bldLvl="4"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62000" y="76200"/>
            <a:ext cx="8077200" cy="792163"/>
          </a:xfrm>
        </p:spPr>
        <p:txBody>
          <a:bodyPr/>
          <a:lstStyle/>
          <a:p>
            <a:r>
              <a:rPr lang="en-US" sz="3200" b="1">
                <a:latin typeface="Times New Roman" charset="0"/>
              </a:rPr>
              <a:t>The Causal Brain</a:t>
            </a:r>
          </a:p>
        </p:txBody>
      </p:sp>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19200"/>
            <a:ext cx="6781800"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53722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81000" y="457200"/>
            <a:ext cx="8534400" cy="1143000"/>
          </a:xfrm>
        </p:spPr>
        <p:txBody>
          <a:bodyPr/>
          <a:lstStyle/>
          <a:p>
            <a:r>
              <a:rPr lang="en-US">
                <a:latin typeface="Times New Roman" charset="0"/>
              </a:rPr>
              <a:t>Lesions: The Case of Phineas Gage</a:t>
            </a:r>
          </a:p>
        </p:txBody>
      </p:sp>
      <p:sp>
        <p:nvSpPr>
          <p:cNvPr id="241667" name="Rectangle 3"/>
          <p:cNvSpPr>
            <a:spLocks noGrp="1" noChangeArrowheads="1"/>
          </p:cNvSpPr>
          <p:nvPr>
            <p:ph type="body" sz="half" idx="1"/>
          </p:nvPr>
        </p:nvSpPr>
        <p:spPr/>
        <p:txBody>
          <a:bodyPr/>
          <a:lstStyle/>
          <a:p>
            <a:pPr>
              <a:lnSpc>
                <a:spcPct val="90000"/>
              </a:lnSpc>
            </a:pPr>
            <a:r>
              <a:rPr lang="en-US" sz="2800">
                <a:latin typeface="Times New Roman" charset="0"/>
              </a:rPr>
              <a:t>Gage was a railroad construction foreman</a:t>
            </a:r>
          </a:p>
          <a:p>
            <a:pPr>
              <a:lnSpc>
                <a:spcPct val="90000"/>
              </a:lnSpc>
            </a:pPr>
            <a:r>
              <a:rPr lang="en-US" sz="2800">
                <a:latin typeface="Times New Roman" charset="0"/>
              </a:rPr>
              <a:t>An 1848 explosion forced a steel tamping rod through his head</a:t>
            </a:r>
          </a:p>
          <a:p>
            <a:pPr>
              <a:lnSpc>
                <a:spcPct val="90000"/>
              </a:lnSpc>
            </a:pPr>
            <a:r>
              <a:rPr lang="en-US" sz="2800">
                <a:latin typeface="Times New Roman" charset="0"/>
              </a:rPr>
              <a:t>Others said he was </a:t>
            </a:r>
            <a:r>
              <a:rPr lang="ja-JP" altLang="en-US" sz="2800">
                <a:latin typeface="Times New Roman" charset="0"/>
              </a:rPr>
              <a:t>“</a:t>
            </a:r>
            <a:r>
              <a:rPr lang="en-US" sz="2800">
                <a:latin typeface="Times New Roman" charset="0"/>
              </a:rPr>
              <a:t>…no longer Gage…</a:t>
            </a:r>
            <a:r>
              <a:rPr lang="ja-JP" altLang="en-US" sz="2800">
                <a:latin typeface="Times New Roman" charset="0"/>
              </a:rPr>
              <a:t>”</a:t>
            </a:r>
            <a:endParaRPr lang="en-US" sz="2800">
              <a:latin typeface="Times New Roman" charset="0"/>
            </a:endParaRPr>
          </a:p>
          <a:p>
            <a:pPr>
              <a:lnSpc>
                <a:spcPct val="90000"/>
              </a:lnSpc>
            </a:pPr>
            <a:r>
              <a:rPr lang="en-US" sz="2800">
                <a:latin typeface="Times New Roman" charset="0"/>
              </a:rPr>
              <a:t>Lost his job, worked as a sideshow exhibit</a:t>
            </a:r>
          </a:p>
        </p:txBody>
      </p:sp>
      <p:pic>
        <p:nvPicPr>
          <p:cNvPr id="241668" name="Picture 4" descr="M0059FB"/>
          <p:cNvPicPr>
            <a:picLocks noChangeAspect="1" noChangeArrowheads="1"/>
          </p:cNvPicPr>
          <p:nvPr>
            <p:ph type="clipArt" sz="half" idx="2"/>
          </p:nvPr>
        </p:nvPicPr>
        <p:blipFill>
          <a:blip r:embed="rId4">
            <a:extLst>
              <a:ext uri="{28A0092B-C50C-407E-A947-70E740481C1C}">
                <a14:useLocalDpi xmlns:a14="http://schemas.microsoft.com/office/drawing/2010/main" val="0"/>
              </a:ext>
            </a:extLst>
          </a:blip>
          <a:srcRect/>
          <a:stretch>
            <a:fillRect/>
          </a:stretch>
        </p:blipFill>
        <p:spPr>
          <a:xfrm>
            <a:off x="5138738" y="1981200"/>
            <a:ext cx="2828925" cy="4114800"/>
          </a:xfrm>
        </p:spPr>
      </p:pic>
    </p:spTree>
    <p:extLst>
      <p:ext uri="{BB962C8B-B14F-4D97-AF65-F5344CB8AC3E}">
        <p14:creationId xmlns:p14="http://schemas.microsoft.com/office/powerpoint/2010/main" val="29778474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 calcmode="lin" valueType="num">
                                      <p:cBhvr additive="base">
                                        <p:cTn id="7" dur="500" fill="hold"/>
                                        <p:tgtEl>
                                          <p:spTgt spid="2416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16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667">
                                            <p:txEl>
                                              <p:pRg st="1" end="1"/>
                                            </p:txEl>
                                          </p:spTgt>
                                        </p:tgtEl>
                                        <p:attrNameLst>
                                          <p:attrName>style.visibility</p:attrName>
                                        </p:attrNameLst>
                                      </p:cBhvr>
                                      <p:to>
                                        <p:strVal val="visible"/>
                                      </p:to>
                                    </p:set>
                                    <p:anim calcmode="lin" valueType="num">
                                      <p:cBhvr additive="base">
                                        <p:cTn id="13" dur="500" fill="hold"/>
                                        <p:tgtEl>
                                          <p:spTgt spid="2416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16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667">
                                            <p:txEl>
                                              <p:pRg st="2" end="2"/>
                                            </p:txEl>
                                          </p:spTgt>
                                        </p:tgtEl>
                                        <p:attrNameLst>
                                          <p:attrName>style.visibility</p:attrName>
                                        </p:attrNameLst>
                                      </p:cBhvr>
                                      <p:to>
                                        <p:strVal val="visible"/>
                                      </p:to>
                                    </p:set>
                                    <p:anim calcmode="lin" valueType="num">
                                      <p:cBhvr additive="base">
                                        <p:cTn id="19" dur="500" fill="hold"/>
                                        <p:tgtEl>
                                          <p:spTgt spid="2416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16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1667">
                                            <p:txEl>
                                              <p:pRg st="3" end="3"/>
                                            </p:txEl>
                                          </p:spTgt>
                                        </p:tgtEl>
                                        <p:attrNameLst>
                                          <p:attrName>style.visibility</p:attrName>
                                        </p:attrNameLst>
                                      </p:cBhvr>
                                      <p:to>
                                        <p:strVal val="visible"/>
                                      </p:to>
                                    </p:set>
                                    <p:anim calcmode="lin" valueType="num">
                                      <p:cBhvr additive="base">
                                        <p:cTn id="25" dur="500" fill="hold"/>
                                        <p:tgtEl>
                                          <p:spTgt spid="2416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16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nodePh="1">
                                  <p:stCondLst>
                                    <p:cond delay="0"/>
                                  </p:stCondLst>
                                  <p:endCondLst>
                                    <p:cond evt="begin" delay="0">
                                      <p:tn val="29"/>
                                    </p:cond>
                                  </p:endCondLst>
                                  <p:childTnLst>
                                    <p:set>
                                      <p:cBhvr>
                                        <p:cTn id="30" dur="1" fill="hold">
                                          <p:stCondLst>
                                            <p:cond delay="0"/>
                                          </p:stCondLst>
                                        </p:cTn>
                                        <p:tgtEl>
                                          <p:spTgt spid="241668"/>
                                        </p:tgtEl>
                                        <p:attrNameLst>
                                          <p:attrName>style.visibility</p:attrName>
                                        </p:attrNameLst>
                                      </p:cBhvr>
                                      <p:to>
                                        <p:strVal val="visible"/>
                                      </p:to>
                                    </p:set>
                                    <p:anim calcmode="lin" valueType="num">
                                      <p:cBhvr additive="base">
                                        <p:cTn id="31" dur="500" fill="hold"/>
                                        <p:tgtEl>
                                          <p:spTgt spid="241668"/>
                                        </p:tgtEl>
                                        <p:attrNameLst>
                                          <p:attrName>ppt_x</p:attrName>
                                        </p:attrNameLst>
                                      </p:cBhvr>
                                      <p:tavLst>
                                        <p:tav tm="0">
                                          <p:val>
                                            <p:strVal val="0-#ppt_w/2"/>
                                          </p:val>
                                        </p:tav>
                                        <p:tav tm="100000">
                                          <p:val>
                                            <p:strVal val="#ppt_x"/>
                                          </p:val>
                                        </p:tav>
                                      </p:tavLst>
                                    </p:anim>
                                    <p:anim calcmode="lin" valueType="num">
                                      <p:cBhvr additive="base">
                                        <p:cTn id="32" dur="500" fill="hold"/>
                                        <p:tgtEl>
                                          <p:spTgt spid="24166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bldLvl="2" autoUpdateAnimBg="0"/>
      <p:bldP spid="24166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Chapter 1</a:t>
            </a:r>
          </a:p>
        </p:txBody>
      </p:sp>
      <p:sp>
        <p:nvSpPr>
          <p:cNvPr id="5" name="Slide Number Placeholder 5"/>
          <p:cNvSpPr>
            <a:spLocks noGrp="1"/>
          </p:cNvSpPr>
          <p:nvPr>
            <p:ph type="sldNum" sz="quarter" idx="12"/>
          </p:nvPr>
        </p:nvSpPr>
        <p:spPr/>
        <p:txBody>
          <a:bodyPr/>
          <a:lstStyle/>
          <a:p>
            <a:fld id="{D3C877AA-5336-874D-8904-2154C0414CFE}" type="slidenum">
              <a:rPr lang="en-US"/>
              <a:pPr/>
              <a:t>24</a:t>
            </a:fld>
            <a:endParaRPr lang="en-US"/>
          </a:p>
        </p:txBody>
      </p:sp>
      <p:sp>
        <p:nvSpPr>
          <p:cNvPr id="130050" name="Rectangle 2"/>
          <p:cNvSpPr>
            <a:spLocks noGrp="1" noChangeArrowheads="1"/>
          </p:cNvSpPr>
          <p:nvPr>
            <p:ph type="title"/>
          </p:nvPr>
        </p:nvSpPr>
        <p:spPr>
          <a:xfrm>
            <a:off x="609600" y="122238"/>
            <a:ext cx="8077200" cy="944562"/>
          </a:xfrm>
        </p:spPr>
        <p:txBody>
          <a:bodyPr/>
          <a:lstStyle/>
          <a:p>
            <a:r>
              <a:rPr lang="en-US" sz="3200" b="1"/>
              <a:t>Modeling</a:t>
            </a:r>
          </a:p>
        </p:txBody>
      </p:sp>
      <p:sp>
        <p:nvSpPr>
          <p:cNvPr id="130055" name="Text Box 7"/>
          <p:cNvSpPr txBox="1">
            <a:spLocks noChangeArrowheads="1"/>
          </p:cNvSpPr>
          <p:nvPr/>
        </p:nvSpPr>
        <p:spPr bwMode="auto">
          <a:xfrm>
            <a:off x="692150" y="1371600"/>
            <a:ext cx="81470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sz="2000" b="1">
                <a:latin typeface="Georgia" charset="0"/>
              </a:rPr>
              <a:t>Computer simulation models</a:t>
            </a:r>
            <a:r>
              <a:rPr lang="en-US" sz="2000">
                <a:latin typeface="Georgia" charset="0"/>
              </a:rPr>
              <a:t>: intended to mimic the underlying mental representations and processes that produce specific types of human performance. Computer simulations must be distinguished from programs in artificial intelligence, which are intended to produce </a:t>
            </a:r>
            <a:r>
              <a:rPr lang="ja-JP" altLang="en-US" sz="2000">
                <a:latin typeface="Arial"/>
              </a:rPr>
              <a:t>“</a:t>
            </a:r>
            <a:r>
              <a:rPr lang="en-US" sz="2000">
                <a:latin typeface="Georgia" charset="0"/>
              </a:rPr>
              <a:t>intelligent</a:t>
            </a:r>
            <a:r>
              <a:rPr lang="ja-JP" altLang="en-US" sz="2000">
                <a:latin typeface="Arial"/>
              </a:rPr>
              <a:t>”</a:t>
            </a:r>
            <a:r>
              <a:rPr lang="en-US" sz="2000">
                <a:latin typeface="Georgia" charset="0"/>
              </a:rPr>
              <a:t> behavior but may incorporate underlying processes far different from those used by humans.</a:t>
            </a:r>
          </a:p>
          <a:p>
            <a:endParaRPr lang="en-US" sz="2000">
              <a:latin typeface="Georgia" charset="0"/>
            </a:endParaRPr>
          </a:p>
          <a:p>
            <a:r>
              <a:rPr lang="en-US" sz="2000" b="1">
                <a:latin typeface="Georgia" charset="0"/>
              </a:rPr>
              <a:t>Process models</a:t>
            </a:r>
            <a:r>
              <a:rPr lang="en-US" sz="2000">
                <a:latin typeface="Georgia" charset="0"/>
              </a:rPr>
              <a:t>: specify a sequence of processes that convert an input to an output. Such models can be illustrated </a:t>
            </a:r>
            <a:r>
              <a:rPr lang="en-US"/>
              <a:t>with a flowchart, and are sometimes called </a:t>
            </a:r>
            <a:r>
              <a:rPr lang="ja-JP" altLang="en-US">
                <a:latin typeface="Arial"/>
              </a:rPr>
              <a:t>“</a:t>
            </a:r>
            <a:r>
              <a:rPr lang="en-US"/>
              <a:t>box and arrow</a:t>
            </a:r>
            <a:r>
              <a:rPr lang="ja-JP" altLang="en-US">
                <a:latin typeface="Arial"/>
              </a:rPr>
              <a:t>”</a:t>
            </a:r>
            <a:r>
              <a:rPr lang="en-US"/>
              <a:t> models.</a:t>
            </a:r>
          </a:p>
          <a:p>
            <a:endParaRPr lang="en-US" sz="2000">
              <a:latin typeface="Georgia" charset="0"/>
            </a:endParaRPr>
          </a:p>
        </p:txBody>
      </p:sp>
    </p:spTree>
    <p:extLst>
      <p:ext uri="{BB962C8B-B14F-4D97-AF65-F5344CB8AC3E}">
        <p14:creationId xmlns:p14="http://schemas.microsoft.com/office/powerpoint/2010/main" val="22246273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Chapter 1</a:t>
            </a:r>
          </a:p>
        </p:txBody>
      </p:sp>
      <p:sp>
        <p:nvSpPr>
          <p:cNvPr id="5" name="Slide Number Placeholder 5"/>
          <p:cNvSpPr>
            <a:spLocks noGrp="1"/>
          </p:cNvSpPr>
          <p:nvPr>
            <p:ph type="sldNum" sz="quarter" idx="12"/>
          </p:nvPr>
        </p:nvSpPr>
        <p:spPr/>
        <p:txBody>
          <a:bodyPr/>
          <a:lstStyle/>
          <a:p>
            <a:fld id="{4573D330-C9AA-DC4C-8BEC-1B1CE16E3D60}" type="slidenum">
              <a:rPr lang="en-US"/>
              <a:pPr/>
              <a:t>25</a:t>
            </a:fld>
            <a:endParaRPr lang="en-US"/>
          </a:p>
        </p:txBody>
      </p:sp>
      <p:sp>
        <p:nvSpPr>
          <p:cNvPr id="134146" name="Rectangle 2"/>
          <p:cNvSpPr>
            <a:spLocks noGrp="1" noChangeArrowheads="1"/>
          </p:cNvSpPr>
          <p:nvPr>
            <p:ph type="title"/>
          </p:nvPr>
        </p:nvSpPr>
        <p:spPr>
          <a:xfrm>
            <a:off x="609600" y="122238"/>
            <a:ext cx="8077200" cy="639762"/>
          </a:xfrm>
        </p:spPr>
        <p:txBody>
          <a:bodyPr/>
          <a:lstStyle/>
          <a:p>
            <a:r>
              <a:rPr lang="en-US" sz="3200" b="1"/>
              <a:t>Neural-Network Models</a:t>
            </a:r>
          </a:p>
        </p:txBody>
      </p:sp>
      <p:sp>
        <p:nvSpPr>
          <p:cNvPr id="134151" name="Text Box 7"/>
          <p:cNvSpPr txBox="1">
            <a:spLocks noChangeArrowheads="1"/>
          </p:cNvSpPr>
          <p:nvPr/>
        </p:nvSpPr>
        <p:spPr bwMode="auto">
          <a:xfrm>
            <a:off x="838200" y="914400"/>
            <a:ext cx="8077200"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b="1">
                <a:latin typeface="Georgia" charset="0"/>
              </a:rPr>
              <a:t>Neural-network models:</a:t>
            </a:r>
            <a:r>
              <a:rPr lang="en-US" sz="2000">
                <a:latin typeface="Georgia" charset="0"/>
              </a:rPr>
              <a:t> rely on sets of interconnected units, each of which is intended to correspond to a neuron or a small group of neurons. Units are not the same thing as neurons, but rather they specify the input–output process a neuron or group of neurons performs. </a:t>
            </a:r>
          </a:p>
          <a:p>
            <a:endParaRPr lang="en-US" sz="2000">
              <a:latin typeface="Georgia" charset="0"/>
            </a:endParaRPr>
          </a:p>
          <a:p>
            <a:r>
              <a:rPr lang="en-US" sz="2000">
                <a:latin typeface="Georgia" charset="0"/>
              </a:rPr>
              <a:t>The simplest models include three layers of units:</a:t>
            </a:r>
            <a:br>
              <a:rPr lang="en-US" sz="2000">
                <a:latin typeface="Georgia" charset="0"/>
              </a:rPr>
            </a:br>
            <a:r>
              <a:rPr lang="en-US" sz="2000">
                <a:latin typeface="Georgia" charset="0"/>
              </a:rPr>
              <a:t/>
            </a:r>
            <a:br>
              <a:rPr lang="en-US" sz="2000">
                <a:latin typeface="Georgia" charset="0"/>
              </a:rPr>
            </a:br>
            <a:r>
              <a:rPr lang="en-US" sz="2000">
                <a:latin typeface="Georgia" charset="0"/>
              </a:rPr>
              <a:t>(1) The </a:t>
            </a:r>
            <a:r>
              <a:rPr lang="en-US" sz="2000" b="1" i="1">
                <a:latin typeface="Georgia" charset="0"/>
              </a:rPr>
              <a:t>input layer</a:t>
            </a:r>
            <a:r>
              <a:rPr lang="en-US" sz="2000">
                <a:latin typeface="Georgia" charset="0"/>
              </a:rPr>
              <a:t> is a set of units that receives stimulation from the external environment. </a:t>
            </a:r>
            <a:br>
              <a:rPr lang="en-US" sz="2000">
                <a:latin typeface="Georgia" charset="0"/>
              </a:rPr>
            </a:br>
            <a:r>
              <a:rPr lang="en-US" sz="2000">
                <a:latin typeface="Georgia" charset="0"/>
              </a:rPr>
              <a:t/>
            </a:r>
            <a:br>
              <a:rPr lang="en-US" sz="2000">
                <a:latin typeface="Georgia" charset="0"/>
              </a:rPr>
            </a:br>
            <a:r>
              <a:rPr lang="en-US" sz="2000">
                <a:latin typeface="Georgia" charset="0"/>
              </a:rPr>
              <a:t>(2) The units in the </a:t>
            </a:r>
            <a:r>
              <a:rPr lang="en-US" sz="2000" b="1" i="1">
                <a:latin typeface="Georgia" charset="0"/>
              </a:rPr>
              <a:t>input layer</a:t>
            </a:r>
            <a:r>
              <a:rPr lang="en-US" sz="2000">
                <a:latin typeface="Georgia" charset="0"/>
              </a:rPr>
              <a:t> are connected to units in a hidden layer, so named because these units have no direct contact with the environment. </a:t>
            </a:r>
            <a:br>
              <a:rPr lang="en-US" sz="2000">
                <a:latin typeface="Georgia" charset="0"/>
              </a:rPr>
            </a:br>
            <a:r>
              <a:rPr lang="en-US" sz="2000">
                <a:latin typeface="Georgia" charset="0"/>
              </a:rPr>
              <a:t/>
            </a:r>
            <a:br>
              <a:rPr lang="en-US" sz="2000">
                <a:latin typeface="Georgia" charset="0"/>
              </a:rPr>
            </a:br>
            <a:r>
              <a:rPr lang="en-US" sz="2000">
                <a:latin typeface="Georgia" charset="0"/>
              </a:rPr>
              <a:t>(3) The units in the </a:t>
            </a:r>
            <a:r>
              <a:rPr lang="en-US" sz="2000" b="1" i="1">
                <a:latin typeface="Georgia" charset="0"/>
              </a:rPr>
              <a:t>hidden layer</a:t>
            </a:r>
            <a:r>
              <a:rPr lang="en-US" sz="2000">
                <a:latin typeface="Georgia" charset="0"/>
              </a:rPr>
              <a:t> in turn are connected to those in the output layer. </a:t>
            </a:r>
          </a:p>
          <a:p>
            <a:pPr>
              <a:spcBef>
                <a:spcPct val="50000"/>
              </a:spcBef>
            </a:pPr>
            <a:endParaRPr lang="en-US" sz="2000">
              <a:latin typeface="Georgia" charset="0"/>
            </a:endParaRPr>
          </a:p>
        </p:txBody>
      </p:sp>
    </p:spTree>
    <p:extLst>
      <p:ext uri="{BB962C8B-B14F-4D97-AF65-F5344CB8AC3E}">
        <p14:creationId xmlns:p14="http://schemas.microsoft.com/office/powerpoint/2010/main" val="24649070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09600" y="122238"/>
            <a:ext cx="8077200" cy="639762"/>
          </a:xfrm>
        </p:spPr>
        <p:txBody>
          <a:bodyPr/>
          <a:lstStyle/>
          <a:p>
            <a:r>
              <a:rPr lang="en-US" sz="3200" b="1">
                <a:latin typeface="Times New Roman" charset="0"/>
              </a:rPr>
              <a:t>Neural-Network Models</a:t>
            </a:r>
          </a:p>
        </p:txBody>
      </p:sp>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027113"/>
            <a:ext cx="640080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80226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Chapter 1</a:t>
            </a:r>
          </a:p>
        </p:txBody>
      </p:sp>
      <p:sp>
        <p:nvSpPr>
          <p:cNvPr id="5" name="Slide Number Placeholder 5"/>
          <p:cNvSpPr>
            <a:spLocks noGrp="1"/>
          </p:cNvSpPr>
          <p:nvPr>
            <p:ph type="sldNum" sz="quarter" idx="12"/>
          </p:nvPr>
        </p:nvSpPr>
        <p:spPr/>
        <p:txBody>
          <a:bodyPr/>
          <a:lstStyle/>
          <a:p>
            <a:fld id="{4068BD53-42E8-DB41-B71D-34D4EBBA6D4D}" type="slidenum">
              <a:rPr lang="en-US"/>
              <a:pPr/>
              <a:t>27</a:t>
            </a:fld>
            <a:endParaRPr lang="en-US"/>
          </a:p>
        </p:txBody>
      </p:sp>
      <p:pic>
        <p:nvPicPr>
          <p:cNvPr id="132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838200"/>
            <a:ext cx="5089525" cy="511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32102" name="Rectangle 6"/>
          <p:cNvSpPr>
            <a:spLocks noGrp="1" noChangeArrowheads="1"/>
          </p:cNvSpPr>
          <p:nvPr>
            <p:ph type="title"/>
          </p:nvPr>
        </p:nvSpPr>
        <p:spPr>
          <a:xfrm>
            <a:off x="609600" y="122238"/>
            <a:ext cx="8077200" cy="944562"/>
          </a:xfrm>
          <a:noFill/>
          <a:ln/>
        </p:spPr>
        <p:txBody>
          <a:bodyPr/>
          <a:lstStyle/>
          <a:p>
            <a:r>
              <a:rPr lang="en-US" sz="3200" b="1"/>
              <a:t>Modeling</a:t>
            </a:r>
          </a:p>
        </p:txBody>
      </p:sp>
    </p:spTree>
    <p:extLst>
      <p:ext uri="{BB962C8B-B14F-4D97-AF65-F5344CB8AC3E}">
        <p14:creationId xmlns:p14="http://schemas.microsoft.com/office/powerpoint/2010/main" val="1573319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atin typeface="Times New Roman" charset="0"/>
              </a:rPr>
              <a:t>OMG my brain</a:t>
            </a:r>
            <a:r>
              <a:rPr lang="ja-JP" altLang="en-US">
                <a:latin typeface="Times New Roman" charset="0"/>
              </a:rPr>
              <a:t>’</a:t>
            </a:r>
            <a:r>
              <a:rPr lang="en-US">
                <a:latin typeface="Times New Roman" charset="0"/>
              </a:rPr>
              <a:t>s goin to splode!</a:t>
            </a:r>
          </a:p>
        </p:txBody>
      </p:sp>
      <p:sp>
        <p:nvSpPr>
          <p:cNvPr id="305155" name="Rectangle 3"/>
          <p:cNvSpPr>
            <a:spLocks noGrp="1" noChangeArrowheads="1"/>
          </p:cNvSpPr>
          <p:nvPr>
            <p:ph type="body" idx="1"/>
          </p:nvPr>
        </p:nvSpPr>
        <p:spPr/>
        <p:txBody>
          <a:bodyPr/>
          <a:lstStyle/>
          <a:p>
            <a:r>
              <a:rPr lang="en-US" dirty="0">
                <a:latin typeface="Times New Roman" charset="0"/>
              </a:rPr>
              <a:t>Know the difference between the types.</a:t>
            </a:r>
          </a:p>
          <a:p>
            <a:r>
              <a:rPr lang="en-US" dirty="0">
                <a:latin typeface="Times New Roman" charset="0"/>
              </a:rPr>
              <a:t>Be able to give an example of the types.</a:t>
            </a:r>
          </a:p>
          <a:p>
            <a:r>
              <a:rPr lang="en-US" dirty="0" smtClean="0">
                <a:latin typeface="Times New Roman" charset="0"/>
              </a:rPr>
              <a:t>Use the table in your notes!</a:t>
            </a:r>
            <a:endParaRPr lang="en-US" dirty="0">
              <a:latin typeface="Times New Roman" charset="0"/>
            </a:endParaRPr>
          </a:p>
        </p:txBody>
      </p:sp>
    </p:spTree>
    <p:extLst>
      <p:ext uri="{BB962C8B-B14F-4D97-AF65-F5344CB8AC3E}">
        <p14:creationId xmlns:p14="http://schemas.microsoft.com/office/powerpoint/2010/main" val="783845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 calcmode="lin" valueType="num">
                                      <p:cBhvr additive="base">
                                        <p:cTn id="7" dur="500" fill="hold"/>
                                        <p:tgtEl>
                                          <p:spTgt spid="305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51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5155">
                                            <p:txEl>
                                              <p:pRg st="1" end="1"/>
                                            </p:txEl>
                                          </p:spTgt>
                                        </p:tgtEl>
                                        <p:attrNameLst>
                                          <p:attrName>style.visibility</p:attrName>
                                        </p:attrNameLst>
                                      </p:cBhvr>
                                      <p:to>
                                        <p:strVal val="visible"/>
                                      </p:to>
                                    </p:set>
                                    <p:anim calcmode="lin" valueType="num">
                                      <p:cBhvr additive="base">
                                        <p:cTn id="13" dur="500" fill="hold"/>
                                        <p:tgtEl>
                                          <p:spTgt spid="3051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515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5155">
                                            <p:txEl>
                                              <p:pRg st="2" end="2"/>
                                            </p:txEl>
                                          </p:spTgt>
                                        </p:tgtEl>
                                        <p:attrNameLst>
                                          <p:attrName>style.visibility</p:attrName>
                                        </p:attrNameLst>
                                      </p:cBhvr>
                                      <p:to>
                                        <p:strVal val="visible"/>
                                      </p:to>
                                    </p:set>
                                    <p:anim calcmode="lin" valueType="num">
                                      <p:cBhvr additive="base">
                                        <p:cTn id="19" dur="500" fill="hold"/>
                                        <p:tgtEl>
                                          <p:spTgt spid="3051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515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bldLvl="4"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Chapter 1</a:t>
            </a:r>
          </a:p>
        </p:txBody>
      </p:sp>
      <p:sp>
        <p:nvSpPr>
          <p:cNvPr id="5" name="Slide Number Placeholder 5"/>
          <p:cNvSpPr>
            <a:spLocks noGrp="1"/>
          </p:cNvSpPr>
          <p:nvPr>
            <p:ph type="sldNum" sz="quarter" idx="12"/>
          </p:nvPr>
        </p:nvSpPr>
        <p:spPr/>
        <p:txBody>
          <a:bodyPr/>
          <a:lstStyle/>
          <a:p>
            <a:fld id="{0F97C9ED-BA4D-0146-82D2-B8061A2CA843}" type="slidenum">
              <a:rPr lang="en-US"/>
              <a:pPr/>
              <a:t>3</a:t>
            </a:fld>
            <a:endParaRPr lang="en-US"/>
          </a:p>
        </p:txBody>
      </p:sp>
      <p:sp>
        <p:nvSpPr>
          <p:cNvPr id="63490" name="Rectangle 2"/>
          <p:cNvSpPr>
            <a:spLocks noGrp="1" noChangeArrowheads="1"/>
          </p:cNvSpPr>
          <p:nvPr>
            <p:ph type="title"/>
          </p:nvPr>
        </p:nvSpPr>
        <p:spPr>
          <a:xfrm>
            <a:off x="609600" y="122238"/>
            <a:ext cx="8077200" cy="1143000"/>
          </a:xfrm>
        </p:spPr>
        <p:txBody>
          <a:bodyPr/>
          <a:lstStyle/>
          <a:p>
            <a:r>
              <a:rPr lang="en-US" sz="3200" b="1"/>
              <a:t>Converging Evidence for Dissociations and Associations</a:t>
            </a:r>
          </a:p>
        </p:txBody>
      </p:sp>
      <p:sp>
        <p:nvSpPr>
          <p:cNvPr id="63494" name="Text Box 6"/>
          <p:cNvSpPr txBox="1">
            <a:spLocks noChangeArrowheads="1"/>
          </p:cNvSpPr>
          <p:nvPr/>
        </p:nvSpPr>
        <p:spPr bwMode="auto">
          <a:xfrm>
            <a:off x="692150" y="1371600"/>
            <a:ext cx="82232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sz="2000" b="1">
                <a:latin typeface="Georgia" charset="0"/>
              </a:rPr>
              <a:t>Converging evidence</a:t>
            </a:r>
            <a:r>
              <a:rPr lang="en-US" sz="2000">
                <a:latin typeface="Georgia" charset="0"/>
              </a:rPr>
              <a:t>: different types of results that imply the same conclusion, lies at the heart of successful investigations in cognitive psychology.</a:t>
            </a:r>
          </a:p>
          <a:p>
            <a:endParaRPr lang="en-US" sz="2000">
              <a:latin typeface="Georgia" charset="0"/>
            </a:endParaRPr>
          </a:p>
          <a:p>
            <a:r>
              <a:rPr lang="en-US" sz="2000">
                <a:latin typeface="Georgia" charset="0"/>
              </a:rPr>
              <a:t>Many of the methods in cognitive psychology are used to accomplish two general types of goals:</a:t>
            </a:r>
            <a:br>
              <a:rPr lang="en-US" sz="2000">
                <a:latin typeface="Georgia" charset="0"/>
              </a:rPr>
            </a:br>
            <a:r>
              <a:rPr lang="en-US" sz="2000">
                <a:latin typeface="Georgia" charset="0"/>
              </a:rPr>
              <a:t/>
            </a:r>
            <a:br>
              <a:rPr lang="en-US" sz="2000">
                <a:latin typeface="Georgia" charset="0"/>
              </a:rPr>
            </a:br>
            <a:r>
              <a:rPr lang="en-US" sz="2000" b="1">
                <a:latin typeface="Georgia" charset="0"/>
              </a:rPr>
              <a:t>Dissociation</a:t>
            </a:r>
            <a:r>
              <a:rPr lang="en-US" sz="2000">
                <a:latin typeface="Georgia" charset="0"/>
              </a:rPr>
              <a:t>: to establish that an activity or a variable affects the performance of one task (or aspect of one task) but not of another.</a:t>
            </a:r>
            <a:br>
              <a:rPr lang="en-US" sz="2000">
                <a:latin typeface="Georgia" charset="0"/>
              </a:rPr>
            </a:br>
            <a:r>
              <a:rPr lang="en-US" sz="2000">
                <a:latin typeface="Georgia" charset="0"/>
              </a:rPr>
              <a:t/>
            </a:r>
            <a:br>
              <a:rPr lang="en-US" sz="2000">
                <a:latin typeface="Georgia" charset="0"/>
              </a:rPr>
            </a:br>
            <a:r>
              <a:rPr lang="en-US" sz="2000" b="1">
                <a:latin typeface="Georgia" charset="0"/>
              </a:rPr>
              <a:t>Double dissociation</a:t>
            </a:r>
            <a:r>
              <a:rPr lang="en-US" sz="2000">
                <a:latin typeface="Georgia" charset="0"/>
              </a:rPr>
              <a:t>: an activity or variable affects one process but not another and a second </a:t>
            </a:r>
            <a:r>
              <a:rPr lang="en-US"/>
              <a:t>activity or variable has the reverse properties. </a:t>
            </a:r>
          </a:p>
          <a:p>
            <a:endParaRPr lang="en-US"/>
          </a:p>
          <a:p>
            <a:r>
              <a:rPr lang="en-US" sz="2000" b="1">
                <a:latin typeface="Georgia" charset="0"/>
              </a:rPr>
              <a:t>Association</a:t>
            </a:r>
            <a:r>
              <a:rPr lang="en-US" sz="2000">
                <a:latin typeface="Georgia" charset="0"/>
              </a:rPr>
              <a:t>: occurs when the effects of an activity or variable on one task are accompanied by effects on another task.</a:t>
            </a:r>
          </a:p>
        </p:txBody>
      </p:sp>
    </p:spTree>
    <p:extLst>
      <p:ext uri="{BB962C8B-B14F-4D97-AF65-F5344CB8AC3E}">
        <p14:creationId xmlns:p14="http://schemas.microsoft.com/office/powerpoint/2010/main" val="16929736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63494">
                                            <p:txEl>
                                              <p:pRg st="0" end="0"/>
                                            </p:txEl>
                                          </p:spTgt>
                                        </p:tgtEl>
                                        <p:attrNameLst>
                                          <p:attrName>style.visibility</p:attrName>
                                        </p:attrNameLst>
                                      </p:cBhvr>
                                      <p:to>
                                        <p:strVal val="visible"/>
                                      </p:to>
                                    </p:set>
                                    <p:animEffect transition="in" filter="fade">
                                      <p:cBhvr>
                                        <p:cTn id="7" dur="2000"/>
                                        <p:tgtEl>
                                          <p:spTgt spid="63494">
                                            <p:txEl>
                                              <p:pRg st="0" end="0"/>
                                            </p:txEl>
                                          </p:spTgt>
                                        </p:tgtEl>
                                      </p:cBhvr>
                                    </p:animEffect>
                                  </p:childTnLst>
                                </p:cTn>
                              </p:par>
                            </p:childTnLst>
                          </p:cTn>
                        </p:par>
                        <p:par>
                          <p:cTn id="8" fill="hold" nodeType="afterGroup">
                            <p:stCondLst>
                              <p:cond delay="2000"/>
                            </p:stCondLst>
                            <p:childTnLst>
                              <p:par>
                                <p:cTn id="9" presetID="10" presetClass="entr" presetSubtype="0" fill="hold" nodeType="afterEffect">
                                  <p:stCondLst>
                                    <p:cond delay="0"/>
                                  </p:stCondLst>
                                  <p:childTnLst>
                                    <p:set>
                                      <p:cBhvr>
                                        <p:cTn id="10" dur="1" fill="hold">
                                          <p:stCondLst>
                                            <p:cond delay="0"/>
                                          </p:stCondLst>
                                        </p:cTn>
                                        <p:tgtEl>
                                          <p:spTgt spid="63494">
                                            <p:txEl>
                                              <p:pRg st="2" end="2"/>
                                            </p:txEl>
                                          </p:spTgt>
                                        </p:tgtEl>
                                        <p:attrNameLst>
                                          <p:attrName>style.visibility</p:attrName>
                                        </p:attrNameLst>
                                      </p:cBhvr>
                                      <p:to>
                                        <p:strVal val="visible"/>
                                      </p:to>
                                    </p:set>
                                    <p:animEffect transition="in" filter="fade">
                                      <p:cBhvr>
                                        <p:cTn id="11" dur="2000"/>
                                        <p:tgtEl>
                                          <p:spTgt spid="63494">
                                            <p:txEl>
                                              <p:pRg st="2" end="2"/>
                                            </p:txEl>
                                          </p:spTgt>
                                        </p:tgtEl>
                                      </p:cBhvr>
                                    </p:animEffect>
                                  </p:childTnLst>
                                </p:cTn>
                              </p:par>
                            </p:childTnLst>
                          </p:cTn>
                        </p:par>
                        <p:par>
                          <p:cTn id="12" fill="hold" nodeType="afterGroup">
                            <p:stCondLst>
                              <p:cond delay="4000"/>
                            </p:stCondLst>
                            <p:childTnLst>
                              <p:par>
                                <p:cTn id="13" presetID="10" presetClass="entr" presetSubtype="0" fill="hold" nodeType="afterEffect">
                                  <p:stCondLst>
                                    <p:cond delay="0"/>
                                  </p:stCondLst>
                                  <p:childTnLst>
                                    <p:set>
                                      <p:cBhvr>
                                        <p:cTn id="14" dur="1" fill="hold">
                                          <p:stCondLst>
                                            <p:cond delay="0"/>
                                          </p:stCondLst>
                                        </p:cTn>
                                        <p:tgtEl>
                                          <p:spTgt spid="63494">
                                            <p:txEl>
                                              <p:pRg st="4" end="4"/>
                                            </p:txEl>
                                          </p:spTgt>
                                        </p:tgtEl>
                                        <p:attrNameLst>
                                          <p:attrName>style.visibility</p:attrName>
                                        </p:attrNameLst>
                                      </p:cBhvr>
                                      <p:to>
                                        <p:strVal val="visible"/>
                                      </p:to>
                                    </p:set>
                                    <p:animEffect transition="in" filter="fade">
                                      <p:cBhvr>
                                        <p:cTn id="15" dur="2000"/>
                                        <p:tgtEl>
                                          <p:spTgt spid="634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atin typeface="Times New Roman" charset="0"/>
              </a:rPr>
              <a:t>Types of Research</a:t>
            </a:r>
          </a:p>
        </p:txBody>
      </p:sp>
      <p:sp>
        <p:nvSpPr>
          <p:cNvPr id="274435" name="Rectangle 3"/>
          <p:cNvSpPr>
            <a:spLocks noGrp="1" noChangeArrowheads="1"/>
          </p:cNvSpPr>
          <p:nvPr>
            <p:ph type="body" idx="1"/>
          </p:nvPr>
        </p:nvSpPr>
        <p:spPr/>
        <p:txBody>
          <a:bodyPr/>
          <a:lstStyle/>
          <a:p>
            <a:r>
              <a:rPr lang="en-US">
                <a:latin typeface="Times New Roman" charset="0"/>
              </a:rPr>
              <a:t>Behavioral</a:t>
            </a:r>
          </a:p>
          <a:p>
            <a:r>
              <a:rPr lang="en-US">
                <a:latin typeface="Times New Roman" charset="0"/>
              </a:rPr>
              <a:t>Correlational Brain</a:t>
            </a:r>
          </a:p>
          <a:p>
            <a:r>
              <a:rPr lang="en-US">
                <a:latin typeface="Times New Roman" charset="0"/>
              </a:rPr>
              <a:t>Causal Brain</a:t>
            </a:r>
          </a:p>
        </p:txBody>
      </p:sp>
    </p:spTree>
    <p:extLst>
      <p:ext uri="{BB962C8B-B14F-4D97-AF65-F5344CB8AC3E}">
        <p14:creationId xmlns:p14="http://schemas.microsoft.com/office/powerpoint/2010/main" val="172271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 calcmode="lin" valueType="num">
                                      <p:cBhvr additive="base">
                                        <p:cTn id="7" dur="500" fill="hold"/>
                                        <p:tgtEl>
                                          <p:spTgt spid="274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44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4435">
                                            <p:txEl>
                                              <p:pRg st="1" end="1"/>
                                            </p:txEl>
                                          </p:spTgt>
                                        </p:tgtEl>
                                        <p:attrNameLst>
                                          <p:attrName>style.visibility</p:attrName>
                                        </p:attrNameLst>
                                      </p:cBhvr>
                                      <p:to>
                                        <p:strVal val="visible"/>
                                      </p:to>
                                    </p:set>
                                    <p:anim calcmode="lin" valueType="num">
                                      <p:cBhvr additive="base">
                                        <p:cTn id="13" dur="500" fill="hold"/>
                                        <p:tgtEl>
                                          <p:spTgt spid="2744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44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4435">
                                            <p:txEl>
                                              <p:pRg st="2" end="2"/>
                                            </p:txEl>
                                          </p:spTgt>
                                        </p:tgtEl>
                                        <p:attrNameLst>
                                          <p:attrName>style.visibility</p:attrName>
                                        </p:attrNameLst>
                                      </p:cBhvr>
                                      <p:to>
                                        <p:strVal val="visible"/>
                                      </p:to>
                                    </p:set>
                                    <p:anim calcmode="lin" valueType="num">
                                      <p:cBhvr additive="base">
                                        <p:cTn id="19" dur="500" fill="hold"/>
                                        <p:tgtEl>
                                          <p:spTgt spid="2744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44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bldLvl="4"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Chapter 1</a:t>
            </a:r>
          </a:p>
        </p:txBody>
      </p:sp>
      <p:sp>
        <p:nvSpPr>
          <p:cNvPr id="5" name="Slide Number Placeholder 5"/>
          <p:cNvSpPr>
            <a:spLocks noGrp="1"/>
          </p:cNvSpPr>
          <p:nvPr>
            <p:ph type="sldNum" sz="quarter" idx="12"/>
          </p:nvPr>
        </p:nvSpPr>
        <p:spPr/>
        <p:txBody>
          <a:bodyPr/>
          <a:lstStyle/>
          <a:p>
            <a:fld id="{393FDC22-47BC-E446-A045-E18A4751D9E1}" type="slidenum">
              <a:rPr lang="en-US"/>
              <a:pPr/>
              <a:t>5</a:t>
            </a:fld>
            <a:endParaRPr lang="en-US"/>
          </a:p>
        </p:txBody>
      </p:sp>
      <p:sp>
        <p:nvSpPr>
          <p:cNvPr id="65538" name="Rectangle 2"/>
          <p:cNvSpPr>
            <a:spLocks noGrp="1" noChangeArrowheads="1"/>
          </p:cNvSpPr>
          <p:nvPr>
            <p:ph type="title"/>
          </p:nvPr>
        </p:nvSpPr>
        <p:spPr>
          <a:xfrm>
            <a:off x="762000" y="381000"/>
            <a:ext cx="8077200" cy="715963"/>
          </a:xfrm>
        </p:spPr>
        <p:txBody>
          <a:bodyPr/>
          <a:lstStyle/>
          <a:p>
            <a:r>
              <a:rPr lang="en-US" sz="3200" b="1"/>
              <a:t>Behavioral Methods</a:t>
            </a:r>
          </a:p>
        </p:txBody>
      </p:sp>
      <p:sp>
        <p:nvSpPr>
          <p:cNvPr id="65541" name="Rectangle 5"/>
          <p:cNvSpPr>
            <a:spLocks noChangeArrowheads="1"/>
          </p:cNvSpPr>
          <p:nvPr/>
        </p:nvSpPr>
        <p:spPr bwMode="auto">
          <a:xfrm>
            <a:off x="914400" y="2057400"/>
            <a:ext cx="79248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en-US" sz="2400">
                <a:solidFill>
                  <a:schemeClr val="tx2"/>
                </a:solidFill>
                <a:latin typeface="Georgia" charset="0"/>
              </a:rPr>
              <a:t>A behavioral method measures directly observable behavior such as the time to respond or the accuracy of a response. Researchers attempt to draw inferences about internal representation and processing from such directly observable responses.</a:t>
            </a:r>
          </a:p>
        </p:txBody>
      </p:sp>
    </p:spTree>
    <p:extLst>
      <p:ext uri="{BB962C8B-B14F-4D97-AF65-F5344CB8AC3E}">
        <p14:creationId xmlns:p14="http://schemas.microsoft.com/office/powerpoint/2010/main" val="32557436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animEffect transition="in" filter="fade">
                                      <p:cBhvr>
                                        <p:cTn id="7" dur="2000"/>
                                        <p:tgtEl>
                                          <p:spTgt spid="655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atin typeface="Times New Roman" charset="0"/>
              </a:rPr>
              <a:t>Behavioral</a:t>
            </a:r>
          </a:p>
        </p:txBody>
      </p:sp>
      <p:sp>
        <p:nvSpPr>
          <p:cNvPr id="275459" name="Rectangle 3"/>
          <p:cNvSpPr>
            <a:spLocks noGrp="1" noChangeArrowheads="1"/>
          </p:cNvSpPr>
          <p:nvPr>
            <p:ph type="body" idx="1"/>
          </p:nvPr>
        </p:nvSpPr>
        <p:spPr/>
        <p:txBody>
          <a:bodyPr/>
          <a:lstStyle/>
          <a:p>
            <a:r>
              <a:rPr lang="en-US">
                <a:latin typeface="Times New Roman" charset="0"/>
              </a:rPr>
              <a:t>Measure observable behavior</a:t>
            </a:r>
          </a:p>
          <a:p>
            <a:pPr lvl="1"/>
            <a:r>
              <a:rPr lang="en-US">
                <a:latin typeface="Times New Roman" charset="0"/>
              </a:rPr>
              <a:t>Ceiling effects = too easy</a:t>
            </a:r>
          </a:p>
          <a:p>
            <a:pPr lvl="1"/>
            <a:r>
              <a:rPr lang="en-US">
                <a:latin typeface="Times New Roman" charset="0"/>
              </a:rPr>
              <a:t>Floor effects = too hard</a:t>
            </a:r>
          </a:p>
        </p:txBody>
      </p:sp>
    </p:spTree>
    <p:extLst>
      <p:ext uri="{BB962C8B-B14F-4D97-AF65-F5344CB8AC3E}">
        <p14:creationId xmlns:p14="http://schemas.microsoft.com/office/powerpoint/2010/main" val="28373761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 calcmode="lin" valueType="num">
                                      <p:cBhvr additive="base">
                                        <p:cTn id="7" dur="500" fill="hold"/>
                                        <p:tgtEl>
                                          <p:spTgt spid="275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54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5459">
                                            <p:txEl>
                                              <p:pRg st="1" end="1"/>
                                            </p:txEl>
                                          </p:spTgt>
                                        </p:tgtEl>
                                        <p:attrNameLst>
                                          <p:attrName>style.visibility</p:attrName>
                                        </p:attrNameLst>
                                      </p:cBhvr>
                                      <p:to>
                                        <p:strVal val="visible"/>
                                      </p:to>
                                    </p:set>
                                    <p:anim calcmode="lin" valueType="num">
                                      <p:cBhvr additive="base">
                                        <p:cTn id="13" dur="500" fill="hold"/>
                                        <p:tgtEl>
                                          <p:spTgt spid="275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54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5459">
                                            <p:txEl>
                                              <p:pRg st="2" end="2"/>
                                            </p:txEl>
                                          </p:spTgt>
                                        </p:tgtEl>
                                        <p:attrNameLst>
                                          <p:attrName>style.visibility</p:attrName>
                                        </p:attrNameLst>
                                      </p:cBhvr>
                                      <p:to>
                                        <p:strVal val="visible"/>
                                      </p:to>
                                    </p:set>
                                    <p:anim calcmode="lin" valueType="num">
                                      <p:cBhvr additive="base">
                                        <p:cTn id="19" dur="500" fill="hold"/>
                                        <p:tgtEl>
                                          <p:spTgt spid="275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54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bldLvl="4"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8763"/>
            <a:ext cx="7467600" cy="637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1909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atin typeface="Times New Roman" charset="0"/>
              </a:rPr>
              <a:t>The Ugly of Behavioral</a:t>
            </a:r>
          </a:p>
        </p:txBody>
      </p:sp>
      <p:sp>
        <p:nvSpPr>
          <p:cNvPr id="277507" name="Rectangle 3"/>
          <p:cNvSpPr>
            <a:spLocks noGrp="1" noChangeArrowheads="1"/>
          </p:cNvSpPr>
          <p:nvPr>
            <p:ph type="body" idx="1"/>
          </p:nvPr>
        </p:nvSpPr>
        <p:spPr/>
        <p:txBody>
          <a:bodyPr/>
          <a:lstStyle/>
          <a:p>
            <a:r>
              <a:rPr lang="en-US">
                <a:latin typeface="Times New Roman" charset="0"/>
              </a:rPr>
              <a:t>Expectancy effects</a:t>
            </a:r>
          </a:p>
          <a:p>
            <a:r>
              <a:rPr lang="en-US">
                <a:latin typeface="Times New Roman" charset="0"/>
              </a:rPr>
              <a:t>Task demands</a:t>
            </a:r>
          </a:p>
          <a:p>
            <a:r>
              <a:rPr lang="en-US">
                <a:latin typeface="Times New Roman" charset="0"/>
              </a:rPr>
              <a:t>What</a:t>
            </a:r>
            <a:r>
              <a:rPr lang="ja-JP" altLang="en-US">
                <a:latin typeface="Times New Roman" charset="0"/>
              </a:rPr>
              <a:t>’</a:t>
            </a:r>
            <a:r>
              <a:rPr lang="en-US">
                <a:latin typeface="Times New Roman" charset="0"/>
              </a:rPr>
              <a:t>s the brain doing?</a:t>
            </a:r>
          </a:p>
        </p:txBody>
      </p:sp>
    </p:spTree>
    <p:extLst>
      <p:ext uri="{BB962C8B-B14F-4D97-AF65-F5344CB8AC3E}">
        <p14:creationId xmlns:p14="http://schemas.microsoft.com/office/powerpoint/2010/main" val="3952263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 calcmode="lin" valueType="num">
                                      <p:cBhvr additive="base">
                                        <p:cTn id="7" dur="500" fill="hold"/>
                                        <p:tgtEl>
                                          <p:spTgt spid="277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75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7507">
                                            <p:txEl>
                                              <p:pRg st="1" end="1"/>
                                            </p:txEl>
                                          </p:spTgt>
                                        </p:tgtEl>
                                        <p:attrNameLst>
                                          <p:attrName>style.visibility</p:attrName>
                                        </p:attrNameLst>
                                      </p:cBhvr>
                                      <p:to>
                                        <p:strVal val="visible"/>
                                      </p:to>
                                    </p:set>
                                    <p:anim calcmode="lin" valueType="num">
                                      <p:cBhvr additive="base">
                                        <p:cTn id="13" dur="500" fill="hold"/>
                                        <p:tgtEl>
                                          <p:spTgt spid="2775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75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7507">
                                            <p:txEl>
                                              <p:pRg st="2" end="2"/>
                                            </p:txEl>
                                          </p:spTgt>
                                        </p:tgtEl>
                                        <p:attrNameLst>
                                          <p:attrName>style.visibility</p:attrName>
                                        </p:attrNameLst>
                                      </p:cBhvr>
                                      <p:to>
                                        <p:strVal val="visible"/>
                                      </p:to>
                                    </p:set>
                                    <p:anim calcmode="lin" valueType="num">
                                      <p:cBhvr additive="base">
                                        <p:cTn id="19" dur="500" fill="hold"/>
                                        <p:tgtEl>
                                          <p:spTgt spid="2775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750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bldLvl="4"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Chapter 1</a:t>
            </a:r>
          </a:p>
        </p:txBody>
      </p:sp>
      <p:sp>
        <p:nvSpPr>
          <p:cNvPr id="5" name="Slide Number Placeholder 5"/>
          <p:cNvSpPr>
            <a:spLocks noGrp="1"/>
          </p:cNvSpPr>
          <p:nvPr>
            <p:ph type="sldNum" sz="quarter" idx="12"/>
          </p:nvPr>
        </p:nvSpPr>
        <p:spPr/>
        <p:txBody>
          <a:bodyPr/>
          <a:lstStyle/>
          <a:p>
            <a:fld id="{EF7BF074-C3A2-8E4E-9FBF-4353CE032840}" type="slidenum">
              <a:rPr lang="en-US"/>
              <a:pPr/>
              <a:t>9</a:t>
            </a:fld>
            <a:endParaRPr lang="en-US"/>
          </a:p>
        </p:txBody>
      </p:sp>
      <p:sp>
        <p:nvSpPr>
          <p:cNvPr id="67586" name="Rectangle 2"/>
          <p:cNvSpPr>
            <a:spLocks noGrp="1" noChangeArrowheads="1"/>
          </p:cNvSpPr>
          <p:nvPr>
            <p:ph type="title"/>
          </p:nvPr>
        </p:nvSpPr>
        <p:spPr>
          <a:xfrm>
            <a:off x="609600" y="122238"/>
            <a:ext cx="8077200" cy="792162"/>
          </a:xfrm>
        </p:spPr>
        <p:txBody>
          <a:bodyPr>
            <a:normAutofit fontScale="90000"/>
          </a:bodyPr>
          <a:lstStyle/>
          <a:p>
            <a:r>
              <a:rPr lang="en-US" sz="3200" b="1"/>
              <a:t>Correlational Neural Methods: The Importance of Localization</a:t>
            </a:r>
          </a:p>
        </p:txBody>
      </p:sp>
      <p:sp>
        <p:nvSpPr>
          <p:cNvPr id="67590" name="Rectangle 6"/>
          <p:cNvSpPr>
            <a:spLocks noGrp="1" noChangeArrowheads="1"/>
          </p:cNvSpPr>
          <p:nvPr>
            <p:ph type="body" idx="1"/>
          </p:nvPr>
        </p:nvSpPr>
        <p:spPr>
          <a:noFill/>
          <a:ln/>
        </p:spPr>
        <p:txBody>
          <a:bodyPr/>
          <a:lstStyle/>
          <a:p>
            <a:pPr>
              <a:buFontTx/>
              <a:buNone/>
            </a:pPr>
            <a:r>
              <a:rPr lang="en-US" sz="2000"/>
              <a:t>     Cognitive psychology has become extraordinarily exciting during the past decade because researchers have developed relatively inexpensive, high-quality methods for assessing how the human brain functions. These methods are </a:t>
            </a:r>
            <a:r>
              <a:rPr lang="en-US" sz="2000" b="1" i="1"/>
              <a:t>correlational</a:t>
            </a:r>
            <a:r>
              <a:rPr lang="en-US" sz="2000"/>
              <a:t>: although they reveal the pattern of brain activity that accompanies information processing, they do not show that activation in specific brain areas actually results in the task</a:t>
            </a:r>
            <a:r>
              <a:rPr lang="ja-JP" altLang="en-US" sz="2000">
                <a:latin typeface="Arial"/>
              </a:rPr>
              <a:t>’</a:t>
            </a:r>
            <a:r>
              <a:rPr lang="en-US" sz="2000"/>
              <a:t>s being carried out. </a:t>
            </a:r>
            <a:br>
              <a:rPr lang="en-US" sz="2000"/>
            </a:br>
            <a:r>
              <a:rPr lang="en-US" sz="2000"/>
              <a:t/>
            </a:r>
            <a:br>
              <a:rPr lang="en-US" sz="2000"/>
            </a:br>
            <a:r>
              <a:rPr lang="en-US" sz="2000" b="1" i="1"/>
              <a:t>Correlation does not necessarily imply causation. </a:t>
            </a:r>
          </a:p>
        </p:txBody>
      </p:sp>
    </p:spTree>
    <p:extLst>
      <p:ext uri="{BB962C8B-B14F-4D97-AF65-F5344CB8AC3E}">
        <p14:creationId xmlns:p14="http://schemas.microsoft.com/office/powerpoint/2010/main" val="41797962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67590">
                                            <p:txEl>
                                              <p:pRg st="0" end="0"/>
                                            </p:txEl>
                                          </p:spTgt>
                                        </p:tgtEl>
                                        <p:attrNameLst>
                                          <p:attrName>style.visibility</p:attrName>
                                        </p:attrNameLst>
                                      </p:cBhvr>
                                      <p:to>
                                        <p:strVal val="visible"/>
                                      </p:to>
                                    </p:set>
                                    <p:animEffect transition="in" filter="fade">
                                      <p:cBhvr>
                                        <p:cTn id="7" dur="2000"/>
                                        <p:tgtEl>
                                          <p:spTgt spid="675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1466</Words>
  <Application>Microsoft Macintosh PowerPoint</Application>
  <PresentationFormat>On-screen Show (4:3)</PresentationFormat>
  <Paragraphs>200</Paragraphs>
  <Slides>28</Slides>
  <Notes>22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Cognitive Neuroscience</vt:lpstr>
      <vt:lpstr>Cognitive Neuroscience</vt:lpstr>
      <vt:lpstr>Converging Evidence for Dissociations and Associations</vt:lpstr>
      <vt:lpstr>Types of Research</vt:lpstr>
      <vt:lpstr>Behavioral Methods</vt:lpstr>
      <vt:lpstr>Behavioral</vt:lpstr>
      <vt:lpstr>PowerPoint Presentation</vt:lpstr>
      <vt:lpstr>The Ugly of Behavioral</vt:lpstr>
      <vt:lpstr>Correlational Neural Methods: The Importance of Localization</vt:lpstr>
      <vt:lpstr>Err, what’s this chart say?</vt:lpstr>
      <vt:lpstr>Correlational Neural Methods: The Importance of Localization</vt:lpstr>
      <vt:lpstr>Electricity!</vt:lpstr>
      <vt:lpstr>Electroencephalogram</vt:lpstr>
      <vt:lpstr>Event Related Potential (ERP)</vt:lpstr>
      <vt:lpstr>Electromyography</vt:lpstr>
      <vt:lpstr>Blood Movin’ Around</vt:lpstr>
      <vt:lpstr>Positron Emission Tomography</vt:lpstr>
      <vt:lpstr>Magnetic Resonance Imaging</vt:lpstr>
      <vt:lpstr>Functional MRI</vt:lpstr>
      <vt:lpstr>Optical imaging</vt:lpstr>
      <vt:lpstr>Cons of Correlation</vt:lpstr>
      <vt:lpstr>The Causal Brain</vt:lpstr>
      <vt:lpstr>Lesions: The Case of Phineas Gage</vt:lpstr>
      <vt:lpstr>Modeling</vt:lpstr>
      <vt:lpstr>Neural-Network Models</vt:lpstr>
      <vt:lpstr>Neural-Network Models</vt:lpstr>
      <vt:lpstr>Modeling</vt:lpstr>
      <vt:lpstr>OMG my brain’s goin to splode!</vt:lpstr>
    </vt:vector>
  </TitlesOfParts>
  <Company>Missouri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Buchanan</dc:creator>
  <cp:lastModifiedBy>Erin Buchanan</cp:lastModifiedBy>
  <cp:revision>2</cp:revision>
  <dcterms:created xsi:type="dcterms:W3CDTF">2014-03-13T18:17:44Z</dcterms:created>
  <dcterms:modified xsi:type="dcterms:W3CDTF">2014-03-13T18:30:53Z</dcterms:modified>
</cp:coreProperties>
</file>