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0"/>
  </p:notesMasterIdLst>
  <p:sldIdLst>
    <p:sldId id="369" r:id="rId2"/>
    <p:sldId id="468" r:id="rId3"/>
    <p:sldId id="372" r:id="rId4"/>
    <p:sldId id="370" r:id="rId5"/>
    <p:sldId id="373" r:id="rId6"/>
    <p:sldId id="377" r:id="rId7"/>
    <p:sldId id="424" r:id="rId8"/>
    <p:sldId id="425" r:id="rId9"/>
    <p:sldId id="469" r:id="rId10"/>
    <p:sldId id="459" r:id="rId11"/>
    <p:sldId id="426" r:id="rId12"/>
    <p:sldId id="263" r:id="rId13"/>
    <p:sldId id="320" r:id="rId14"/>
    <p:sldId id="322" r:id="rId15"/>
    <p:sldId id="323" r:id="rId16"/>
    <p:sldId id="324" r:id="rId17"/>
    <p:sldId id="470" r:id="rId18"/>
    <p:sldId id="466" r:id="rId19"/>
    <p:sldId id="428" r:id="rId20"/>
    <p:sldId id="429" r:id="rId21"/>
    <p:sldId id="473" r:id="rId22"/>
    <p:sldId id="334" r:id="rId23"/>
    <p:sldId id="335" r:id="rId24"/>
    <p:sldId id="336" r:id="rId25"/>
    <p:sldId id="474" r:id="rId26"/>
    <p:sldId id="475" r:id="rId27"/>
    <p:sldId id="476" r:id="rId28"/>
    <p:sldId id="477" r:id="rId2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9900FF"/>
    <a:srgbClr val="CC99FF"/>
    <a:srgbClr val="FFFF00"/>
    <a:srgbClr val="003300"/>
    <a:srgbClr val="EAEAEA"/>
    <a:srgbClr val="B2B2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576" y="-120"/>
      </p:cViewPr>
      <p:guideLst>
        <p:guide orient="horz" pos="907"/>
        <p:guide pos="5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60"/>
    </p:cViewPr>
  </p:sorterViewPr>
  <p:notesViewPr>
    <p:cSldViewPr>
      <p:cViewPr varScale="1">
        <p:scale>
          <a:sx n="59" d="100"/>
          <a:sy n="59" d="100"/>
        </p:scale>
        <p:origin x="-174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ea typeface="+mn-ea"/>
                <a:cs typeface="+mn-cs"/>
              </a:defRPr>
            </a:lvl1pPr>
          </a:lstStyle>
          <a:p>
            <a:pPr>
              <a:defRPr/>
            </a:pPr>
            <a:endParaRPr lang="en-US"/>
          </a:p>
        </p:txBody>
      </p:sp>
      <p:sp>
        <p:nvSpPr>
          <p:cNvPr id="1741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pitchFamily="18" charset="0"/>
                <a:ea typeface="+mn-ea"/>
                <a:cs typeface="+mn-cs"/>
              </a:defRPr>
            </a:lvl1pPr>
          </a:lstStyle>
          <a:p>
            <a:pPr>
              <a:defRPr/>
            </a:pPr>
            <a:endParaRPr lang="en-US"/>
          </a:p>
        </p:txBody>
      </p:sp>
      <p:sp>
        <p:nvSpPr>
          <p:cNvPr id="13316" name="Rectangle 4"/>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ea typeface="+mn-ea"/>
                <a:cs typeface="+mn-cs"/>
              </a:defRPr>
            </a:lvl1pPr>
          </a:lstStyle>
          <a:p>
            <a:pPr>
              <a:defRPr/>
            </a:pPr>
            <a:endParaRPr lang="en-US"/>
          </a:p>
        </p:txBody>
      </p:sp>
      <p:sp>
        <p:nvSpPr>
          <p:cNvPr id="1741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smtClean="0">
                <a:latin typeface="Times New Roman" charset="0"/>
                <a:cs typeface="+mn-cs"/>
              </a:defRPr>
            </a:lvl1pPr>
          </a:lstStyle>
          <a:p>
            <a:pPr>
              <a:defRPr/>
            </a:pPr>
            <a:fld id="{8484D0A1-712B-BD46-B88B-37E76E8C4B3F}" type="slidenum">
              <a:rPr lang="en-US"/>
              <a:pPr>
                <a:defRPr/>
              </a:pPr>
              <a:t>‹#›</a:t>
            </a:fld>
            <a:endParaRPr lang="en-US"/>
          </a:p>
        </p:txBody>
      </p:sp>
    </p:spTree>
    <p:extLst>
      <p:ext uri="{BB962C8B-B14F-4D97-AF65-F5344CB8AC3E}">
        <p14:creationId xmlns:p14="http://schemas.microsoft.com/office/powerpoint/2010/main" val="3237445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8448555D-6205-BF4C-8D3B-EB895E17C8E3}" type="slidenum">
              <a:rPr lang="en-US" sz="1200">
                <a:latin typeface="Times New Roman" charset="0"/>
              </a:rPr>
              <a:pPr/>
              <a:t>1</a:t>
            </a:fld>
            <a:endParaRPr lang="en-US" sz="1200">
              <a:latin typeface="Times New Roman" charset="0"/>
            </a:endParaRPr>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4EF8AE3C-F3F5-2842-9A04-D9D120EAD3C0}" type="slidenum">
              <a:rPr lang="en-US" sz="1200">
                <a:latin typeface="Times New Roman" charset="0"/>
              </a:rPr>
              <a:pPr/>
              <a:t>10</a:t>
            </a:fld>
            <a:endParaRPr lang="en-US" sz="1200">
              <a:latin typeface="Times New Roman" charset="0"/>
            </a:endParaRPr>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A </a:t>
            </a:r>
            <a:r>
              <a:rPr lang="ja-JP" altLang="en-US">
                <a:latin typeface="Times New Roman" charset="0"/>
              </a:rPr>
              <a:t>“</a:t>
            </a:r>
            <a:r>
              <a:rPr lang="en-US" altLang="ja-JP">
                <a:latin typeface="Times New Roman" charset="0"/>
              </a:rPr>
              <a:t>wiring diagram</a:t>
            </a:r>
            <a:r>
              <a:rPr lang="ja-JP" altLang="en-US">
                <a:latin typeface="Times New Roman" charset="0"/>
              </a:rPr>
              <a:t>”</a:t>
            </a:r>
            <a:r>
              <a:rPr lang="en-US" altLang="ja-JP">
                <a:latin typeface="Times New Roman" charset="0"/>
              </a:rPr>
              <a:t> of the visual system, showing connections among brain areas. Note that there are two types of retinal ganglion cells (magnocellular, abbreviated M, and parvocellular, abbreviated P); these cells project axons to different portions of areas V1 and V2.)</a:t>
            </a:r>
          </a:p>
          <a:p>
            <a:r>
              <a:rPr lang="en-US">
                <a:latin typeface="Times New Roman" charset="0"/>
              </a:rPr>
              <a:t>(Felleman, D. J. &amp; Van Essen, D. C. (1991). Distributed hierarchical processing in the primate cerebral cortex. Cere­bral Cortex, 1, 1—47 (Fig. 4 on p. 30). Reprinted with permission of Oxford University Press.) (p. 56)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52D6716C-A1D5-6445-A7DB-588C7D3C89FB}" type="slidenum">
              <a:rPr lang="en-US" sz="1200">
                <a:latin typeface="Times New Roman" charset="0"/>
              </a:rPr>
              <a:pPr/>
              <a:t>11</a:t>
            </a:fld>
            <a:endParaRPr lang="en-US" sz="1200">
              <a:latin typeface="Times New Roman" charset="0"/>
            </a:endParaRPr>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347A0722-713D-404C-A273-15B3D6FF36FA}" type="slidenum">
              <a:rPr lang="en-US" sz="1200">
                <a:latin typeface="Times New Roman" charset="0"/>
              </a:rPr>
              <a:pPr/>
              <a:t>12</a:t>
            </a:fld>
            <a:endParaRPr lang="en-US" sz="1200">
              <a:latin typeface="Times New Roman" charset="0"/>
            </a:endParaRPr>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95F7544D-1E5F-A647-AC14-23F3CB4F97B8}" type="slidenum">
              <a:rPr lang="en-US" sz="1200">
                <a:latin typeface="Times New Roman" charset="0"/>
              </a:rPr>
              <a:pPr/>
              <a:t>13</a:t>
            </a:fld>
            <a:endParaRPr lang="en-US" sz="1200">
              <a:latin typeface="Times New Roman" charset="0"/>
            </a:endParaRPr>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00B03A5D-F378-8B4F-A431-1CA69258097E}" type="slidenum">
              <a:rPr lang="en-US" sz="1200">
                <a:latin typeface="Times New Roman" charset="0"/>
              </a:rPr>
              <a:pPr/>
              <a:t>14</a:t>
            </a:fld>
            <a:endParaRPr lang="en-US" sz="1200">
              <a:latin typeface="Times New Roman" charset="0"/>
            </a:endParaRPr>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505FC9E1-1B20-8D49-AD7B-AC8FCAFDFBE3}" type="slidenum">
              <a:rPr lang="en-US" sz="1200">
                <a:latin typeface="Times New Roman" charset="0"/>
              </a:rPr>
              <a:pPr/>
              <a:t>15</a:t>
            </a:fld>
            <a:endParaRPr lang="en-US" sz="1200">
              <a:latin typeface="Times New Roman" charset="0"/>
            </a:endParaRPr>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E13E76AE-4C1E-FD4A-AA64-EF3AB4F531F4}" type="slidenum">
              <a:rPr lang="en-US" sz="1200">
                <a:latin typeface="Times New Roman" charset="0"/>
              </a:rPr>
              <a:pPr/>
              <a:t>16</a:t>
            </a:fld>
            <a:endParaRPr lang="en-US" sz="1200">
              <a:latin typeface="Times New Roman" charset="0"/>
            </a:endParaRPr>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6444FA50-A51E-3845-BE31-F3E82C00418D}" type="slidenum">
              <a:rPr lang="en-US" sz="1200">
                <a:latin typeface="Times New Roman" charset="0"/>
              </a:rPr>
              <a:pPr/>
              <a:t>17</a:t>
            </a:fld>
            <a:endParaRPr lang="en-US" sz="1200">
              <a:latin typeface="Times New Roman" charset="0"/>
            </a:endParaRPr>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9635C8AD-0AA1-914E-9FB1-79556220AA23}" type="slidenum">
              <a:rPr lang="en-US" sz="1200">
                <a:latin typeface="Times New Roman" charset="0"/>
              </a:rPr>
              <a:pPr/>
              <a:t>18</a:t>
            </a:fld>
            <a:endParaRPr lang="en-US" sz="1200">
              <a:latin typeface="Times New Roman" charset="0"/>
            </a:endParaRPr>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0B08F428-E0A0-9847-8B43-704AF4AB3008}" type="slidenum">
              <a:rPr lang="en-US" sz="1200">
                <a:latin typeface="Times New Roman" charset="0"/>
              </a:rPr>
              <a:pPr/>
              <a:t>19</a:t>
            </a:fld>
            <a:endParaRPr lang="en-US" sz="1200">
              <a:latin typeface="Times New Roman" charset="0"/>
            </a:endParaRPr>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So if your eye has a movie screen in the back of it, when it sends it down the dorsal pathway, it puts it in that brain system as if It were still on the movie screen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BF2D75EF-AB32-E943-BB6B-621D49F51656}" type="slidenum">
              <a:rPr lang="en-US" sz="1200">
                <a:latin typeface="Times New Roman" charset="0"/>
              </a:rPr>
              <a:pPr/>
              <a:t>2</a:t>
            </a:fld>
            <a:endParaRPr lang="en-US" sz="1200">
              <a:latin typeface="Times New Roman" charset="0"/>
            </a:endParaRPr>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r>
              <a:rPr lang="en-US">
                <a:latin typeface="Times New Roman" charset="0"/>
              </a:rPr>
              <a:t>What is perception and why is it a difficult ability to understand?</a:t>
            </a:r>
          </a:p>
          <a:p>
            <a:pPr marL="231775" indent="-231775"/>
            <a:r>
              <a:rPr lang="en-US">
                <a:latin typeface="Times New Roman" charset="0"/>
              </a:rPr>
              <a:t>What general principles help us to understand perception?</a:t>
            </a:r>
          </a:p>
          <a:p>
            <a:pPr marL="231775" indent="-231775"/>
            <a:r>
              <a:rPr lang="en-US">
                <a:latin typeface="Times New Roman" charset="0"/>
              </a:rPr>
              <a:t>How do we put together parts to recognize objects and events?</a:t>
            </a:r>
          </a:p>
          <a:p>
            <a:pPr marL="231775" indent="-231775"/>
            <a:r>
              <a:rPr lang="en-US">
                <a:latin typeface="Times New Roman" charset="0"/>
              </a:rPr>
              <a:t>How do we recognize objects and events?</a:t>
            </a:r>
          </a:p>
          <a:p>
            <a:pPr marL="231775" indent="-231775"/>
            <a:r>
              <a:rPr lang="en-US">
                <a:latin typeface="Times New Roman" charset="0"/>
              </a:rPr>
              <a:t>How does our knowledge affect our perception?</a:t>
            </a:r>
          </a:p>
          <a:p>
            <a:pPr marL="231775" indent="-231775"/>
            <a:r>
              <a:rPr lang="en-US">
                <a:latin typeface="Times New Roman" charset="0"/>
              </a:rPr>
              <a:t>Finally, how do our brains put together the many and varied cues we use to perceive?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31388E4A-9C62-D244-A1A1-2C6C87BF28DE}" type="slidenum">
              <a:rPr lang="en-US" sz="1200">
                <a:latin typeface="Times New Roman" charset="0"/>
              </a:rPr>
              <a:pPr/>
              <a:t>20</a:t>
            </a:fld>
            <a:endParaRPr lang="en-US" sz="1200">
              <a:latin typeface="Times New Roman" charset="0"/>
            </a:endParaRPr>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And this is where we are going - explaining each in depth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A63921B6-0BF6-0E47-9C1D-D5AF5EACE55F}" type="slidenum">
              <a:rPr lang="en-US" sz="1200">
                <a:latin typeface="Times New Roman" charset="0"/>
              </a:rPr>
              <a:pPr/>
              <a:t>21</a:t>
            </a:fld>
            <a:endParaRPr lang="en-US" sz="1200">
              <a:latin typeface="Times New Roman" charset="0"/>
            </a:endParaRPr>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charset="0"/>
            </a:endParaRPr>
          </a:p>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2D0BF3FA-D926-494A-820D-D13B2F7B6573}" type="slidenum">
              <a:rPr lang="en-US" sz="1200">
                <a:latin typeface="Times New Roman" charset="0"/>
              </a:rPr>
              <a:pPr/>
              <a:t>22</a:t>
            </a:fld>
            <a:endParaRPr lang="en-US" sz="1200">
              <a:latin typeface="Times New Roman" charset="0"/>
            </a:endParaRPr>
          </a:p>
        </p:txBody>
      </p:sp>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26CF8BAC-97EA-8142-9BE8-FBA1F30117DB}" type="slidenum">
              <a:rPr lang="en-US" sz="1200">
                <a:latin typeface="Times New Roman" charset="0"/>
              </a:rPr>
              <a:pPr/>
              <a:t>23</a:t>
            </a:fld>
            <a:endParaRPr lang="en-US" sz="1200">
              <a:latin typeface="Times New Roman" charset="0"/>
            </a:endParaRPr>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19FF1FF9-2239-0E4A-BEF0-02E06134C665}" type="slidenum">
              <a:rPr lang="en-US" sz="1200">
                <a:latin typeface="Times New Roman" charset="0"/>
              </a:rPr>
              <a:pPr/>
              <a:t>24</a:t>
            </a:fld>
            <a:endParaRPr lang="en-US" sz="1200">
              <a:latin typeface="Times New Roman" charset="0"/>
            </a:endParaRPr>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228600" indent="-228600"/>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1DAC25CE-C99D-6B4C-9838-6CA00E345874}" type="slidenum">
              <a:rPr lang="en-US" sz="1200">
                <a:latin typeface="Times New Roman" charset="0"/>
              </a:rPr>
              <a:pPr/>
              <a:t>25</a:t>
            </a:fld>
            <a:endParaRPr lang="en-US" sz="1200">
              <a:latin typeface="Times New Roman" charset="0"/>
            </a:endParaRPr>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DE04CEAB-46C8-2947-BF91-70005C29D5DD}" type="slidenum">
              <a:rPr lang="en-US" sz="1200">
                <a:latin typeface="Times New Roman" charset="0"/>
              </a:rPr>
              <a:pPr/>
              <a:t>26</a:t>
            </a:fld>
            <a:endParaRPr lang="en-US" sz="1200">
              <a:latin typeface="Times New Roman" charset="0"/>
            </a:endParaRPr>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The visual system seems to be designed to collect information about features, such as spots and edges, and not to spend unnecessary energy on nearly uniform areas where nothing much is happening. This bias is demonstrated by the Craik–O</a:t>
            </a:r>
            <a:r>
              <a:rPr lang="ja-JP" altLang="en-US">
                <a:latin typeface="Arial" charset="0"/>
              </a:rPr>
              <a:t>’</a:t>
            </a:r>
            <a:r>
              <a:rPr lang="en-US" altLang="ja-JP">
                <a:latin typeface="Times New Roman" charset="0"/>
              </a:rPr>
              <a:t>Brien–Cornsweet illusion (Cornsweet, 1970; Craik, 1940; O</a:t>
            </a:r>
            <a:r>
              <a:rPr lang="ja-JP" altLang="en-US">
                <a:latin typeface="Arial" charset="0"/>
              </a:rPr>
              <a:t>’</a:t>
            </a:r>
            <a:r>
              <a:rPr lang="en-US" altLang="ja-JP">
                <a:latin typeface="Times New Roman" charset="0"/>
              </a:rPr>
              <a:t>Brien, 1958) (p. 62)</a:t>
            </a:r>
          </a:p>
          <a:p>
            <a:endParaRPr lang="en-US">
              <a:latin typeface="Times New Roman" charset="0"/>
            </a:endParaRPr>
          </a:p>
          <a:p>
            <a:r>
              <a:rPr lang="en-US">
                <a:latin typeface="Times New Roman" charset="0"/>
              </a:rPr>
              <a:t>The human visual system processes its input in great detail, but not in every part of the visual field. Here again information is thrown away. (p. 62)</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DBD6E0C1-3F09-B64B-848F-7FDCDF8FE3F4}" type="slidenum">
              <a:rPr lang="en-US" sz="1200">
                <a:latin typeface="Times New Roman" charset="0"/>
              </a:rPr>
              <a:pPr/>
              <a:t>27</a:t>
            </a:fld>
            <a:endParaRPr lang="en-US" sz="1200">
              <a:latin typeface="Times New Roman" charset="0"/>
            </a:endParaRPr>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5DC3CCB0-B866-AA4B-A12C-5E5B8B224106}" type="slidenum">
              <a:rPr lang="en-US" sz="1200">
                <a:latin typeface="Times New Roman" charset="0"/>
              </a:rPr>
              <a:pPr/>
              <a:t>28</a:t>
            </a:fld>
            <a:endParaRPr lang="en-US" sz="1200">
              <a:latin typeface="Times New Roman" charset="0"/>
            </a:endParaRPr>
          </a:p>
        </p:txBody>
      </p:sp>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442EB9F2-1D0D-EA4A-A5B8-82C13D1CEF1A}" type="slidenum">
              <a:rPr lang="en-US" sz="1200">
                <a:latin typeface="Times New Roman" charset="0"/>
              </a:rPr>
              <a:pPr/>
              <a:t>3</a:t>
            </a:fld>
            <a:endParaRPr lang="en-US" sz="1200">
              <a:latin typeface="Times New Roman" charset="0"/>
            </a:endParaRPr>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7A15995C-71B3-B545-93C4-675F49325DF1}" type="slidenum">
              <a:rPr lang="en-US" sz="1200">
                <a:latin typeface="Times New Roman" charset="0"/>
              </a:rPr>
              <a:pPr/>
              <a:t>4</a:t>
            </a:fld>
            <a:endParaRPr lang="en-US" sz="1200">
              <a:latin typeface="Times New Roman" charset="0"/>
            </a:endParaRPr>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71F4CB60-C1B2-9649-9660-6A51E3B1CAF1}" type="slidenum">
              <a:rPr lang="en-US" sz="1200">
                <a:latin typeface="Times New Roman" charset="0"/>
              </a:rPr>
              <a:pPr/>
              <a:t>5</a:t>
            </a:fld>
            <a:endParaRPr lang="en-US" sz="1200">
              <a:latin typeface="Times New Roman" charset="0"/>
            </a:endParaRPr>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35302CF9-DCF0-4144-BA3A-AEFBFC89C245}" type="slidenum">
              <a:rPr lang="en-US" sz="1200">
                <a:latin typeface="Times New Roman" charset="0"/>
              </a:rPr>
              <a:pPr/>
              <a:t>6</a:t>
            </a:fld>
            <a:endParaRPr lang="en-US" sz="1200">
              <a:latin typeface="Times New Roman" charset="0"/>
            </a:endParaRPr>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atin typeface="Times New Roman" charset="0"/>
              </a:rPr>
              <a:t>So basically we are going to be explaining how you can see this as a dog and as blobs.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513C9449-2E4A-624C-8911-80A293078476}" type="slidenum">
              <a:rPr lang="en-US" sz="1200">
                <a:latin typeface="Times New Roman" charset="0"/>
              </a:rPr>
              <a:pPr/>
              <a:t>7</a:t>
            </a:fld>
            <a:endParaRPr lang="en-US" sz="1200">
              <a:latin typeface="Times New Roman" charset="0"/>
            </a:endParaRPr>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274E8853-DE11-564C-885F-325F32F2B111}" type="slidenum">
              <a:rPr lang="en-US" sz="1200">
                <a:latin typeface="Times New Roman" charset="0"/>
              </a:rPr>
              <a:pPr/>
              <a:t>8</a:t>
            </a:fld>
            <a:endParaRPr lang="en-US" sz="1200">
              <a:latin typeface="Times New Roman" charset="0"/>
            </a:endParaRPr>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Arial" charset="0"/>
                <a:ea typeface="ＭＳ Ｐゴシック" charset="0"/>
                <a:cs typeface="ＭＳ Ｐゴシック" charset="0"/>
              </a:defRPr>
            </a:lvl1pPr>
            <a:lvl2pPr marL="742950" indent="-285750" defTabSz="931863">
              <a:defRPr sz="2400">
                <a:solidFill>
                  <a:schemeClr val="tx1"/>
                </a:solidFill>
                <a:latin typeface="Arial" charset="0"/>
                <a:ea typeface="ＭＳ Ｐゴシック" charset="0"/>
              </a:defRPr>
            </a:lvl2pPr>
            <a:lvl3pPr marL="1143000" indent="-228600" defTabSz="931863">
              <a:defRPr sz="2400">
                <a:solidFill>
                  <a:schemeClr val="tx1"/>
                </a:solidFill>
                <a:latin typeface="Arial" charset="0"/>
                <a:ea typeface="ＭＳ Ｐゴシック" charset="0"/>
              </a:defRPr>
            </a:lvl3pPr>
            <a:lvl4pPr marL="1600200" indent="-228600" defTabSz="931863">
              <a:defRPr sz="2400">
                <a:solidFill>
                  <a:schemeClr val="tx1"/>
                </a:solidFill>
                <a:latin typeface="Arial" charset="0"/>
                <a:ea typeface="ＭＳ Ｐゴシック" charset="0"/>
              </a:defRPr>
            </a:lvl4pPr>
            <a:lvl5pPr marL="2057400" indent="-228600" defTabSz="931863">
              <a:defRPr sz="2400">
                <a:solidFill>
                  <a:schemeClr val="tx1"/>
                </a:solidFill>
                <a:latin typeface="Arial"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Arial" charset="0"/>
                <a:ea typeface="ＭＳ Ｐゴシック" charset="0"/>
              </a:defRPr>
            </a:lvl9pPr>
          </a:lstStyle>
          <a:p>
            <a:fld id="{D1350C26-87F5-BB4C-8F34-2E1BE42B31B3}" type="slidenum">
              <a:rPr lang="en-US" sz="1200">
                <a:latin typeface="Times New Roman" charset="0"/>
              </a:rPr>
              <a:pPr/>
              <a:t>9</a:t>
            </a:fld>
            <a:endParaRPr lang="en-US" sz="1200">
              <a:latin typeface="Times New Roman" charset="0"/>
            </a:endParaRPr>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What do you see? Probably a cube. Does it seem to be floating in front of a black background with white dots on it? Or, rather to be lying behind a black sheet with holes punched into it? As to the cube itself, is the surface that seems closest to you angled up and to the left or angled down and to the right? </a:t>
            </a:r>
            <a:r>
              <a:rPr lang="en-US" i="1">
                <a:latin typeface="Times New Roman" charset="0"/>
              </a:rPr>
              <a:t>Why see a cube at all? </a:t>
            </a:r>
            <a:r>
              <a:rPr lang="en-US">
                <a:latin typeface="Times New Roman" charset="0"/>
              </a:rPr>
              <a:t>The image, of course, is actually flat on the page. You might swear that you can see the lines of the cube crossing the black region, but they are not present in the image. There are only eight carefully positioned white dots, each containing a carefully positioned set of three line segments. Nonetheless we see the cube, even though the im­age doesn</a:t>
            </a:r>
            <a:r>
              <a:rPr lang="ja-JP" altLang="en-US">
                <a:latin typeface="Arial" charset="0"/>
              </a:rPr>
              <a:t>’</a:t>
            </a:r>
            <a:r>
              <a:rPr lang="en-US" altLang="ja-JP">
                <a:latin typeface="Times New Roman" charset="0"/>
              </a:rPr>
              <a:t>t have all the properties of a real cube, even one drawn on a two-dimensional surface, but only a sparse subset of those properties. We fill in the missing pieces and perceive more than is actually there. So the first problem is that </a:t>
            </a:r>
            <a:r>
              <a:rPr lang="en-US" altLang="ja-JP" i="1">
                <a:latin typeface="Times New Roman" charset="0"/>
              </a:rPr>
              <a:t>sensory in­put does not contain enough information to explain our perception. </a:t>
            </a:r>
            <a:r>
              <a:rPr lang="en-US" altLang="ja-JP">
                <a:latin typeface="Times New Roman" charset="0"/>
              </a:rPr>
              <a:t>When you looked at and interpreted (the above), for example, you had to infer an object from mere hints. (p. 52)</a:t>
            </a:r>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6152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9487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7892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7274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9891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8671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9415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6147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7330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131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47995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963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636" name="Rectangle 4"/>
          <p:cNvSpPr>
            <a:spLocks noGrp="1" noChangeArrowheads="1"/>
          </p:cNvSpPr>
          <p:nvPr>
            <p:ph type="ftr" sz="quarter" idx="3"/>
          </p:nvPr>
        </p:nvSpPr>
        <p:spPr bwMode="auto">
          <a:xfrm>
            <a:off x="2819400" y="6553200"/>
            <a:ext cx="6172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cxnSp>
        <p:nvCxnSpPr>
          <p:cNvPr id="1029" name="AutoShape 7"/>
          <p:cNvCxnSpPr>
            <a:cxnSpLocks noChangeShapeType="1"/>
            <a:stCxn id="1030" idx="4"/>
          </p:cNvCxnSpPr>
          <p:nvPr userDrawn="1"/>
        </p:nvCxnSpPr>
        <p:spPr bwMode="auto">
          <a:xfrm flipH="1" flipV="1">
            <a:off x="0" y="304800"/>
            <a:ext cx="9144000" cy="26988"/>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
        <p:nvSpPr>
          <p:cNvPr id="1030" name="AutoShape 5" descr="Purple mesh"/>
          <p:cNvSpPr>
            <a:spLocks noChangeArrowheads="1"/>
          </p:cNvSpPr>
          <p:nvPr userDrawn="1"/>
        </p:nvSpPr>
        <p:spPr bwMode="auto">
          <a:xfrm>
            <a:off x="8229600" y="0"/>
            <a:ext cx="914400" cy="868363"/>
          </a:xfrm>
          <a:custGeom>
            <a:avLst/>
            <a:gdLst>
              <a:gd name="T0" fmla="*/ 457200 w 914400"/>
              <a:gd name="T1" fmla="*/ 0 h 868363"/>
              <a:gd name="T2" fmla="*/ 1 w 914400"/>
              <a:gd name="T3" fmla="*/ 331684 h 868363"/>
              <a:gd name="T4" fmla="*/ 174635 w 914400"/>
              <a:gd name="T5" fmla="*/ 868360 h 868363"/>
              <a:gd name="T6" fmla="*/ 739765 w 914400"/>
              <a:gd name="T7" fmla="*/ 868360 h 868363"/>
              <a:gd name="T8" fmla="*/ 914399 w 914400"/>
              <a:gd name="T9" fmla="*/ 331684 h 868363"/>
              <a:gd name="T10" fmla="*/ 17694720 60000 65536"/>
              <a:gd name="T11" fmla="*/ 11796480 60000 65536"/>
              <a:gd name="T12" fmla="*/ 5898240 60000 65536"/>
              <a:gd name="T13" fmla="*/ 5898240 60000 65536"/>
              <a:gd name="T14" fmla="*/ 0 60000 65536"/>
              <a:gd name="T15" fmla="*/ 282568 w 914400"/>
              <a:gd name="T16" fmla="*/ 331687 h 868363"/>
              <a:gd name="T17" fmla="*/ 631832 w 914400"/>
              <a:gd name="T18" fmla="*/ 663366 h 868363"/>
            </a:gdLst>
            <a:ahLst/>
            <a:cxnLst>
              <a:cxn ang="T10">
                <a:pos x="T0" y="T1"/>
              </a:cxn>
              <a:cxn ang="T11">
                <a:pos x="T2" y="T3"/>
              </a:cxn>
              <a:cxn ang="T12">
                <a:pos x="T4" y="T5"/>
              </a:cxn>
              <a:cxn ang="T13">
                <a:pos x="T6" y="T7"/>
              </a:cxn>
              <a:cxn ang="T14">
                <a:pos x="T8" y="T9"/>
              </a:cxn>
            </a:cxnLst>
            <a:rect l="T15" t="T16" r="T17" b="T18"/>
            <a:pathLst>
              <a:path w="914400" h="868363">
                <a:moveTo>
                  <a:pt x="1" y="331684"/>
                </a:moveTo>
                <a:lnTo>
                  <a:pt x="349272" y="331687"/>
                </a:lnTo>
                <a:lnTo>
                  <a:pt x="457200" y="0"/>
                </a:lnTo>
                <a:lnTo>
                  <a:pt x="565128" y="331687"/>
                </a:lnTo>
                <a:lnTo>
                  <a:pt x="914399" y="331684"/>
                </a:lnTo>
                <a:lnTo>
                  <a:pt x="631832" y="536675"/>
                </a:lnTo>
                <a:lnTo>
                  <a:pt x="739765" y="868360"/>
                </a:lnTo>
                <a:lnTo>
                  <a:pt x="457200" y="663366"/>
                </a:lnTo>
                <a:lnTo>
                  <a:pt x="174635" y="868360"/>
                </a:lnTo>
                <a:lnTo>
                  <a:pt x="282568" y="536675"/>
                </a:lnTo>
                <a:lnTo>
                  <a:pt x="1" y="331684"/>
                </a:lnTo>
                <a:close/>
              </a:path>
            </a:pathLst>
          </a:custGeom>
          <a:blipFill dpi="0" rotWithShape="0">
            <a:blip r:embed="rId13"/>
            <a:srcRect/>
            <a:tile tx="0" ty="0" sx="100000" sy="100000" flip="none" algn="tl"/>
          </a:blipFill>
          <a:ln w="9525">
            <a:solidFill>
              <a:schemeClr val="tx1"/>
            </a:solidFill>
            <a:miter lim="800000"/>
            <a:headEnd/>
            <a:tailEnd/>
          </a:ln>
        </p:spPr>
        <p:txBody>
          <a:bodyPr wrap="none" anchor="ctr"/>
          <a:lstStyle/>
          <a:p>
            <a:endParaRPr lang="en-US"/>
          </a:p>
        </p:txBody>
      </p:sp>
      <p:cxnSp>
        <p:nvCxnSpPr>
          <p:cNvPr id="1031" name="AutoShape 9"/>
          <p:cNvCxnSpPr>
            <a:cxnSpLocks noChangeShapeType="1"/>
          </p:cNvCxnSpPr>
          <p:nvPr userDrawn="1"/>
        </p:nvCxnSpPr>
        <p:spPr bwMode="auto">
          <a:xfrm flipH="1" flipV="1">
            <a:off x="0" y="6553200"/>
            <a:ext cx="9144000" cy="26988"/>
          </a:xfrm>
          <a:prstGeom prst="straightConnector1">
            <a:avLst/>
          </a:prstGeom>
          <a:noFill/>
          <a:ln w="50800">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9635">
                                            <p:txEl>
                                              <p:pRg st="4" end="4"/>
                                            </p:txEl>
                                          </p:spTgt>
                                        </p:tgtEl>
                                        <p:attrNameLst>
                                          <p:attrName>style.visibility</p:attrName>
                                        </p:attrNameLst>
                                      </p:cBhvr>
                                      <p:to>
                                        <p:strVal val="visible"/>
                                      </p:to>
                                    </p:set>
                                    <p:anim calcmode="lin" valueType="num">
                                      <p:cBhvr additive="base">
                                        <p:cTn id="29" dur="500" fill="hold"/>
                                        <p:tgtEl>
                                          <p:spTgt spid="6963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96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4" autoUpdateAnimBg="0">
        <p:tmplLst>
          <p:tmpl lvl="1">
            <p:tnLst>
              <p:par>
                <p:cTn xmlns:p14="http://schemas.microsoft.com/office/powerpoint/2010/main" presetID="2" presetClass="entr" presetSubtype="8" fill="hold" nodeType="clickEffect">
                  <p:stCondLst>
                    <p:cond delay="0"/>
                  </p:stCondLst>
                  <p:childTnLst>
                    <p:set>
                      <p:cBhvr>
                        <p:cTn dur="1" fill="hold">
                          <p:stCondLst>
                            <p:cond delay="0"/>
                          </p:stCondLst>
                        </p:cTn>
                        <p:tgtEl>
                          <p:spTgt spid="69635"/>
                        </p:tgtEl>
                        <p:attrNameLst>
                          <p:attrName>style.visibility</p:attrName>
                        </p:attrNameLst>
                      </p:cBhvr>
                      <p:to>
                        <p:strVal val="visible"/>
                      </p:to>
                    </p:set>
                    <p:anim calcmode="lin" valueType="num">
                      <p:cBhvr additive="base">
                        <p:cTn dur="500" fill="hold"/>
                        <p:tgtEl>
                          <p:spTgt spid="69635"/>
                        </p:tgtEl>
                        <p:attrNameLst>
                          <p:attrName>ppt_x</p:attrName>
                        </p:attrNameLst>
                      </p:cBhvr>
                      <p:tavLst>
                        <p:tav tm="0">
                          <p:val>
                            <p:strVal val="0-#ppt_w/2"/>
                          </p:val>
                        </p:tav>
                        <p:tav tm="100000">
                          <p:val>
                            <p:strVal val="#ppt_x"/>
                          </p:val>
                        </p:tav>
                      </p:tavLst>
                    </p:anim>
                    <p:anim calcmode="lin" valueType="num">
                      <p:cBhvr additive="base">
                        <p:cTn dur="500" fill="hold"/>
                        <p:tgtEl>
                          <p:spTgt spid="69635"/>
                        </p:tgtEl>
                        <p:attrNameLst>
                          <p:attrName>ppt_y</p:attrName>
                        </p:attrNameLst>
                      </p:cBhvr>
                      <p:tavLst>
                        <p:tav tm="0">
                          <p:val>
                            <p:strVal val="#ppt_y"/>
                          </p:val>
                        </p:tav>
                        <p:tav tm="100000">
                          <p:val>
                            <p:strVal val="#ppt_y"/>
                          </p:val>
                        </p:tav>
                      </p:tavLst>
                    </p:anim>
                  </p:childTnLst>
                </p:cTn>
              </p:par>
            </p:tnLst>
          </p:tmpl>
          <p:tmpl lvl="2">
            <p:tnLst>
              <p:par>
                <p:cTn xmlns:p14="http://schemas.microsoft.com/office/powerpoint/2010/main" presetID="2" presetClass="entr" presetSubtype="8" fill="hold" nodeType="clickEffect">
                  <p:stCondLst>
                    <p:cond delay="0"/>
                  </p:stCondLst>
                  <p:childTnLst>
                    <p:set>
                      <p:cBhvr>
                        <p:cTn dur="1" fill="hold">
                          <p:stCondLst>
                            <p:cond delay="0"/>
                          </p:stCondLst>
                        </p:cTn>
                        <p:tgtEl>
                          <p:spTgt spid="69635"/>
                        </p:tgtEl>
                        <p:attrNameLst>
                          <p:attrName>style.visibility</p:attrName>
                        </p:attrNameLst>
                      </p:cBhvr>
                      <p:to>
                        <p:strVal val="visible"/>
                      </p:to>
                    </p:set>
                    <p:anim calcmode="lin" valueType="num">
                      <p:cBhvr additive="base">
                        <p:cTn dur="500" fill="hold"/>
                        <p:tgtEl>
                          <p:spTgt spid="69635"/>
                        </p:tgtEl>
                        <p:attrNameLst>
                          <p:attrName>ppt_x</p:attrName>
                        </p:attrNameLst>
                      </p:cBhvr>
                      <p:tavLst>
                        <p:tav tm="0">
                          <p:val>
                            <p:strVal val="0-#ppt_w/2"/>
                          </p:val>
                        </p:tav>
                        <p:tav tm="100000">
                          <p:val>
                            <p:strVal val="#ppt_x"/>
                          </p:val>
                        </p:tav>
                      </p:tavLst>
                    </p:anim>
                    <p:anim calcmode="lin" valueType="num">
                      <p:cBhvr additive="base">
                        <p:cTn dur="500" fill="hold"/>
                        <p:tgtEl>
                          <p:spTgt spid="69635"/>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8" fill="hold" nodeType="clickEffect">
                  <p:stCondLst>
                    <p:cond delay="0"/>
                  </p:stCondLst>
                  <p:childTnLst>
                    <p:set>
                      <p:cBhvr>
                        <p:cTn dur="1" fill="hold">
                          <p:stCondLst>
                            <p:cond delay="0"/>
                          </p:stCondLst>
                        </p:cTn>
                        <p:tgtEl>
                          <p:spTgt spid="69635"/>
                        </p:tgtEl>
                        <p:attrNameLst>
                          <p:attrName>style.visibility</p:attrName>
                        </p:attrNameLst>
                      </p:cBhvr>
                      <p:to>
                        <p:strVal val="visible"/>
                      </p:to>
                    </p:set>
                    <p:anim calcmode="lin" valueType="num">
                      <p:cBhvr additive="base">
                        <p:cTn dur="500" fill="hold"/>
                        <p:tgtEl>
                          <p:spTgt spid="69635"/>
                        </p:tgtEl>
                        <p:attrNameLst>
                          <p:attrName>ppt_x</p:attrName>
                        </p:attrNameLst>
                      </p:cBhvr>
                      <p:tavLst>
                        <p:tav tm="0">
                          <p:val>
                            <p:strVal val="0-#ppt_w/2"/>
                          </p:val>
                        </p:tav>
                        <p:tav tm="100000">
                          <p:val>
                            <p:strVal val="#ppt_x"/>
                          </p:val>
                        </p:tav>
                      </p:tavLst>
                    </p:anim>
                    <p:anim calcmode="lin" valueType="num">
                      <p:cBhvr additive="base">
                        <p:cTn dur="500" fill="hold"/>
                        <p:tgtEl>
                          <p:spTgt spid="69635"/>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8" fill="hold" nodeType="clickEffect">
                  <p:stCondLst>
                    <p:cond delay="0"/>
                  </p:stCondLst>
                  <p:childTnLst>
                    <p:set>
                      <p:cBhvr>
                        <p:cTn dur="1" fill="hold">
                          <p:stCondLst>
                            <p:cond delay="0"/>
                          </p:stCondLst>
                        </p:cTn>
                        <p:tgtEl>
                          <p:spTgt spid="69635"/>
                        </p:tgtEl>
                        <p:attrNameLst>
                          <p:attrName>style.visibility</p:attrName>
                        </p:attrNameLst>
                      </p:cBhvr>
                      <p:to>
                        <p:strVal val="visible"/>
                      </p:to>
                    </p:set>
                    <p:anim calcmode="lin" valueType="num">
                      <p:cBhvr additive="base">
                        <p:cTn dur="500" fill="hold"/>
                        <p:tgtEl>
                          <p:spTgt spid="69635"/>
                        </p:tgtEl>
                        <p:attrNameLst>
                          <p:attrName>ppt_x</p:attrName>
                        </p:attrNameLst>
                      </p:cBhvr>
                      <p:tavLst>
                        <p:tav tm="0">
                          <p:val>
                            <p:strVal val="0-#ppt_w/2"/>
                          </p:val>
                        </p:tav>
                        <p:tav tm="100000">
                          <p:val>
                            <p:strVal val="#ppt_x"/>
                          </p:val>
                        </p:tav>
                      </p:tavLst>
                    </p:anim>
                    <p:anim calcmode="lin" valueType="num">
                      <p:cBhvr additive="base">
                        <p:cTn dur="500" fill="hold"/>
                        <p:tgtEl>
                          <p:spTgt spid="69635"/>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8" fill="hold" nodeType="withEffect">
                  <p:stCondLst>
                    <p:cond delay="0"/>
                  </p:stCondLst>
                  <p:childTnLst>
                    <p:set>
                      <p:cBhvr>
                        <p:cTn dur="1" fill="hold">
                          <p:stCondLst>
                            <p:cond delay="0"/>
                          </p:stCondLst>
                        </p:cTn>
                        <p:tgtEl>
                          <p:spTgt spid="69635"/>
                        </p:tgtEl>
                        <p:attrNameLst>
                          <p:attrName>style.visibility</p:attrName>
                        </p:attrNameLst>
                      </p:cBhvr>
                      <p:to>
                        <p:strVal val="visible"/>
                      </p:to>
                    </p:set>
                    <p:anim calcmode="lin" valueType="num">
                      <p:cBhvr additive="base">
                        <p:cTn dur="500" fill="hold"/>
                        <p:tgtEl>
                          <p:spTgt spid="69635"/>
                        </p:tgtEl>
                        <p:attrNameLst>
                          <p:attrName>ppt_x</p:attrName>
                        </p:attrNameLst>
                      </p:cBhvr>
                      <p:tavLst>
                        <p:tav tm="0">
                          <p:val>
                            <p:strVal val="0-#ppt_w/2"/>
                          </p:val>
                        </p:tav>
                        <p:tav tm="100000">
                          <p:val>
                            <p:strVal val="#ppt_x"/>
                          </p:val>
                        </p:tav>
                      </p:tavLst>
                    </p:anim>
                    <p:anim calcmode="lin" valueType="num">
                      <p:cBhvr additive="base">
                        <p:cTn dur="500" fill="hold"/>
                        <p:tgtEl>
                          <p:spTgt spid="69635"/>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800" b="1">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800" b="1">
          <a:solidFill>
            <a:schemeClr val="tx1"/>
          </a:solidFill>
          <a:latin typeface="Arial" charset="0"/>
          <a:ea typeface="ＭＳ Ｐゴシック" charset="0"/>
          <a:cs typeface="ＭＳ Ｐゴシック" charset="0"/>
        </a:defRPr>
      </a:lvl2pPr>
      <a:lvl3pPr algn="ctr" rtl="0" eaLnBrk="0" fontAlgn="base" hangingPunct="0">
        <a:spcBef>
          <a:spcPct val="0"/>
        </a:spcBef>
        <a:spcAft>
          <a:spcPct val="0"/>
        </a:spcAft>
        <a:defRPr sz="4800" b="1">
          <a:solidFill>
            <a:schemeClr val="tx1"/>
          </a:solidFill>
          <a:latin typeface="Arial" charset="0"/>
          <a:ea typeface="ＭＳ Ｐゴシック" charset="0"/>
          <a:cs typeface="ＭＳ Ｐゴシック" charset="0"/>
        </a:defRPr>
      </a:lvl3pPr>
      <a:lvl4pPr algn="ctr" rtl="0" eaLnBrk="0" fontAlgn="base" hangingPunct="0">
        <a:spcBef>
          <a:spcPct val="0"/>
        </a:spcBef>
        <a:spcAft>
          <a:spcPct val="0"/>
        </a:spcAft>
        <a:defRPr sz="4800" b="1">
          <a:solidFill>
            <a:schemeClr val="tx1"/>
          </a:solidFill>
          <a:latin typeface="Arial" charset="0"/>
          <a:ea typeface="ＭＳ Ｐゴシック" charset="0"/>
          <a:cs typeface="ＭＳ Ｐゴシック" charset="0"/>
        </a:defRPr>
      </a:lvl4pPr>
      <a:lvl5pPr algn="ctr" rtl="0" eaLnBrk="0" fontAlgn="base" hangingPunct="0">
        <a:spcBef>
          <a:spcPct val="0"/>
        </a:spcBef>
        <a:spcAft>
          <a:spcPct val="0"/>
        </a:spcAft>
        <a:defRPr sz="4800" b="1">
          <a:solidFill>
            <a:schemeClr val="tx1"/>
          </a:solidFill>
          <a:latin typeface="Arial" charset="0"/>
          <a:ea typeface="ＭＳ Ｐゴシック" charset="0"/>
          <a:cs typeface="ＭＳ Ｐゴシック" charset="0"/>
        </a:defRPr>
      </a:lvl5pPr>
      <a:lvl6pPr marL="457200" algn="ctr" rtl="0" eaLnBrk="0" fontAlgn="base" hangingPunct="0">
        <a:spcBef>
          <a:spcPct val="0"/>
        </a:spcBef>
        <a:spcAft>
          <a:spcPct val="0"/>
        </a:spcAft>
        <a:defRPr sz="4800" b="1">
          <a:solidFill>
            <a:schemeClr val="tx1"/>
          </a:solidFill>
          <a:latin typeface="Arial" charset="0"/>
        </a:defRPr>
      </a:lvl6pPr>
      <a:lvl7pPr marL="914400" algn="ctr" rtl="0" eaLnBrk="0" fontAlgn="base" hangingPunct="0">
        <a:spcBef>
          <a:spcPct val="0"/>
        </a:spcBef>
        <a:spcAft>
          <a:spcPct val="0"/>
        </a:spcAft>
        <a:defRPr sz="4800" b="1">
          <a:solidFill>
            <a:schemeClr val="tx1"/>
          </a:solidFill>
          <a:latin typeface="Arial" charset="0"/>
        </a:defRPr>
      </a:lvl7pPr>
      <a:lvl8pPr marL="1371600" algn="ctr" rtl="0" eaLnBrk="0" fontAlgn="base" hangingPunct="0">
        <a:spcBef>
          <a:spcPct val="0"/>
        </a:spcBef>
        <a:spcAft>
          <a:spcPct val="0"/>
        </a:spcAft>
        <a:defRPr sz="4800" b="1">
          <a:solidFill>
            <a:schemeClr val="tx1"/>
          </a:solidFill>
          <a:latin typeface="Arial" charset="0"/>
        </a:defRPr>
      </a:lvl8pPr>
      <a:lvl9pPr marL="1828800" algn="ctr" rtl="0" eaLnBrk="0" fontAlgn="base" hangingPunct="0">
        <a:spcBef>
          <a:spcPct val="0"/>
        </a:spcBef>
        <a:spcAft>
          <a:spcPct val="0"/>
        </a:spcAft>
        <a:defRPr sz="4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4000">
          <a:solidFill>
            <a:schemeClr val="tx1"/>
          </a:solidFill>
          <a:latin typeface="Times New Roman" pitchFamily="18" charset="0"/>
          <a:ea typeface="ＭＳ Ｐゴシック" charset="0"/>
        </a:defRPr>
      </a:lvl2pPr>
      <a:lvl3pPr marL="1143000" indent="-228600" algn="l" rtl="0" eaLnBrk="0" fontAlgn="base" hangingPunct="0">
        <a:spcBef>
          <a:spcPct val="20000"/>
        </a:spcBef>
        <a:spcAft>
          <a:spcPct val="0"/>
        </a:spcAft>
        <a:buChar char="•"/>
        <a:defRPr sz="4000">
          <a:solidFill>
            <a:schemeClr val="tx1"/>
          </a:solidFill>
          <a:latin typeface="Times New Roman" pitchFamily="18" charset="0"/>
          <a:ea typeface="ＭＳ Ｐゴシック" charset="0"/>
        </a:defRPr>
      </a:lvl3pPr>
      <a:lvl4pPr marL="1600200" indent="-228600" algn="l" rtl="0" eaLnBrk="0" fontAlgn="base" hangingPunct="0">
        <a:spcBef>
          <a:spcPct val="20000"/>
        </a:spcBef>
        <a:spcAft>
          <a:spcPct val="0"/>
        </a:spcAft>
        <a:buChar char="–"/>
        <a:defRPr sz="4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4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4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4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4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4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subTitle" idx="1"/>
          </p:nvPr>
        </p:nvSpPr>
        <p:spPr/>
        <p:txBody>
          <a:bodyPr/>
          <a:lstStyle/>
          <a:p>
            <a:r>
              <a:rPr lang="en-US">
                <a:latin typeface="Arial" charset="0"/>
              </a:rPr>
              <a:t>Chapter 2</a:t>
            </a:r>
          </a:p>
        </p:txBody>
      </p:sp>
      <p:sp>
        <p:nvSpPr>
          <p:cNvPr id="14338" name="Rectangle 3"/>
          <p:cNvSpPr>
            <a:spLocks noGrp="1" noChangeArrowheads="1"/>
          </p:cNvSpPr>
          <p:nvPr>
            <p:ph type="ctrTitle"/>
          </p:nvPr>
        </p:nvSpPr>
        <p:spPr/>
        <p:txBody>
          <a:bodyPr/>
          <a:lstStyle/>
          <a:p>
            <a:r>
              <a:rPr lang="en-US">
                <a:latin typeface="Arial" charset="0"/>
              </a:rPr>
              <a:t>Perception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 descr="structural_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088" y="152400"/>
            <a:ext cx="5091112"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noChangeArrowheads="1"/>
          </p:cNvSpPr>
          <p:nvPr>
            <p:ph type="title"/>
          </p:nvPr>
        </p:nvSpPr>
        <p:spPr>
          <a:xfrm>
            <a:off x="0" y="533400"/>
            <a:ext cx="2971800" cy="990600"/>
          </a:xfrm>
          <a:noFill/>
        </p:spPr>
        <p:txBody>
          <a:bodyPr/>
          <a:lstStyle/>
          <a:p>
            <a:r>
              <a:rPr lang="en-US" sz="4400">
                <a:latin typeface="Arial" charset="0"/>
              </a:rPr>
              <a:t>How It Works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atin typeface="Arial" charset="0"/>
              </a:rPr>
              <a:t>How It Works</a:t>
            </a:r>
          </a:p>
        </p:txBody>
      </p:sp>
      <p:pic>
        <p:nvPicPr>
          <p:cNvPr id="348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10363200"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5088" y="0"/>
            <a:ext cx="9078912" cy="2006600"/>
          </a:xfrm>
        </p:spPr>
        <p:txBody>
          <a:bodyPr/>
          <a:lstStyle/>
          <a:p>
            <a:r>
              <a:rPr lang="en-US" sz="4200">
                <a:latin typeface="Arial" charset="0"/>
              </a:rPr>
              <a:t>How It Works</a:t>
            </a:r>
          </a:p>
        </p:txBody>
      </p:sp>
      <p:sp>
        <p:nvSpPr>
          <p:cNvPr id="36866" name="Rectangle 4"/>
          <p:cNvSpPr>
            <a:spLocks noChangeArrowheads="1"/>
          </p:cNvSpPr>
          <p:nvPr/>
        </p:nvSpPr>
        <p:spPr bwMode="auto">
          <a:xfrm>
            <a:off x="533400" y="1981200"/>
            <a:ext cx="861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3200" b="1"/>
              <a:t>Cornea</a:t>
            </a:r>
            <a:r>
              <a:rPr lang="en-US" sz="3200"/>
              <a:t> </a:t>
            </a:r>
            <a:endParaRPr lang="en-US" sz="2500"/>
          </a:p>
          <a:p>
            <a:pPr marL="742950" lvl="1" indent="-285750">
              <a:spcBef>
                <a:spcPct val="20000"/>
              </a:spcBef>
              <a:buFontTx/>
              <a:buChar char="–"/>
            </a:pPr>
            <a:r>
              <a:rPr lang="en-US" sz="2800"/>
              <a:t>Helps gather and direct incoming light</a:t>
            </a:r>
          </a:p>
          <a:p>
            <a:pPr marL="342900" indent="-342900">
              <a:spcBef>
                <a:spcPct val="20000"/>
              </a:spcBef>
              <a:buFontTx/>
              <a:buChar char="•"/>
            </a:pPr>
            <a:endParaRPr lang="en-US" sz="1500" b="1"/>
          </a:p>
          <a:p>
            <a:pPr marL="342900" indent="-342900">
              <a:spcBef>
                <a:spcPct val="20000"/>
              </a:spcBef>
              <a:buFontTx/>
              <a:buChar char="•"/>
            </a:pPr>
            <a:r>
              <a:rPr lang="en-US" sz="3200" b="1"/>
              <a:t>Iris</a:t>
            </a:r>
            <a:r>
              <a:rPr lang="en-US" sz="3200"/>
              <a:t> </a:t>
            </a:r>
            <a:endParaRPr lang="en-US" sz="2500"/>
          </a:p>
          <a:p>
            <a:pPr marL="742950" lvl="1" indent="-285750">
              <a:spcBef>
                <a:spcPct val="20000"/>
              </a:spcBef>
              <a:buFontTx/>
              <a:buChar char="–"/>
            </a:pPr>
            <a:r>
              <a:rPr lang="en-US" sz="2800"/>
              <a:t>The muscle that controls the size of the pupil</a:t>
            </a:r>
          </a:p>
          <a:p>
            <a:pPr marL="342900" indent="-342900">
              <a:spcBef>
                <a:spcPct val="20000"/>
              </a:spcBef>
              <a:buFontTx/>
              <a:buChar char="•"/>
            </a:pPr>
            <a:r>
              <a:rPr lang="en-US" sz="3200" b="1"/>
              <a:t>Pupil</a:t>
            </a:r>
            <a:r>
              <a:rPr lang="en-US" sz="3200"/>
              <a:t> </a:t>
            </a:r>
            <a:endParaRPr lang="en-US" sz="2500"/>
          </a:p>
          <a:p>
            <a:pPr marL="742950" lvl="1" indent="-285750">
              <a:spcBef>
                <a:spcPct val="20000"/>
              </a:spcBef>
              <a:buFontTx/>
              <a:buChar char="–"/>
            </a:pPr>
            <a:r>
              <a:rPr lang="en-US" sz="2800"/>
              <a:t>Changes in size to let in different amounts of light</a:t>
            </a:r>
          </a:p>
          <a:p>
            <a:pPr marL="342900" indent="-342900">
              <a:spcBef>
                <a:spcPct val="20000"/>
              </a:spcBef>
            </a:pPr>
            <a:endParaRPr lang="en-US" sz="220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5088" y="0"/>
            <a:ext cx="9078912" cy="2006600"/>
          </a:xfrm>
        </p:spPr>
        <p:txBody>
          <a:bodyPr/>
          <a:lstStyle/>
          <a:p>
            <a:r>
              <a:rPr lang="en-US">
                <a:latin typeface="Arial" charset="0"/>
              </a:rPr>
              <a:t>How It Works</a:t>
            </a:r>
          </a:p>
        </p:txBody>
      </p:sp>
      <p:sp>
        <p:nvSpPr>
          <p:cNvPr id="38914" name="Rectangle 3"/>
          <p:cNvSpPr>
            <a:spLocks noChangeArrowheads="1"/>
          </p:cNvSpPr>
          <p:nvPr/>
        </p:nvSpPr>
        <p:spPr bwMode="auto">
          <a:xfrm>
            <a:off x="533400" y="1828800"/>
            <a:ext cx="8610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1000" b="1"/>
          </a:p>
          <a:p>
            <a:pPr marL="342900" indent="-342900">
              <a:spcBef>
                <a:spcPct val="20000"/>
              </a:spcBef>
              <a:buFontTx/>
              <a:buChar char="•"/>
            </a:pPr>
            <a:r>
              <a:rPr lang="en-US" sz="3200" b="1"/>
              <a:t>Lens</a:t>
            </a:r>
            <a:r>
              <a:rPr lang="en-US" sz="3200"/>
              <a:t> </a:t>
            </a:r>
          </a:p>
          <a:p>
            <a:pPr marL="742950" lvl="1" indent="-285750">
              <a:spcBef>
                <a:spcPct val="20000"/>
              </a:spcBef>
              <a:buFontTx/>
              <a:buChar char="–"/>
            </a:pPr>
            <a:r>
              <a:rPr lang="en-US" sz="2800"/>
              <a:t>Actively focuses, or bends, light as it enters the eye</a:t>
            </a:r>
          </a:p>
          <a:p>
            <a:pPr marL="342900" indent="-342900">
              <a:spcBef>
                <a:spcPct val="20000"/>
              </a:spcBef>
              <a:buFontTx/>
              <a:buChar char="•"/>
            </a:pPr>
            <a:r>
              <a:rPr lang="en-US" sz="3200" b="1"/>
              <a:t>Retina</a:t>
            </a:r>
            <a:endParaRPr lang="en-US" sz="2500"/>
          </a:p>
          <a:p>
            <a:pPr marL="742950" lvl="1" indent="-285750">
              <a:spcBef>
                <a:spcPct val="20000"/>
              </a:spcBef>
              <a:buFontTx/>
              <a:buChar char="–"/>
            </a:pPr>
            <a:r>
              <a:rPr lang="en-US" sz="2800"/>
              <a:t>Contains sensory receptors for vision (rods and cones)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65088" y="0"/>
            <a:ext cx="9078912" cy="2006600"/>
          </a:xfrm>
        </p:spPr>
        <p:txBody>
          <a:bodyPr/>
          <a:lstStyle/>
          <a:p>
            <a:r>
              <a:rPr lang="en-US">
                <a:latin typeface="Arial" charset="0"/>
              </a:rPr>
              <a:t>How It Works</a:t>
            </a:r>
          </a:p>
        </p:txBody>
      </p:sp>
      <p:sp>
        <p:nvSpPr>
          <p:cNvPr id="40962" name="Rectangle 3"/>
          <p:cNvSpPr>
            <a:spLocks noChangeArrowheads="1"/>
          </p:cNvSpPr>
          <p:nvPr/>
        </p:nvSpPr>
        <p:spPr bwMode="auto">
          <a:xfrm>
            <a:off x="533400" y="2057400"/>
            <a:ext cx="3505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3200" b="1"/>
              <a:t>Rods</a:t>
            </a:r>
          </a:p>
          <a:p>
            <a:pPr marL="742950" lvl="1" indent="-285750">
              <a:spcBef>
                <a:spcPct val="20000"/>
              </a:spcBef>
              <a:buFontTx/>
              <a:buChar char="–"/>
            </a:pPr>
            <a:r>
              <a:rPr lang="en-US" sz="2800"/>
              <a:t>We like the light  (night vision, dark adaptation).</a:t>
            </a:r>
          </a:p>
          <a:p>
            <a:pPr marL="742950" lvl="1" indent="-285750">
              <a:spcBef>
                <a:spcPct val="20000"/>
              </a:spcBef>
              <a:buFontTx/>
              <a:buChar char="–"/>
            </a:pPr>
            <a:r>
              <a:rPr lang="en-US" sz="2800"/>
              <a:t>And the sides (peripheral).</a:t>
            </a:r>
          </a:p>
        </p:txBody>
      </p:sp>
      <p:sp>
        <p:nvSpPr>
          <p:cNvPr id="40963" name="Rectangle 4"/>
          <p:cNvSpPr>
            <a:spLocks noChangeArrowheads="1"/>
          </p:cNvSpPr>
          <p:nvPr/>
        </p:nvSpPr>
        <p:spPr bwMode="auto">
          <a:xfrm>
            <a:off x="5029200" y="1752600"/>
            <a:ext cx="3505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pPr>
            <a:endParaRPr lang="en-US" sz="1000"/>
          </a:p>
          <a:p>
            <a:pPr marL="342900" indent="-342900">
              <a:spcBef>
                <a:spcPct val="20000"/>
              </a:spcBef>
              <a:buFontTx/>
              <a:buChar char="•"/>
            </a:pPr>
            <a:r>
              <a:rPr lang="en-US" sz="3200" b="1"/>
              <a:t>Cones</a:t>
            </a:r>
          </a:p>
          <a:p>
            <a:pPr marL="742950" lvl="1" indent="-285750">
              <a:spcBef>
                <a:spcPct val="20000"/>
              </a:spcBef>
              <a:buFontTx/>
              <a:buChar char="–"/>
            </a:pPr>
            <a:r>
              <a:rPr lang="en-US" sz="2800"/>
              <a:t>Hooray Color</a:t>
            </a:r>
          </a:p>
          <a:p>
            <a:pPr marL="742950" lvl="1" indent="-285750">
              <a:spcBef>
                <a:spcPct val="20000"/>
              </a:spcBef>
              <a:buFontTx/>
              <a:buChar char="–"/>
            </a:pPr>
            <a:r>
              <a:rPr lang="en-US" sz="2800"/>
              <a:t>Sharpness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65088" y="0"/>
            <a:ext cx="9078912" cy="2006600"/>
          </a:xfrm>
        </p:spPr>
        <p:txBody>
          <a:bodyPr/>
          <a:lstStyle/>
          <a:p>
            <a:r>
              <a:rPr lang="en-US">
                <a:latin typeface="Arial" charset="0"/>
              </a:rPr>
              <a:t>How It Works</a:t>
            </a:r>
          </a:p>
        </p:txBody>
      </p:sp>
      <p:sp>
        <p:nvSpPr>
          <p:cNvPr id="43010" name="Rectangle 3"/>
          <p:cNvSpPr>
            <a:spLocks noChangeArrowheads="1"/>
          </p:cNvSpPr>
          <p:nvPr/>
        </p:nvSpPr>
        <p:spPr bwMode="auto">
          <a:xfrm>
            <a:off x="533400" y="1828800"/>
            <a:ext cx="8610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3200" b="1"/>
              <a:t>Fovea</a:t>
            </a:r>
          </a:p>
          <a:p>
            <a:pPr marL="742950" lvl="1" indent="-285750">
              <a:spcBef>
                <a:spcPct val="20000"/>
              </a:spcBef>
              <a:buFontTx/>
              <a:buChar char="–"/>
            </a:pPr>
            <a:r>
              <a:rPr lang="en-US" sz="2800"/>
              <a:t>Only cones</a:t>
            </a:r>
          </a:p>
          <a:p>
            <a:pPr marL="742950" lvl="1" indent="-285750">
              <a:spcBef>
                <a:spcPct val="20000"/>
              </a:spcBef>
              <a:buFontTx/>
              <a:buChar char="–"/>
            </a:pPr>
            <a:r>
              <a:rPr lang="en-US" sz="2800"/>
              <a:t>Periscope of sharp vision</a:t>
            </a:r>
            <a:endParaRPr lang="en-US" sz="1000"/>
          </a:p>
          <a:p>
            <a:pPr marL="742950" lvl="1" indent="-285750">
              <a:spcBef>
                <a:spcPct val="20000"/>
              </a:spcBef>
              <a:buFontTx/>
              <a:buChar char="–"/>
            </a:pPr>
            <a:endParaRPr lang="en-US" sz="600"/>
          </a:p>
          <a:p>
            <a:pPr marL="342900" indent="-342900">
              <a:spcBef>
                <a:spcPct val="20000"/>
              </a:spcBef>
              <a:buFontTx/>
              <a:buChar char="•"/>
            </a:pPr>
            <a:endParaRPr lang="en-US" sz="250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5088" y="0"/>
            <a:ext cx="9078912" cy="2006600"/>
          </a:xfrm>
        </p:spPr>
        <p:txBody>
          <a:bodyPr/>
          <a:lstStyle/>
          <a:p>
            <a:r>
              <a:rPr lang="en-US">
                <a:latin typeface="Arial" charset="0"/>
              </a:rPr>
              <a:t>How It Works</a:t>
            </a:r>
          </a:p>
        </p:txBody>
      </p:sp>
      <p:sp>
        <p:nvSpPr>
          <p:cNvPr id="45058" name="Rectangle 3"/>
          <p:cNvSpPr>
            <a:spLocks noChangeArrowheads="1"/>
          </p:cNvSpPr>
          <p:nvPr/>
        </p:nvSpPr>
        <p:spPr bwMode="auto">
          <a:xfrm>
            <a:off x="533400" y="1828800"/>
            <a:ext cx="8610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3200" b="1"/>
              <a:t>Optic Nerve</a:t>
            </a:r>
          </a:p>
          <a:p>
            <a:pPr marL="742950" lvl="1" indent="-285750">
              <a:spcBef>
                <a:spcPct val="20000"/>
              </a:spcBef>
              <a:buFontTx/>
              <a:buChar char="–"/>
            </a:pPr>
            <a:r>
              <a:rPr lang="en-US" sz="2700"/>
              <a:t>The thick nerve that exits from the back of the eye</a:t>
            </a:r>
          </a:p>
          <a:p>
            <a:pPr marL="742950" lvl="1" indent="-285750">
              <a:spcBef>
                <a:spcPct val="20000"/>
              </a:spcBef>
              <a:buFontTx/>
              <a:buChar char="–"/>
            </a:pPr>
            <a:r>
              <a:rPr lang="en-US" sz="2700"/>
              <a:t>Carries visual information to the visual cortex and brain</a:t>
            </a:r>
          </a:p>
          <a:p>
            <a:pPr marL="342900" indent="-342900">
              <a:spcBef>
                <a:spcPct val="20000"/>
              </a:spcBef>
              <a:buFontTx/>
              <a:buChar char="•"/>
            </a:pPr>
            <a:r>
              <a:rPr lang="en-US" sz="3200" b="1"/>
              <a:t>Blind Spot</a:t>
            </a:r>
          </a:p>
          <a:p>
            <a:pPr marL="742950" lvl="1" indent="-285750">
              <a:spcBef>
                <a:spcPct val="20000"/>
              </a:spcBef>
              <a:buFontTx/>
              <a:buChar char="–"/>
            </a:pPr>
            <a:r>
              <a:rPr lang="en-US" sz="2800"/>
              <a:t>The point at which the optic nerve leaves the eye, producing a small gap in the field of vision</a:t>
            </a:r>
            <a:endParaRPr lang="en-US" sz="2700"/>
          </a:p>
          <a:p>
            <a:pPr marL="742950" lvl="1" indent="-285750">
              <a:spcBef>
                <a:spcPct val="20000"/>
              </a:spcBef>
              <a:buFontTx/>
              <a:buChar char="–"/>
            </a:pPr>
            <a:endParaRPr lang="en-US" sz="100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a:xfrm>
            <a:off x="3429000" y="6400800"/>
            <a:ext cx="2895600" cy="244475"/>
          </a:xfrm>
        </p:spPr>
        <p:txBody>
          <a:bodyPr/>
          <a:lstStyle/>
          <a:p>
            <a:pPr>
              <a:defRPr/>
            </a:pPr>
            <a:r>
              <a:rPr lang="en-US"/>
              <a:t>Chapter 2</a:t>
            </a:r>
          </a:p>
        </p:txBody>
      </p:sp>
      <p:sp>
        <p:nvSpPr>
          <p:cNvPr id="47106"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7E3CAD9-AC6D-804A-9B62-AAE55A0D7089}" type="slidenum">
              <a:rPr lang="en-US" sz="1800"/>
              <a:pPr/>
              <a:t>17</a:t>
            </a:fld>
            <a:endParaRPr lang="en-US" sz="1800"/>
          </a:p>
        </p:txBody>
      </p:sp>
      <p:sp>
        <p:nvSpPr>
          <p:cNvPr id="47107" name="Rectangle 2"/>
          <p:cNvSpPr>
            <a:spLocks noGrp="1" noChangeArrowheads="1"/>
          </p:cNvSpPr>
          <p:nvPr>
            <p:ph type="title"/>
          </p:nvPr>
        </p:nvSpPr>
        <p:spPr>
          <a:xfrm>
            <a:off x="609600" y="122238"/>
            <a:ext cx="8077200" cy="715962"/>
          </a:xfrm>
        </p:spPr>
        <p:txBody>
          <a:bodyPr/>
          <a:lstStyle/>
          <a:p>
            <a:r>
              <a:rPr lang="en-US" sz="3200">
                <a:latin typeface="Arial" charset="0"/>
              </a:rPr>
              <a:t>The Structure of the Visual System</a:t>
            </a:r>
          </a:p>
        </p:txBody>
      </p:sp>
      <p:sp>
        <p:nvSpPr>
          <p:cNvPr id="124933" name="Text Box 5"/>
          <p:cNvSpPr txBox="1">
            <a:spLocks noChangeArrowheads="1"/>
          </p:cNvSpPr>
          <p:nvPr/>
        </p:nvSpPr>
        <p:spPr bwMode="auto">
          <a:xfrm>
            <a:off x="914400" y="1219200"/>
            <a:ext cx="76962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a:latin typeface="Georgia" charset="0"/>
                <a:cs typeface="+mn-cs"/>
              </a:rPr>
              <a:t>Beyond the primary visual cortex, two main pathways can be identified:</a:t>
            </a:r>
          </a:p>
          <a:p>
            <a:pPr>
              <a:defRPr/>
            </a:pPr>
            <a:r>
              <a:rPr lang="en-US" sz="2000">
                <a:latin typeface="Georgia" charset="0"/>
                <a:cs typeface="+mn-cs"/>
              </a:rPr>
              <a:t/>
            </a:r>
            <a:br>
              <a:rPr lang="en-US" sz="2000">
                <a:latin typeface="Georgia" charset="0"/>
                <a:cs typeface="+mn-cs"/>
              </a:rPr>
            </a:br>
            <a:r>
              <a:rPr lang="en-US" sz="2000">
                <a:latin typeface="Georgia" charset="0"/>
                <a:cs typeface="+mn-cs"/>
              </a:rPr>
              <a:t>(1) A </a:t>
            </a:r>
            <a:r>
              <a:rPr lang="en-US" sz="2000" b="1" i="1">
                <a:latin typeface="Georgia" charset="0"/>
                <a:cs typeface="+mn-cs"/>
              </a:rPr>
              <a:t>dorsal pathway</a:t>
            </a:r>
            <a:r>
              <a:rPr lang="en-US" sz="2000">
                <a:latin typeface="Georgia" charset="0"/>
                <a:cs typeface="+mn-cs"/>
              </a:rPr>
              <a:t> reaches up into the parietal lobes and is important in processing information about where items are located and how they might be acted on, guiding movements such as grasping.</a:t>
            </a:r>
          </a:p>
          <a:p>
            <a:pPr>
              <a:defRPr/>
            </a:pPr>
            <a:r>
              <a:rPr lang="en-US" sz="2000">
                <a:latin typeface="Georgia" charset="0"/>
                <a:cs typeface="+mn-cs"/>
              </a:rPr>
              <a:t/>
            </a:r>
            <a:br>
              <a:rPr lang="en-US" sz="2000">
                <a:latin typeface="Georgia" charset="0"/>
                <a:cs typeface="+mn-cs"/>
              </a:rPr>
            </a:br>
            <a:r>
              <a:rPr lang="en-US" sz="2000">
                <a:latin typeface="Georgia" charset="0"/>
                <a:cs typeface="+mn-cs"/>
              </a:rPr>
              <a:t/>
            </a:r>
            <a:br>
              <a:rPr lang="en-US" sz="2000">
                <a:latin typeface="Georgia" charset="0"/>
                <a:cs typeface="+mn-cs"/>
              </a:rPr>
            </a:br>
            <a:r>
              <a:rPr lang="en-US" sz="2000">
                <a:latin typeface="Georgia" charset="0"/>
                <a:cs typeface="+mn-cs"/>
              </a:rPr>
              <a:t>(2) A </a:t>
            </a:r>
            <a:r>
              <a:rPr lang="en-US" sz="2000" b="1" i="1">
                <a:latin typeface="Georgia" charset="0"/>
                <a:cs typeface="+mn-cs"/>
              </a:rPr>
              <a:t>ventral pathway</a:t>
            </a:r>
            <a:r>
              <a:rPr lang="en-US" sz="2000">
                <a:latin typeface="Georgia" charset="0"/>
                <a:cs typeface="+mn-cs"/>
              </a:rPr>
              <a:t> reaches down into the temporal lobes; this pathway processes information that leads to the recognition and identification of objects. </a:t>
            </a:r>
          </a:p>
          <a:p>
            <a:pPr>
              <a:spcBef>
                <a:spcPct val="50000"/>
              </a:spcBef>
              <a:defRPr/>
            </a:pPr>
            <a:endParaRPr lang="en-US" sz="2000">
              <a:latin typeface="Georgia" charset="0"/>
              <a:cs typeface="+mn-cs"/>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4933">
                                            <p:txEl>
                                              <p:pRg st="0" end="0"/>
                                            </p:txEl>
                                          </p:spTgt>
                                        </p:tgtEl>
                                        <p:attrNameLst>
                                          <p:attrName>style.visibility</p:attrName>
                                        </p:attrNameLst>
                                      </p:cBhvr>
                                      <p:to>
                                        <p:strVal val="visible"/>
                                      </p:to>
                                    </p:set>
                                    <p:animEffect transition="in" filter="fade">
                                      <p:cBhvr>
                                        <p:cTn id="7" dur="2000"/>
                                        <p:tgtEl>
                                          <p:spTgt spid="124933">
                                            <p:txEl>
                                              <p:pRg st="0" end="0"/>
                                            </p:txEl>
                                          </p:spTgt>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124933">
                                            <p:txEl>
                                              <p:pRg st="1" end="1"/>
                                            </p:txEl>
                                          </p:spTgt>
                                        </p:tgtEl>
                                        <p:attrNameLst>
                                          <p:attrName>style.visibility</p:attrName>
                                        </p:attrNameLst>
                                      </p:cBhvr>
                                      <p:to>
                                        <p:strVal val="visible"/>
                                      </p:to>
                                    </p:set>
                                    <p:animEffect transition="in" filter="fade">
                                      <p:cBhvr>
                                        <p:cTn id="11" dur="2000"/>
                                        <p:tgtEl>
                                          <p:spTgt spid="124933">
                                            <p:txEl>
                                              <p:pRg st="1" end="1"/>
                                            </p:txEl>
                                          </p:spTgt>
                                        </p:tgtEl>
                                      </p:cBhvr>
                                    </p:animEffect>
                                  </p:childTnLst>
                                </p:cTn>
                              </p:par>
                            </p:childTnLst>
                          </p:cTn>
                        </p:par>
                        <p:par>
                          <p:cTn id="12" fill="hold" nodeType="afterGroup">
                            <p:stCondLst>
                              <p:cond delay="4000"/>
                            </p:stCondLst>
                            <p:childTnLst>
                              <p:par>
                                <p:cTn id="13" presetID="10" presetClass="entr" presetSubtype="0" fill="hold" nodeType="afterEffect">
                                  <p:stCondLst>
                                    <p:cond delay="0"/>
                                  </p:stCondLst>
                                  <p:childTnLst>
                                    <p:set>
                                      <p:cBhvr>
                                        <p:cTn id="14" dur="1" fill="hold">
                                          <p:stCondLst>
                                            <p:cond delay="0"/>
                                          </p:stCondLst>
                                        </p:cTn>
                                        <p:tgtEl>
                                          <p:spTgt spid="124933">
                                            <p:txEl>
                                              <p:pRg st="2" end="2"/>
                                            </p:txEl>
                                          </p:spTgt>
                                        </p:tgtEl>
                                        <p:attrNameLst>
                                          <p:attrName>style.visibility</p:attrName>
                                        </p:attrNameLst>
                                      </p:cBhvr>
                                      <p:to>
                                        <p:strVal val="visible"/>
                                      </p:to>
                                    </p:set>
                                    <p:animEffect transition="in" filter="fade">
                                      <p:cBhvr>
                                        <p:cTn id="15" dur="2000"/>
                                        <p:tgtEl>
                                          <p:spTgt spid="1249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09600" y="122238"/>
            <a:ext cx="8077200" cy="792162"/>
          </a:xfrm>
        </p:spPr>
        <p:txBody>
          <a:bodyPr/>
          <a:lstStyle/>
          <a:p>
            <a:r>
              <a:rPr lang="en-US" sz="3600" b="0">
                <a:latin typeface="Arial" charset="0"/>
              </a:rPr>
              <a:t>Seeing the </a:t>
            </a:r>
            <a:r>
              <a:rPr lang="ja-JP" altLang="en-US" sz="3600" b="0">
                <a:latin typeface="Arial" charset="0"/>
              </a:rPr>
              <a:t>“</a:t>
            </a:r>
            <a:r>
              <a:rPr lang="en-US" altLang="ja-JP" sz="3600" b="0">
                <a:latin typeface="Arial" charset="0"/>
              </a:rPr>
              <a:t>What</a:t>
            </a:r>
            <a:r>
              <a:rPr lang="ja-JP" altLang="en-US" sz="3600" b="0">
                <a:latin typeface="Arial" charset="0"/>
              </a:rPr>
              <a:t>”</a:t>
            </a:r>
            <a:r>
              <a:rPr lang="en-US" altLang="ja-JP" sz="3600" b="0">
                <a:latin typeface="Arial" charset="0"/>
              </a:rPr>
              <a:t> and the </a:t>
            </a:r>
            <a:r>
              <a:rPr lang="ja-JP" altLang="en-US" sz="3600" b="0">
                <a:latin typeface="Arial" charset="0"/>
              </a:rPr>
              <a:t>“</a:t>
            </a:r>
            <a:r>
              <a:rPr lang="en-US" altLang="ja-JP" sz="3600" b="0">
                <a:latin typeface="Arial" charset="0"/>
              </a:rPr>
              <a:t>Where</a:t>
            </a:r>
            <a:r>
              <a:rPr lang="ja-JP" altLang="en-US" sz="3600" b="0">
                <a:latin typeface="Arial" charset="0"/>
              </a:rPr>
              <a:t>”</a:t>
            </a:r>
            <a:r>
              <a:rPr lang="en-US" altLang="ja-JP" sz="3600" b="0">
                <a:latin typeface="Arial" charset="0"/>
              </a:rPr>
              <a:t> </a:t>
            </a:r>
            <a:endParaRPr lang="en-US" sz="3600" b="0">
              <a:latin typeface="Arial" charset="0"/>
            </a:endParaRPr>
          </a:p>
        </p:txBody>
      </p:sp>
      <p:pic>
        <p:nvPicPr>
          <p:cNvPr id="491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9675"/>
            <a:ext cx="73152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atin typeface="Arial" charset="0"/>
              </a:rPr>
              <a:t>How It Works</a:t>
            </a:r>
          </a:p>
        </p:txBody>
      </p:sp>
      <p:sp>
        <p:nvSpPr>
          <p:cNvPr id="51202" name="Rectangle 3"/>
          <p:cNvSpPr>
            <a:spLocks noGrp="1" noChangeArrowheads="1"/>
          </p:cNvSpPr>
          <p:nvPr>
            <p:ph type="body" idx="1"/>
          </p:nvPr>
        </p:nvSpPr>
        <p:spPr/>
        <p:txBody>
          <a:bodyPr/>
          <a:lstStyle/>
          <a:p>
            <a:r>
              <a:rPr lang="en-US">
                <a:latin typeface="Arial" charset="0"/>
              </a:rPr>
              <a:t>Something cool:</a:t>
            </a:r>
          </a:p>
          <a:p>
            <a:pPr lvl="1"/>
            <a:r>
              <a:rPr lang="en-US">
                <a:latin typeface="Times New Roman" charset="0"/>
              </a:rPr>
              <a:t>Renitopic mapping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10"/>
          </p:nvPr>
        </p:nvSpPr>
        <p:spPr>
          <a:xfrm>
            <a:off x="3429000" y="6400800"/>
            <a:ext cx="2895600" cy="247650"/>
          </a:xfrm>
        </p:spPr>
        <p:txBody>
          <a:bodyPr/>
          <a:lstStyle/>
          <a:p>
            <a:pPr>
              <a:defRPr/>
            </a:pPr>
            <a:r>
              <a:rPr lang="en-US"/>
              <a:t>Chapter 2</a:t>
            </a:r>
          </a:p>
        </p:txBody>
      </p:sp>
      <p:sp>
        <p:nvSpPr>
          <p:cNvPr id="16386" name="Rectangle 6"/>
          <p:cNvSpPr>
            <a:spLocks noGrp="1" noChangeArrowheads="1"/>
          </p:cNvSpPr>
          <p:nvPr>
            <p:ph type="sldNum" sz="quarter" idx="4294967295"/>
          </p:nvPr>
        </p:nvSpPr>
        <p:spPr bwMode="auto">
          <a:xfrm>
            <a:off x="6705600" y="6172200"/>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9E88E16-DDB4-2B47-857A-5CEC6F6ED295}" type="slidenum">
              <a:rPr lang="en-US" sz="1800"/>
              <a:pPr/>
              <a:t>2</a:t>
            </a:fld>
            <a:endParaRPr lang="en-US" sz="1800"/>
          </a:p>
        </p:txBody>
      </p:sp>
      <p:sp>
        <p:nvSpPr>
          <p:cNvPr id="16387" name="Rectangle 2"/>
          <p:cNvSpPr>
            <a:spLocks noGrp="1" noChangeArrowheads="1"/>
          </p:cNvSpPr>
          <p:nvPr>
            <p:ph type="ctrTitle"/>
          </p:nvPr>
        </p:nvSpPr>
        <p:spPr>
          <a:xfrm>
            <a:off x="990600" y="152400"/>
            <a:ext cx="7467600" cy="609600"/>
          </a:xfrm>
        </p:spPr>
        <p:txBody>
          <a:bodyPr/>
          <a:lstStyle/>
          <a:p>
            <a:r>
              <a:rPr lang="en-US">
                <a:latin typeface="Arial" charset="0"/>
              </a:rPr>
              <a:t>Perception</a:t>
            </a:r>
          </a:p>
        </p:txBody>
      </p:sp>
      <p:sp>
        <p:nvSpPr>
          <p:cNvPr id="2052" name="Rectangle 4"/>
          <p:cNvSpPr>
            <a:spLocks noChangeArrowheads="1"/>
          </p:cNvSpPr>
          <p:nvPr/>
        </p:nvSpPr>
        <p:spPr bwMode="auto">
          <a:xfrm>
            <a:off x="685800" y="1066800"/>
            <a:ext cx="441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sz="3600">
                <a:solidFill>
                  <a:schemeClr val="tx2"/>
                </a:solidFill>
                <a:latin typeface="Georgia" charset="0"/>
                <a:cs typeface="+mn-cs"/>
              </a:rPr>
              <a:t>Learning Objectives</a:t>
            </a:r>
          </a:p>
        </p:txBody>
      </p:sp>
      <p:sp>
        <p:nvSpPr>
          <p:cNvPr id="2055" name="Text Box 7"/>
          <p:cNvSpPr txBox="1">
            <a:spLocks noChangeArrowheads="1"/>
          </p:cNvSpPr>
          <p:nvPr/>
        </p:nvSpPr>
        <p:spPr bwMode="auto">
          <a:xfrm>
            <a:off x="762000" y="1828800"/>
            <a:ext cx="4343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dirty="0">
                <a:latin typeface="Georgia" charset="0"/>
                <a:cs typeface="+mn-cs"/>
              </a:rPr>
              <a:t>What It Means to Perceive</a:t>
            </a:r>
          </a:p>
          <a:p>
            <a:pPr>
              <a:defRPr/>
            </a:pPr>
            <a:endParaRPr lang="en-US" dirty="0">
              <a:latin typeface="Georgia" charset="0"/>
              <a:cs typeface="+mn-cs"/>
            </a:endParaRPr>
          </a:p>
          <a:p>
            <a:pPr>
              <a:defRPr/>
            </a:pPr>
            <a:r>
              <a:rPr lang="en-US" dirty="0">
                <a:latin typeface="Georgia" charset="0"/>
                <a:cs typeface="+mn-cs"/>
              </a:rPr>
              <a:t>How It Works: The Case of Visual Perception </a:t>
            </a:r>
          </a:p>
          <a:p>
            <a:pPr>
              <a:defRPr/>
            </a:pPr>
            <a:endParaRPr lang="en-US" dirty="0">
              <a:latin typeface="Georgia" charset="0"/>
              <a:cs typeface="+mn-cs"/>
            </a:endParaRPr>
          </a:p>
          <a:p>
            <a:pPr>
              <a:defRPr/>
            </a:pPr>
            <a:r>
              <a:rPr lang="en-US" dirty="0">
                <a:latin typeface="Georgia" charset="0"/>
                <a:cs typeface="+mn-cs"/>
              </a:rPr>
              <a:t>Building from the Bottom Up: From Features to Objects</a:t>
            </a:r>
          </a:p>
          <a:p>
            <a:pPr>
              <a:defRPr/>
            </a:pPr>
            <a:endParaRPr lang="en-US" dirty="0">
              <a:latin typeface="Georgia" charset="0"/>
              <a:cs typeface="+mn-cs"/>
            </a:endParaRPr>
          </a:p>
          <a:p>
            <a:pPr>
              <a:defRPr/>
            </a:pPr>
            <a:r>
              <a:rPr lang="en-US" dirty="0">
                <a:latin typeface="Georgia" charset="0"/>
                <a:cs typeface="+mn-cs"/>
              </a:rPr>
              <a:t>Achieving Visual Recognition: Have I Seen You Before?</a:t>
            </a:r>
          </a:p>
          <a:p>
            <a:pPr>
              <a:defRPr/>
            </a:pPr>
            <a:endParaRPr lang="en-US" dirty="0">
              <a:latin typeface="Georgia" charset="0"/>
              <a:cs typeface="+mn-cs"/>
            </a:endParaRPr>
          </a:p>
          <a:p>
            <a:pPr>
              <a:defRPr/>
            </a:pPr>
            <a:r>
              <a:rPr lang="en-US" dirty="0">
                <a:latin typeface="Georgia" charset="0"/>
                <a:cs typeface="+mn-cs"/>
              </a:rPr>
              <a:t>Interpreting from the Top Down: What You Know Guides What You See</a:t>
            </a:r>
          </a:p>
          <a:p>
            <a:pPr>
              <a:defRPr/>
            </a:pPr>
            <a:endParaRPr lang="en-US" dirty="0">
              <a:latin typeface="Georgia" charset="0"/>
              <a:cs typeface="+mn-cs"/>
            </a:endParaRPr>
          </a:p>
          <a:p>
            <a:pPr>
              <a:defRPr/>
            </a:pPr>
            <a:r>
              <a:rPr lang="en-US" dirty="0">
                <a:latin typeface="Georgia" charset="0"/>
                <a:cs typeface="+mn-cs"/>
              </a:rPr>
              <a:t>In Models and Brains: The Interactive Nature of Perception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atin typeface="Arial" charset="0"/>
              </a:rPr>
              <a:t>How It Works</a:t>
            </a:r>
          </a:p>
        </p:txBody>
      </p:sp>
      <p:sp>
        <p:nvSpPr>
          <p:cNvPr id="53250" name="Rectangle 3"/>
          <p:cNvSpPr>
            <a:spLocks noGrp="1" noChangeArrowheads="1"/>
          </p:cNvSpPr>
          <p:nvPr>
            <p:ph type="body" idx="1"/>
          </p:nvPr>
        </p:nvSpPr>
        <p:spPr/>
        <p:txBody>
          <a:bodyPr/>
          <a:lstStyle/>
          <a:p>
            <a:r>
              <a:rPr lang="en-US">
                <a:latin typeface="Arial" charset="0"/>
              </a:rPr>
              <a:t>Bottom up processing - driven by sensory info</a:t>
            </a:r>
          </a:p>
          <a:p>
            <a:r>
              <a:rPr lang="en-US">
                <a:latin typeface="Arial" charset="0"/>
              </a:rPr>
              <a:t>Top down processing - controlled by context info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a:xfrm>
            <a:off x="3429000" y="6400800"/>
            <a:ext cx="2895600" cy="244475"/>
          </a:xfrm>
        </p:spPr>
        <p:txBody>
          <a:bodyPr/>
          <a:lstStyle/>
          <a:p>
            <a:pPr>
              <a:defRPr/>
            </a:pPr>
            <a:r>
              <a:rPr lang="en-US"/>
              <a:t>Chapter 2</a:t>
            </a:r>
          </a:p>
        </p:txBody>
      </p:sp>
      <p:sp>
        <p:nvSpPr>
          <p:cNvPr id="55298"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035C50E-3F99-0E41-BE09-063D40CD3199}" type="slidenum">
              <a:rPr lang="en-US" sz="1800"/>
              <a:pPr/>
              <a:t>21</a:t>
            </a:fld>
            <a:endParaRPr lang="en-US" sz="1800"/>
          </a:p>
        </p:txBody>
      </p:sp>
      <p:sp>
        <p:nvSpPr>
          <p:cNvPr id="55299" name="Rectangle 2"/>
          <p:cNvSpPr>
            <a:spLocks noGrp="1" noChangeArrowheads="1"/>
          </p:cNvSpPr>
          <p:nvPr>
            <p:ph type="title"/>
          </p:nvPr>
        </p:nvSpPr>
        <p:spPr>
          <a:xfrm>
            <a:off x="609600" y="122238"/>
            <a:ext cx="8077200" cy="792162"/>
          </a:xfrm>
        </p:spPr>
        <p:txBody>
          <a:bodyPr/>
          <a:lstStyle/>
          <a:p>
            <a:r>
              <a:rPr lang="en-US" sz="3200">
                <a:latin typeface="Arial" charset="0"/>
              </a:rPr>
              <a:t>Spots and Edges</a:t>
            </a:r>
          </a:p>
        </p:txBody>
      </p:sp>
      <p:sp>
        <p:nvSpPr>
          <p:cNvPr id="45062" name="Text Box 6"/>
          <p:cNvSpPr txBox="1">
            <a:spLocks noChangeArrowheads="1"/>
          </p:cNvSpPr>
          <p:nvPr/>
        </p:nvSpPr>
        <p:spPr bwMode="auto">
          <a:xfrm>
            <a:off x="914400" y="1219200"/>
            <a:ext cx="7696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a:latin typeface="Georgia" charset="0"/>
                <a:cs typeface="+mn-cs"/>
              </a:rPr>
              <a:t>Each ganglion cell is connected, through a series of other cells, to a collection of photoreceptors that are neighbors to each other. </a:t>
            </a:r>
          </a:p>
          <a:p>
            <a:pPr>
              <a:defRPr/>
            </a:pPr>
            <a:endParaRPr lang="en-US" sz="2000">
              <a:latin typeface="Georgia" charset="0"/>
              <a:cs typeface="+mn-cs"/>
            </a:endParaRPr>
          </a:p>
          <a:p>
            <a:pPr>
              <a:defRPr/>
            </a:pPr>
            <a:r>
              <a:rPr lang="en-US" sz="2000">
                <a:latin typeface="Georgia" charset="0"/>
                <a:cs typeface="+mn-cs"/>
              </a:rPr>
              <a:t>This means that the ganglion cell will respond only to light that lands on those receptors and, thus, to light in one specific region in the </a:t>
            </a:r>
            <a:r>
              <a:rPr lang="en-US" sz="2000" b="1" i="1">
                <a:latin typeface="Georgia" charset="0"/>
                <a:cs typeface="+mn-cs"/>
              </a:rPr>
              <a:t>visual field</a:t>
            </a:r>
            <a:r>
              <a:rPr lang="en-US" sz="2000">
                <a:latin typeface="Georgia" charset="0"/>
                <a:cs typeface="+mn-cs"/>
              </a:rPr>
              <a:t>, the portion of the world that is visible at the present moment. </a:t>
            </a:r>
          </a:p>
          <a:p>
            <a:pPr>
              <a:defRPr/>
            </a:pPr>
            <a:endParaRPr lang="en-US" sz="2000">
              <a:latin typeface="Georgia" charset="0"/>
              <a:cs typeface="+mn-cs"/>
            </a:endParaRPr>
          </a:p>
          <a:p>
            <a:pPr>
              <a:defRPr/>
            </a:pPr>
            <a:r>
              <a:rPr lang="en-US" sz="2000">
                <a:latin typeface="Georgia" charset="0"/>
                <a:cs typeface="+mn-cs"/>
              </a:rPr>
              <a:t>Our ganglion cell gets input from the receptors that lie in its receptors that lie in its receptive field, the region shown in color at the bottom of the figure. </a:t>
            </a:r>
          </a:p>
          <a:p>
            <a:pPr>
              <a:defRPr/>
            </a:pPr>
            <a:endParaRPr lang="en-US" sz="2000">
              <a:latin typeface="Georgia" charset="0"/>
              <a:cs typeface="+mn-cs"/>
            </a:endParaRPr>
          </a:p>
          <a:p>
            <a:pPr>
              <a:defRPr/>
            </a:pPr>
            <a:r>
              <a:rPr lang="en-US" sz="2000">
                <a:latin typeface="Georgia" charset="0"/>
                <a:cs typeface="+mn-cs"/>
              </a:rPr>
              <a:t>In vision, the </a:t>
            </a:r>
            <a:r>
              <a:rPr lang="en-US" sz="2000" b="1" i="1">
                <a:latin typeface="Georgia" charset="0"/>
                <a:cs typeface="+mn-cs"/>
              </a:rPr>
              <a:t>receptive field</a:t>
            </a:r>
            <a:r>
              <a:rPr lang="en-US" sz="2000">
                <a:latin typeface="Georgia" charset="0"/>
                <a:cs typeface="+mn-cs"/>
              </a:rPr>
              <a:t> of a cell is the area of the visual field in which a stimulus will affect the activity of the cell.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62">
                                            <p:txEl>
                                              <p:pRg st="0" end="0"/>
                                            </p:txEl>
                                          </p:spTgt>
                                        </p:tgtEl>
                                        <p:attrNameLst>
                                          <p:attrName>style.visibility</p:attrName>
                                        </p:attrNameLst>
                                      </p:cBhvr>
                                      <p:to>
                                        <p:strVal val="visible"/>
                                      </p:to>
                                    </p:set>
                                    <p:animEffect transition="in" filter="fade">
                                      <p:cBhvr>
                                        <p:cTn id="7" dur="2000"/>
                                        <p:tgtEl>
                                          <p:spTgt spid="450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062">
                                            <p:txEl>
                                              <p:pRg st="2" end="2"/>
                                            </p:txEl>
                                          </p:spTgt>
                                        </p:tgtEl>
                                        <p:attrNameLst>
                                          <p:attrName>style.visibility</p:attrName>
                                        </p:attrNameLst>
                                      </p:cBhvr>
                                      <p:to>
                                        <p:strVal val="visible"/>
                                      </p:to>
                                    </p:set>
                                    <p:animEffect transition="in" filter="fade">
                                      <p:cBhvr>
                                        <p:cTn id="10" dur="2000"/>
                                        <p:tgtEl>
                                          <p:spTgt spid="4506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062">
                                            <p:txEl>
                                              <p:pRg st="4" end="4"/>
                                            </p:txEl>
                                          </p:spTgt>
                                        </p:tgtEl>
                                        <p:attrNameLst>
                                          <p:attrName>style.visibility</p:attrName>
                                        </p:attrNameLst>
                                      </p:cBhvr>
                                      <p:to>
                                        <p:strVal val="visible"/>
                                      </p:to>
                                    </p:set>
                                    <p:animEffect transition="in" filter="fade">
                                      <p:cBhvr>
                                        <p:cTn id="13" dur="2000"/>
                                        <p:tgtEl>
                                          <p:spTgt spid="4506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5062">
                                            <p:txEl>
                                              <p:pRg st="6" end="6"/>
                                            </p:txEl>
                                          </p:spTgt>
                                        </p:tgtEl>
                                        <p:attrNameLst>
                                          <p:attrName>style.visibility</p:attrName>
                                        </p:attrNameLst>
                                      </p:cBhvr>
                                      <p:to>
                                        <p:strVal val="visible"/>
                                      </p:to>
                                    </p:set>
                                    <p:animEffect transition="in" filter="fade">
                                      <p:cBhvr>
                                        <p:cTn id="16" dur="2000"/>
                                        <p:tgtEl>
                                          <p:spTgt spid="450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144463"/>
            <a:ext cx="8231187"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title"/>
          </p:nvPr>
        </p:nvSpPr>
        <p:spPr>
          <a:xfrm>
            <a:off x="0" y="5105400"/>
            <a:ext cx="9144000" cy="1143000"/>
          </a:xfrm>
          <a:noFill/>
        </p:spPr>
        <p:txBody>
          <a:bodyPr/>
          <a:lstStyle/>
          <a:p>
            <a:r>
              <a:rPr lang="en-US" sz="3400">
                <a:latin typeface="Arial" charset="0"/>
              </a:rPr>
              <a:t>On-off and off-on receptive fields.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65088" y="0"/>
            <a:ext cx="9078912" cy="2006600"/>
          </a:xfrm>
        </p:spPr>
        <p:txBody>
          <a:bodyPr/>
          <a:lstStyle/>
          <a:p>
            <a:r>
              <a:rPr lang="en-US" sz="5400">
                <a:latin typeface="Arial" charset="0"/>
              </a:rPr>
              <a:t>Bottom Up</a:t>
            </a:r>
            <a:endParaRPr lang="en-US" sz="4200">
              <a:solidFill>
                <a:srgbClr val="FFFF00"/>
              </a:solidFill>
              <a:latin typeface="Arial" charset="0"/>
            </a:endParaRPr>
          </a:p>
        </p:txBody>
      </p:sp>
      <p:sp>
        <p:nvSpPr>
          <p:cNvPr id="59394" name="Rectangle 3"/>
          <p:cNvSpPr>
            <a:spLocks noChangeArrowheads="1"/>
          </p:cNvSpPr>
          <p:nvPr/>
        </p:nvSpPr>
        <p:spPr bwMode="auto">
          <a:xfrm>
            <a:off x="533400" y="1828800"/>
            <a:ext cx="8610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3600" b="1"/>
              <a:t>Edge detectors</a:t>
            </a:r>
          </a:p>
          <a:p>
            <a:pPr marL="742950" lvl="1" indent="-285750">
              <a:spcBef>
                <a:spcPct val="20000"/>
              </a:spcBef>
              <a:buFontTx/>
              <a:buChar char="–"/>
            </a:pPr>
            <a:r>
              <a:rPr lang="en-US" sz="3200"/>
              <a:t>Respond positively to light on one side of a line and negatively to light on the other side</a:t>
            </a:r>
          </a:p>
          <a:p>
            <a:pPr marL="342900" indent="-342900">
              <a:spcBef>
                <a:spcPct val="20000"/>
              </a:spcBef>
              <a:buFontTx/>
              <a:buChar char="•"/>
            </a:pPr>
            <a:r>
              <a:rPr lang="en-US" sz="3600" b="1"/>
              <a:t>Bar detectors</a:t>
            </a:r>
          </a:p>
          <a:p>
            <a:pPr marL="742950" lvl="1" indent="-285750">
              <a:spcBef>
                <a:spcPct val="20000"/>
              </a:spcBef>
              <a:buFontTx/>
              <a:buChar char="–"/>
            </a:pPr>
            <a:r>
              <a:rPr lang="en-US" sz="3200"/>
              <a:t>Respond positively to light in the center and negatively to light at the periphery, </a:t>
            </a:r>
            <a:br>
              <a:rPr lang="en-US" sz="3200"/>
            </a:br>
            <a:r>
              <a:rPr lang="en-US" sz="3200"/>
              <a:t>or vice versa</a:t>
            </a:r>
          </a:p>
          <a:p>
            <a:pPr marL="1143000" lvl="2" indent="-228600">
              <a:spcBef>
                <a:spcPct val="20000"/>
              </a:spcBef>
              <a:buFontTx/>
              <a:buChar char="•"/>
            </a:pPr>
            <a:endParaRPr lang="en-US" sz="360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0" y="5791200"/>
            <a:ext cx="9144000" cy="685800"/>
          </a:xfrm>
          <a:noFill/>
        </p:spPr>
        <p:txBody>
          <a:bodyPr/>
          <a:lstStyle/>
          <a:p>
            <a:r>
              <a:rPr lang="en-US" sz="3100">
                <a:latin typeface="Arial" charset="0"/>
              </a:rPr>
              <a:t>Response patterns of cells in the visual cortex.</a:t>
            </a:r>
          </a:p>
        </p:txBody>
      </p:sp>
      <p:pic>
        <p:nvPicPr>
          <p:cNvPr id="614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27013"/>
            <a:ext cx="7237413"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xfrm>
            <a:off x="3429000" y="6400800"/>
            <a:ext cx="2895600" cy="244475"/>
          </a:xfrm>
        </p:spPr>
        <p:txBody>
          <a:bodyPr/>
          <a:lstStyle/>
          <a:p>
            <a:pPr>
              <a:defRPr/>
            </a:pPr>
            <a:r>
              <a:rPr lang="en-US"/>
              <a:t>Chapter 2</a:t>
            </a:r>
          </a:p>
        </p:txBody>
      </p:sp>
      <p:sp>
        <p:nvSpPr>
          <p:cNvPr id="63490"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290F299-CF3E-7F4A-8942-DFB0FB25CFE4}" type="slidenum">
              <a:rPr lang="en-US" sz="1800"/>
              <a:pPr/>
              <a:t>25</a:t>
            </a:fld>
            <a:endParaRPr lang="en-US" sz="1800"/>
          </a:p>
        </p:txBody>
      </p:sp>
      <p:sp>
        <p:nvSpPr>
          <p:cNvPr id="63491" name="Rectangle 2"/>
          <p:cNvSpPr>
            <a:spLocks noGrp="1" noChangeArrowheads="1"/>
          </p:cNvSpPr>
          <p:nvPr>
            <p:ph type="title"/>
          </p:nvPr>
        </p:nvSpPr>
        <p:spPr>
          <a:xfrm>
            <a:off x="609600" y="122238"/>
            <a:ext cx="8077200" cy="1143000"/>
          </a:xfrm>
        </p:spPr>
        <p:txBody>
          <a:bodyPr/>
          <a:lstStyle/>
          <a:p>
            <a:r>
              <a:rPr lang="en-US" sz="3200">
                <a:latin typeface="Arial" charset="0"/>
              </a:rPr>
              <a:t>Spots and Edges</a:t>
            </a:r>
          </a:p>
        </p:txBody>
      </p:sp>
      <p:pic>
        <p:nvPicPr>
          <p:cNvPr id="129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1295400"/>
            <a:ext cx="4967287"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9030" name="Text Box 6"/>
          <p:cNvSpPr txBox="1">
            <a:spLocks noChangeArrowheads="1"/>
          </p:cNvSpPr>
          <p:nvPr/>
        </p:nvSpPr>
        <p:spPr bwMode="auto">
          <a:xfrm>
            <a:off x="1143000" y="4267200"/>
            <a:ext cx="7315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Georgia" charset="0"/>
                <a:cs typeface="+mn-cs"/>
              </a:rPr>
              <a:t>Six uniform rectangles are shown abutting one another, ordered from lightest to darkest. Even though the level of gray in each rectangle is uniform, it looks as if each one is a bit lighter on its right edge than its left edge and darker on its left edge. These edge effects come from the neighboring rectan­gle, and are predicted from the responses of ganglion cell neurons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fade">
                                      <p:cBhvr>
                                        <p:cTn id="7" dur="2000"/>
                                        <p:tgtEl>
                                          <p:spTgt spid="1290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9030"/>
                                        </p:tgtEl>
                                        <p:attrNameLst>
                                          <p:attrName>style.visibility</p:attrName>
                                        </p:attrNameLst>
                                      </p:cBhvr>
                                      <p:to>
                                        <p:strVal val="visible"/>
                                      </p:to>
                                    </p:set>
                                    <p:animEffect transition="in" filter="fade">
                                      <p:cBhvr>
                                        <p:cTn id="10" dur="20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xfrm>
            <a:off x="3429000" y="6400800"/>
            <a:ext cx="2895600" cy="244475"/>
          </a:xfrm>
        </p:spPr>
        <p:txBody>
          <a:bodyPr/>
          <a:lstStyle/>
          <a:p>
            <a:pPr>
              <a:defRPr/>
            </a:pPr>
            <a:r>
              <a:rPr lang="en-US"/>
              <a:t>Chapter 2</a:t>
            </a:r>
          </a:p>
        </p:txBody>
      </p:sp>
      <p:sp>
        <p:nvSpPr>
          <p:cNvPr id="65538"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4B52B6F-9338-1E43-8415-9FF2F5D01B8A}" type="slidenum">
              <a:rPr lang="en-US" sz="1800"/>
              <a:pPr/>
              <a:t>26</a:t>
            </a:fld>
            <a:endParaRPr lang="en-US" sz="1800"/>
          </a:p>
        </p:txBody>
      </p:sp>
      <p:sp>
        <p:nvSpPr>
          <p:cNvPr id="65539" name="Rectangle 2"/>
          <p:cNvSpPr>
            <a:spLocks noGrp="1" noChangeArrowheads="1"/>
          </p:cNvSpPr>
          <p:nvPr>
            <p:ph type="title"/>
          </p:nvPr>
        </p:nvSpPr>
        <p:spPr>
          <a:xfrm>
            <a:off x="609600" y="274638"/>
            <a:ext cx="8077200" cy="792162"/>
          </a:xfrm>
        </p:spPr>
        <p:txBody>
          <a:bodyPr/>
          <a:lstStyle/>
          <a:p>
            <a:r>
              <a:rPr lang="en-US">
                <a:latin typeface="Arial" charset="0"/>
              </a:rPr>
              <a:t>Throwing Away Information</a:t>
            </a:r>
          </a:p>
        </p:txBody>
      </p:sp>
      <p:sp>
        <p:nvSpPr>
          <p:cNvPr id="131076" name="Text Box 4"/>
          <p:cNvSpPr txBox="1">
            <a:spLocks noChangeArrowheads="1"/>
          </p:cNvSpPr>
          <p:nvPr/>
        </p:nvSpPr>
        <p:spPr bwMode="auto">
          <a:xfrm>
            <a:off x="838200" y="3962400"/>
            <a:ext cx="80010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u="sng">
                <a:cs typeface="+mn-cs"/>
              </a:rPr>
              <a:t>The Craik-Cornsweet-O</a:t>
            </a:r>
            <a:r>
              <a:rPr lang="ja-JP" altLang="en-US" b="1" u="sng">
                <a:latin typeface="Arial"/>
                <a:cs typeface="+mn-cs"/>
              </a:rPr>
              <a:t>’</a:t>
            </a:r>
            <a:r>
              <a:rPr lang="en-US" b="1" u="sng">
                <a:cs typeface="+mn-cs"/>
              </a:rPr>
              <a:t>Brien illusion</a:t>
            </a:r>
            <a:r>
              <a:rPr lang="en-US">
                <a:cs typeface="+mn-cs"/>
              </a:rPr>
              <a:t> </a:t>
            </a:r>
            <a:r>
              <a:rPr lang="en-US">
                <a:latin typeface="Georgia" charset="0"/>
                <a:cs typeface="+mn-cs"/>
              </a:rPr>
              <a:t>(a) A gray rectangle is shown with a special edge in the middle. The rectangle seems to be divided with a lighter region on the left and darker region on the right. If you look closely, you will see that actually the two regions are not uniform. There is a gradual transition in each side, producing a sharp change from light to dark in the middle. (b) This is the same figure as in (a), but with the middle region covered by a black rectangle. Now you can see that the gray regions are actually the same. Try putting your finger over the middle of (a) to reveal the illusion.</a:t>
            </a:r>
          </a:p>
        </p:txBody>
      </p:sp>
      <p:pic>
        <p:nvPicPr>
          <p:cNvPr id="131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5" y="1219200"/>
            <a:ext cx="479107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1077"/>
                                        </p:tgtEl>
                                        <p:attrNameLst>
                                          <p:attrName>style.visibility</p:attrName>
                                        </p:attrNameLst>
                                      </p:cBhvr>
                                      <p:to>
                                        <p:strVal val="visible"/>
                                      </p:to>
                                    </p:set>
                                    <p:animEffect transition="in" filter="fade">
                                      <p:cBhvr>
                                        <p:cTn id="7" dur="2000"/>
                                        <p:tgtEl>
                                          <p:spTgt spid="1310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076"/>
                                        </p:tgtEl>
                                        <p:attrNameLst>
                                          <p:attrName>style.visibility</p:attrName>
                                        </p:attrNameLst>
                                      </p:cBhvr>
                                      <p:to>
                                        <p:strVal val="visible"/>
                                      </p:to>
                                    </p:set>
                                    <p:animEffect transition="in" filter="fade">
                                      <p:cBhvr>
                                        <p:cTn id="10" dur="20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0"/>
          </p:nvPr>
        </p:nvSpPr>
        <p:spPr>
          <a:xfrm>
            <a:off x="3429000" y="6400800"/>
            <a:ext cx="2895600" cy="244475"/>
          </a:xfrm>
        </p:spPr>
        <p:txBody>
          <a:bodyPr/>
          <a:lstStyle/>
          <a:p>
            <a:pPr>
              <a:defRPr/>
            </a:pPr>
            <a:r>
              <a:rPr lang="en-US"/>
              <a:t>Chapter 2</a:t>
            </a:r>
          </a:p>
        </p:txBody>
      </p:sp>
      <p:sp>
        <p:nvSpPr>
          <p:cNvPr id="67586"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482A622-243B-8142-A81B-BEA398E831BF}" type="slidenum">
              <a:rPr lang="en-US" sz="1800"/>
              <a:pPr/>
              <a:t>27</a:t>
            </a:fld>
            <a:endParaRPr lang="en-US" sz="1800"/>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71475"/>
            <a:ext cx="748665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a:xfrm>
            <a:off x="3429000" y="6400800"/>
            <a:ext cx="2895600" cy="244475"/>
          </a:xfrm>
        </p:spPr>
        <p:txBody>
          <a:bodyPr/>
          <a:lstStyle/>
          <a:p>
            <a:pPr>
              <a:defRPr/>
            </a:pPr>
            <a:r>
              <a:rPr lang="en-US"/>
              <a:t>Chapter 2</a:t>
            </a:r>
          </a:p>
        </p:txBody>
      </p:sp>
      <p:sp>
        <p:nvSpPr>
          <p:cNvPr id="69634"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BEB87E9-AF36-354F-881A-65CAE18603CC}" type="slidenum">
              <a:rPr lang="en-US" sz="1800"/>
              <a:pPr/>
              <a:t>28</a:t>
            </a:fld>
            <a:endParaRPr lang="en-US" sz="1800"/>
          </a:p>
        </p:txBody>
      </p:sp>
      <p:sp>
        <p:nvSpPr>
          <p:cNvPr id="69635" name="Rectangle 2"/>
          <p:cNvSpPr>
            <a:spLocks noGrp="1" noChangeArrowheads="1"/>
          </p:cNvSpPr>
          <p:nvPr>
            <p:ph type="title"/>
          </p:nvPr>
        </p:nvSpPr>
        <p:spPr>
          <a:xfrm>
            <a:off x="609600" y="-30163"/>
            <a:ext cx="8077200" cy="1143001"/>
          </a:xfrm>
        </p:spPr>
        <p:txBody>
          <a:bodyPr/>
          <a:lstStyle/>
          <a:p>
            <a:r>
              <a:rPr lang="en-US" sz="3200">
                <a:latin typeface="Arial" charset="0"/>
              </a:rPr>
              <a:t>Neural Processing of Features</a:t>
            </a:r>
          </a:p>
        </p:txBody>
      </p:sp>
      <p:sp>
        <p:nvSpPr>
          <p:cNvPr id="135174" name="Text Box 6"/>
          <p:cNvSpPr txBox="1">
            <a:spLocks noChangeArrowheads="1"/>
          </p:cNvSpPr>
          <p:nvPr/>
        </p:nvSpPr>
        <p:spPr bwMode="auto">
          <a:xfrm>
            <a:off x="914400" y="1219200"/>
            <a:ext cx="7696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b="1">
                <a:latin typeface="Georgia" charset="0"/>
                <a:cs typeface="+mn-cs"/>
              </a:rPr>
              <a:t>Tilt aftereffect</a:t>
            </a:r>
            <a:r>
              <a:rPr lang="en-US" sz="2000">
                <a:latin typeface="Georgia" charset="0"/>
                <a:cs typeface="+mn-cs"/>
              </a:rPr>
              <a:t>: What would normally produce equal activity in the left-and the right-sensing neurons, produces more activity in the left-sensing neurons because the right-sensing ones have been fatigued. </a:t>
            </a:r>
          </a:p>
          <a:p>
            <a:pPr>
              <a:defRPr/>
            </a:pPr>
            <a:endParaRPr lang="en-US" sz="2000">
              <a:latin typeface="Georgia" charset="0"/>
              <a:cs typeface="+mn-cs"/>
            </a:endParaRPr>
          </a:p>
          <a:p>
            <a:pPr>
              <a:defRPr/>
            </a:pPr>
            <a:r>
              <a:rPr lang="en-US" sz="2000">
                <a:latin typeface="Georgia" charset="0"/>
                <a:cs typeface="+mn-cs"/>
              </a:rPr>
              <a:t>In </a:t>
            </a:r>
            <a:r>
              <a:rPr lang="en-US" sz="2000" b="1" i="1">
                <a:latin typeface="Georgia" charset="0"/>
                <a:cs typeface="+mn-cs"/>
              </a:rPr>
              <a:t>akinetopsia</a:t>
            </a:r>
            <a:r>
              <a:rPr lang="en-US" sz="2000">
                <a:latin typeface="Georgia" charset="0"/>
                <a:cs typeface="+mn-cs"/>
              </a:rPr>
              <a:t>, or motion blindness—the loss of the ability to see objects move. Those affected report that they perceive a collection of still images. </a:t>
            </a:r>
          </a:p>
          <a:p>
            <a:pPr>
              <a:defRPr/>
            </a:pPr>
            <a:endParaRPr lang="en-US" sz="2000">
              <a:latin typeface="Georgia" charset="0"/>
              <a:cs typeface="+mn-cs"/>
            </a:endParaRPr>
          </a:p>
          <a:p>
            <a:pPr>
              <a:defRPr/>
            </a:pPr>
            <a:r>
              <a:rPr lang="en-US" sz="2000">
                <a:latin typeface="Georgia" charset="0"/>
                <a:cs typeface="+mn-cs"/>
              </a:rPr>
              <a:t>In </a:t>
            </a:r>
            <a:r>
              <a:rPr lang="en-US" sz="2000" b="1" i="1">
                <a:latin typeface="Georgia" charset="0"/>
                <a:cs typeface="+mn-cs"/>
              </a:rPr>
              <a:t>achromatopsia</a:t>
            </a:r>
            <a:r>
              <a:rPr lang="en-US" sz="2000">
                <a:latin typeface="Georgia" charset="0"/>
                <a:cs typeface="+mn-cs"/>
              </a:rPr>
              <a:t>, or cortical color blindness all color vision is lost and the world appears in shades of gray. And in achromatopsia, unlike as in blindness caused by damage to the eyes or optic nerve, even memory of color is gone.</a:t>
            </a:r>
          </a:p>
          <a:p>
            <a:pPr>
              <a:defRPr/>
            </a:pPr>
            <a:endParaRPr lang="en-US" sz="2000">
              <a:latin typeface="Georgia" charset="0"/>
              <a:cs typeface="+mn-cs"/>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35174">
                                            <p:txEl>
                                              <p:pRg st="0" end="0"/>
                                            </p:txEl>
                                          </p:spTgt>
                                        </p:tgtEl>
                                        <p:attrNameLst>
                                          <p:attrName>style.visibility</p:attrName>
                                        </p:attrNameLst>
                                      </p:cBhvr>
                                      <p:to>
                                        <p:strVal val="visible"/>
                                      </p:to>
                                    </p:set>
                                    <p:animEffect transition="in" filter="fade">
                                      <p:cBhvr>
                                        <p:cTn id="7" dur="2000"/>
                                        <p:tgtEl>
                                          <p:spTgt spid="135174">
                                            <p:txEl>
                                              <p:pRg st="0" end="0"/>
                                            </p:txEl>
                                          </p:spTgt>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135174">
                                            <p:txEl>
                                              <p:pRg st="2" end="2"/>
                                            </p:txEl>
                                          </p:spTgt>
                                        </p:tgtEl>
                                        <p:attrNameLst>
                                          <p:attrName>style.visibility</p:attrName>
                                        </p:attrNameLst>
                                      </p:cBhvr>
                                      <p:to>
                                        <p:strVal val="visible"/>
                                      </p:to>
                                    </p:set>
                                    <p:animEffect transition="in" filter="fade">
                                      <p:cBhvr>
                                        <p:cTn id="11" dur="2000"/>
                                        <p:tgtEl>
                                          <p:spTgt spid="135174">
                                            <p:txEl>
                                              <p:pRg st="2" end="2"/>
                                            </p:txEl>
                                          </p:spTgt>
                                        </p:tgtEl>
                                      </p:cBhvr>
                                    </p:animEffect>
                                  </p:childTnLst>
                                </p:cTn>
                              </p:par>
                            </p:childTnLst>
                          </p:cTn>
                        </p:par>
                        <p:par>
                          <p:cTn id="12" fill="hold" nodeType="afterGroup">
                            <p:stCondLst>
                              <p:cond delay="4000"/>
                            </p:stCondLst>
                            <p:childTnLst>
                              <p:par>
                                <p:cTn id="13" presetID="10" presetClass="entr" presetSubtype="0" fill="hold" nodeType="afterEffect">
                                  <p:stCondLst>
                                    <p:cond delay="0"/>
                                  </p:stCondLst>
                                  <p:childTnLst>
                                    <p:set>
                                      <p:cBhvr>
                                        <p:cTn id="14" dur="1" fill="hold">
                                          <p:stCondLst>
                                            <p:cond delay="0"/>
                                          </p:stCondLst>
                                        </p:cTn>
                                        <p:tgtEl>
                                          <p:spTgt spid="135174">
                                            <p:txEl>
                                              <p:pRg st="4" end="4"/>
                                            </p:txEl>
                                          </p:spTgt>
                                        </p:tgtEl>
                                        <p:attrNameLst>
                                          <p:attrName>style.visibility</p:attrName>
                                        </p:attrNameLst>
                                      </p:cBhvr>
                                      <p:to>
                                        <p:strVal val="visible"/>
                                      </p:to>
                                    </p:set>
                                    <p:animEffect transition="in" filter="fade">
                                      <p:cBhvr>
                                        <p:cTn id="15" dur="2000"/>
                                        <p:tgtEl>
                                          <p:spTgt spid="1351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atin typeface="Arial" charset="0"/>
              </a:rPr>
              <a:t>What</a:t>
            </a:r>
            <a:r>
              <a:rPr lang="ja-JP" altLang="en-US">
                <a:latin typeface="Arial" charset="0"/>
              </a:rPr>
              <a:t>’</a:t>
            </a:r>
            <a:r>
              <a:rPr lang="en-US" altLang="ja-JP">
                <a:latin typeface="Arial" charset="0"/>
              </a:rPr>
              <a:t>s the Difference?</a:t>
            </a:r>
            <a:endParaRPr lang="en-US">
              <a:latin typeface="Arial" charset="0"/>
            </a:endParaRPr>
          </a:p>
        </p:txBody>
      </p:sp>
      <p:sp>
        <p:nvSpPr>
          <p:cNvPr id="18434" name="Rectangle 3"/>
          <p:cNvSpPr>
            <a:spLocks noGrp="1" noChangeArrowheads="1"/>
          </p:cNvSpPr>
          <p:nvPr>
            <p:ph type="body" idx="1"/>
          </p:nvPr>
        </p:nvSpPr>
        <p:spPr/>
        <p:txBody>
          <a:bodyPr/>
          <a:lstStyle/>
          <a:p>
            <a:r>
              <a:rPr lang="en-US">
                <a:latin typeface="Arial" charset="0"/>
              </a:rPr>
              <a:t>Sensation</a:t>
            </a:r>
          </a:p>
          <a:p>
            <a:r>
              <a:rPr lang="en-US">
                <a:latin typeface="Arial" charset="0"/>
              </a:rPr>
              <a:t>Perception</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atin typeface="Arial" charset="0"/>
              </a:rPr>
              <a:t>Definitions</a:t>
            </a:r>
          </a:p>
        </p:txBody>
      </p:sp>
      <p:sp>
        <p:nvSpPr>
          <p:cNvPr id="20482" name="Rectangle 3"/>
          <p:cNvSpPr>
            <a:spLocks noGrp="1" noChangeArrowheads="1"/>
          </p:cNvSpPr>
          <p:nvPr>
            <p:ph type="body" idx="1"/>
          </p:nvPr>
        </p:nvSpPr>
        <p:spPr/>
        <p:txBody>
          <a:bodyPr/>
          <a:lstStyle/>
          <a:p>
            <a:r>
              <a:rPr lang="en-US">
                <a:latin typeface="Arial" charset="0"/>
              </a:rPr>
              <a:t>Sensation</a:t>
            </a:r>
          </a:p>
          <a:p>
            <a:endParaRPr lang="en-US">
              <a:latin typeface="Arial" charset="0"/>
            </a:endParaRP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92400"/>
            <a:ext cx="68580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atin typeface="Arial" charset="0"/>
              </a:rPr>
              <a:t>Definitions</a:t>
            </a:r>
          </a:p>
        </p:txBody>
      </p:sp>
      <p:sp>
        <p:nvSpPr>
          <p:cNvPr id="22530" name="Rectangle 3"/>
          <p:cNvSpPr>
            <a:spLocks noGrp="1" noChangeArrowheads="1"/>
          </p:cNvSpPr>
          <p:nvPr>
            <p:ph type="body" idx="1"/>
          </p:nvPr>
        </p:nvSpPr>
        <p:spPr>
          <a:xfrm>
            <a:off x="685800" y="1981200"/>
            <a:ext cx="2895600" cy="4648200"/>
          </a:xfrm>
        </p:spPr>
        <p:txBody>
          <a:bodyPr/>
          <a:lstStyle/>
          <a:p>
            <a:r>
              <a:rPr lang="en-US">
                <a:latin typeface="Arial" charset="0"/>
              </a:rPr>
              <a:t>Perception</a:t>
            </a:r>
          </a:p>
          <a:p>
            <a:pPr lvl="1"/>
            <a:r>
              <a:rPr lang="en-US">
                <a:latin typeface="Times New Roman" charset="0"/>
              </a:rPr>
              <a:t>What do I make of it?</a:t>
            </a:r>
          </a:p>
        </p:txBody>
      </p:sp>
      <p:pic>
        <p:nvPicPr>
          <p:cNvPr id="22531" name="Picture 4" descr="esc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7432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063" y="227013"/>
            <a:ext cx="6872287"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Rectangle 3"/>
          <p:cNvSpPr>
            <a:spLocks noGrp="1" noChangeArrowheads="1"/>
          </p:cNvSpPr>
          <p:nvPr>
            <p:ph type="title"/>
          </p:nvPr>
        </p:nvSpPr>
        <p:spPr>
          <a:xfrm>
            <a:off x="0" y="5562600"/>
            <a:ext cx="9144000" cy="1143000"/>
          </a:xfrm>
          <a:noFill/>
        </p:spPr>
        <p:txBody>
          <a:bodyPr/>
          <a:lstStyle/>
          <a:p>
            <a:r>
              <a:rPr lang="en-US" sz="3800">
                <a:latin typeface="Arial" charset="0"/>
              </a:rPr>
              <a:t>Blobs or pattern of a dog?</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atin typeface="Arial" charset="0"/>
              </a:rPr>
              <a:t>What</a:t>
            </a:r>
            <a:r>
              <a:rPr lang="ja-JP" altLang="en-US">
                <a:latin typeface="Arial" charset="0"/>
              </a:rPr>
              <a:t>’</a:t>
            </a:r>
            <a:r>
              <a:rPr lang="en-US" altLang="ja-JP">
                <a:latin typeface="Arial" charset="0"/>
              </a:rPr>
              <a:t>s the difference?</a:t>
            </a:r>
            <a:endParaRPr lang="en-US">
              <a:latin typeface="Arial" charset="0"/>
            </a:endParaRPr>
          </a:p>
        </p:txBody>
      </p:sp>
      <p:sp>
        <p:nvSpPr>
          <p:cNvPr id="26626" name="Rectangle 3"/>
          <p:cNvSpPr>
            <a:spLocks noGrp="1" noChangeArrowheads="1"/>
          </p:cNvSpPr>
          <p:nvPr>
            <p:ph type="body" idx="1"/>
          </p:nvPr>
        </p:nvSpPr>
        <p:spPr/>
        <p:txBody>
          <a:bodyPr/>
          <a:lstStyle/>
          <a:p>
            <a:r>
              <a:rPr lang="en-US">
                <a:latin typeface="Arial" charset="0"/>
              </a:rPr>
              <a:t>We can get different perceptions from the same sensation.</a:t>
            </a:r>
          </a:p>
          <a:p>
            <a:pPr lvl="1"/>
            <a:r>
              <a:rPr lang="en-US">
                <a:latin typeface="Times New Roman" charset="0"/>
              </a:rPr>
              <a:t>Sensation has both </a:t>
            </a:r>
            <a:r>
              <a:rPr lang="en-US" i="1">
                <a:latin typeface="Times New Roman" charset="0"/>
              </a:rPr>
              <a:t>too much</a:t>
            </a:r>
            <a:r>
              <a:rPr lang="en-US">
                <a:latin typeface="Times New Roman" charset="0"/>
              </a:rPr>
              <a:t> and </a:t>
            </a:r>
            <a:r>
              <a:rPr lang="en-US" i="1">
                <a:latin typeface="Times New Roman" charset="0"/>
              </a:rPr>
              <a:t>too little </a:t>
            </a:r>
            <a:r>
              <a:rPr lang="en-US">
                <a:latin typeface="Times New Roman" charset="0"/>
              </a:rPr>
              <a:t>information to explain perception.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2"/>
          <p:cNvSpPr>
            <a:spLocks noChangeArrowheads="1"/>
          </p:cNvSpPr>
          <p:nvPr/>
        </p:nvSpPr>
        <p:spPr bwMode="auto">
          <a:xfrm>
            <a:off x="2971800" y="1752600"/>
            <a:ext cx="3352800" cy="3352800"/>
          </a:xfrm>
          <a:prstGeom prst="cube">
            <a:avLst>
              <a:gd name="adj" fmla="val 25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74" name="AutoShape 5"/>
          <p:cNvSpPr>
            <a:spLocks noChangeArrowheads="1"/>
          </p:cNvSpPr>
          <p:nvPr/>
        </p:nvSpPr>
        <p:spPr bwMode="auto">
          <a:xfrm rot="10800000">
            <a:off x="2971800" y="1752600"/>
            <a:ext cx="3352800" cy="3352800"/>
          </a:xfrm>
          <a:prstGeom prst="cube">
            <a:avLst>
              <a:gd name="adj" fmla="val 25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75" name="TextBox 1"/>
          <p:cNvSpPr txBox="1">
            <a:spLocks noChangeArrowheads="1"/>
          </p:cNvSpPr>
          <p:nvPr/>
        </p:nvSpPr>
        <p:spPr bwMode="auto">
          <a:xfrm>
            <a:off x="152400" y="6019800"/>
            <a:ext cx="20558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500"/>
              <a:t>Nekker Cube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0"/>
          </p:nvPr>
        </p:nvSpPr>
        <p:spPr>
          <a:xfrm>
            <a:off x="3429000" y="6400800"/>
            <a:ext cx="2895600" cy="244475"/>
          </a:xfrm>
        </p:spPr>
        <p:txBody>
          <a:bodyPr/>
          <a:lstStyle/>
          <a:p>
            <a:pPr>
              <a:defRPr/>
            </a:pPr>
            <a:r>
              <a:rPr lang="en-US"/>
              <a:t>Chapter 2</a:t>
            </a:r>
          </a:p>
        </p:txBody>
      </p:sp>
      <p:sp>
        <p:nvSpPr>
          <p:cNvPr id="30722"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73AA5B7-FB0C-F04C-B001-4E0F069AEFC1}" type="slidenum">
              <a:rPr lang="en-US" sz="1800"/>
              <a:pPr/>
              <a:t>9</a:t>
            </a:fld>
            <a:endParaRPr lang="en-US" sz="1800"/>
          </a:p>
        </p:txBody>
      </p:sp>
      <p:pic>
        <p:nvPicPr>
          <p:cNvPr id="30723" name="Picture 3" descr="ne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4800"/>
            <a:ext cx="556260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1217</TotalTime>
  <Words>1479</Words>
  <Application>Microsoft Macintosh PowerPoint</Application>
  <PresentationFormat>On-screen Show (4:3)</PresentationFormat>
  <Paragraphs>157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ＭＳ Ｐゴシック</vt:lpstr>
      <vt:lpstr>Times New Roman</vt:lpstr>
      <vt:lpstr>Georgia</vt:lpstr>
      <vt:lpstr>Blank Presentation</vt:lpstr>
      <vt:lpstr>Perception</vt:lpstr>
      <vt:lpstr>Perception</vt:lpstr>
      <vt:lpstr>What’s the Difference?</vt:lpstr>
      <vt:lpstr>Definitions</vt:lpstr>
      <vt:lpstr>Definitions</vt:lpstr>
      <vt:lpstr>Blobs or pattern of a dog?</vt:lpstr>
      <vt:lpstr>What’s the difference?</vt:lpstr>
      <vt:lpstr>PowerPoint Presentation</vt:lpstr>
      <vt:lpstr>PowerPoint Presentation</vt:lpstr>
      <vt:lpstr>How It Works</vt:lpstr>
      <vt:lpstr>How It Works</vt:lpstr>
      <vt:lpstr>How It Works</vt:lpstr>
      <vt:lpstr>How It Works</vt:lpstr>
      <vt:lpstr>How It Works</vt:lpstr>
      <vt:lpstr>How It Works</vt:lpstr>
      <vt:lpstr>How It Works</vt:lpstr>
      <vt:lpstr>The Structure of the Visual System</vt:lpstr>
      <vt:lpstr>Seeing the “What” and the “Where” </vt:lpstr>
      <vt:lpstr>How It Works</vt:lpstr>
      <vt:lpstr>How It Works</vt:lpstr>
      <vt:lpstr>Spots and Edges</vt:lpstr>
      <vt:lpstr>On-off and off-on receptive fields.</vt:lpstr>
      <vt:lpstr>Bottom Up</vt:lpstr>
      <vt:lpstr>Response patterns of cells in the visual cortex.</vt:lpstr>
      <vt:lpstr>Spots and Edges</vt:lpstr>
      <vt:lpstr>Throwing Away Information</vt:lpstr>
      <vt:lpstr>PowerPoint Presentation</vt:lpstr>
      <vt:lpstr>Neural Processing of Features</vt:lpstr>
    </vt:vector>
  </TitlesOfParts>
  <Company>bfw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bfw</dc:creator>
  <cp:lastModifiedBy>Erin Buchanan</cp:lastModifiedBy>
  <cp:revision>138</cp:revision>
  <dcterms:created xsi:type="dcterms:W3CDTF">2002-11-11T20:16:40Z</dcterms:created>
  <dcterms:modified xsi:type="dcterms:W3CDTF">2014-03-13T21:21:11Z</dcterms:modified>
</cp:coreProperties>
</file>