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31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un-with-words.com/ambiguous_headlines.html" TargetMode="Externa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Sentence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study ambiguity?</a:t>
            </a:r>
          </a:p>
          <a:p>
            <a:pPr lvl="1"/>
            <a:r>
              <a:rPr lang="en-US" dirty="0" smtClean="0"/>
              <a:t>It’s a strain on your processing system, so it helps us understand processing</a:t>
            </a:r>
          </a:p>
          <a:p>
            <a:pPr lvl="1"/>
            <a:r>
              <a:rPr lang="en-US" dirty="0" smtClean="0"/>
              <a:t>Especially since you can study this with eye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(combinations of the ones listed earlier)</a:t>
            </a:r>
          </a:p>
          <a:p>
            <a:pPr lvl="1"/>
            <a:r>
              <a:rPr lang="en-US" dirty="0" smtClean="0"/>
              <a:t>Serial autonomous model – create a parse tree with syntax only</a:t>
            </a:r>
          </a:p>
          <a:p>
            <a:pPr lvl="2"/>
            <a:r>
              <a:rPr lang="en-US" dirty="0" smtClean="0"/>
              <a:t>If it breaks, you go back and recreate the tree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Parallel autonomous model – creating all syntactic representations possible</a:t>
            </a:r>
          </a:p>
          <a:p>
            <a:pPr lvl="2"/>
            <a:r>
              <a:rPr lang="en-US" dirty="0" smtClean="0"/>
              <a:t>Chose the one that makes the most sense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Interactive models – using semantics along with syntax to create the most plausible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tell which model is correct?</a:t>
            </a:r>
          </a:p>
          <a:p>
            <a:pPr lvl="1"/>
            <a:r>
              <a:rPr lang="en-US" dirty="0" smtClean="0"/>
              <a:t>Garden path sentences – sentences that lead you astray in processing so that you have to go back and reprocess</a:t>
            </a:r>
          </a:p>
          <a:p>
            <a:pPr lvl="1"/>
            <a:r>
              <a:rPr lang="en-US" dirty="0" smtClean="0"/>
              <a:t>Participles – type of verbal phrase where the verb is turned into an adjective by adding </a:t>
            </a:r>
            <a:r>
              <a:rPr lang="en-US" dirty="0" err="1" smtClean="0"/>
              <a:t>ed</a:t>
            </a:r>
            <a:r>
              <a:rPr lang="en-US" dirty="0" smtClean="0"/>
              <a:t> or </a:t>
            </a:r>
            <a:r>
              <a:rPr lang="en-US" dirty="0" err="1" smtClean="0"/>
              <a:t>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Garden Paths</a:t>
            </a:r>
          </a:p>
          <a:p>
            <a:pPr lvl="1"/>
            <a:r>
              <a:rPr lang="en-US" dirty="0" smtClean="0"/>
              <a:t>The old man the boats.</a:t>
            </a:r>
          </a:p>
          <a:p>
            <a:pPr lvl="1"/>
            <a:r>
              <a:rPr lang="en-US" dirty="0" smtClean="0"/>
              <a:t>The horse raced past the barn fell.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Garden Paths</a:t>
            </a:r>
          </a:p>
          <a:p>
            <a:pPr lvl="1"/>
            <a:r>
              <a:rPr lang="en-US" dirty="0" smtClean="0"/>
              <a:t>Reduced relative – a relative clause that has been reduced by removing the relative pronoun and “was”</a:t>
            </a:r>
          </a:p>
          <a:p>
            <a:pPr lvl="1"/>
            <a:r>
              <a:rPr lang="en-US" dirty="0" err="1" smtClean="0"/>
              <a:t>Complimentizer</a:t>
            </a:r>
            <a:r>
              <a:rPr lang="en-US" dirty="0" smtClean="0"/>
              <a:t> – a category of words (that) used to introduce a subordinate clause.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Garden Paths</a:t>
            </a:r>
          </a:p>
          <a:p>
            <a:pPr lvl="1"/>
            <a:r>
              <a:rPr lang="en-US" dirty="0" smtClean="0"/>
              <a:t>The horse, </a:t>
            </a:r>
            <a:r>
              <a:rPr lang="en-US" b="1" dirty="0" smtClean="0"/>
              <a:t>that was </a:t>
            </a:r>
            <a:r>
              <a:rPr lang="en-US" dirty="0" smtClean="0"/>
              <a:t>raced past the barn, fell.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Garden Paths</a:t>
            </a:r>
          </a:p>
          <a:p>
            <a:pPr lvl="1"/>
            <a:r>
              <a:rPr lang="en-US" dirty="0" smtClean="0"/>
              <a:t>Things that help: commas, normal speech pauses</a:t>
            </a:r>
          </a:p>
          <a:p>
            <a:pPr lvl="1"/>
            <a:r>
              <a:rPr lang="en-US" dirty="0" smtClean="0"/>
              <a:t>Most people consider these reduced clauses implausible, they don</a:t>
            </a:r>
            <a:r>
              <a:rPr lang="fr-FR" dirty="0" smtClean="0"/>
              <a:t>’</a:t>
            </a:r>
            <a:r>
              <a:rPr lang="en-US" dirty="0" smtClean="0"/>
              <a:t>t occur normally.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410" y="4276058"/>
            <a:ext cx="3442589" cy="25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Chomsky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625600"/>
            <a:ext cx="63500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finished word processing – what happens when you string them together?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Chomsky</a:t>
            </a:r>
          </a:p>
          <a:p>
            <a:pPr lvl="1"/>
            <a:r>
              <a:rPr lang="en-US" dirty="0" smtClean="0"/>
              <a:t>Generative grammar – understanding sentences involves pulling up their deep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Derivational theory of complexity – the more complex the syntax, the more transformations you will need to get to deep structure. </a:t>
            </a:r>
            <a:endParaRPr lang="en-US" dirty="0" smtClean="0"/>
          </a:p>
          <a:p>
            <a:pPr lvl="1"/>
            <a:r>
              <a:rPr lang="en-US" dirty="0" smtClean="0"/>
              <a:t>Should take you longer to process</a:t>
            </a:r>
          </a:p>
          <a:p>
            <a:r>
              <a:rPr lang="en-US" sz="3200" dirty="0"/>
              <a:t>Autonomy of syntax – syntax and semantic processing are separate things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Obligatory – transformations that are required for the sentence to be grammatical.  </a:t>
            </a:r>
            <a:r>
              <a:rPr lang="en-US" dirty="0" smtClean="0"/>
              <a:t>Verb </a:t>
            </a:r>
            <a:r>
              <a:rPr lang="en-US" dirty="0"/>
              <a:t>subject matching.</a:t>
            </a:r>
          </a:p>
          <a:p>
            <a:pPr lvl="1"/>
            <a:r>
              <a:rPr lang="en-US" dirty="0"/>
              <a:t>Optional – Things that are not required – for example, making things passive voice.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sentences – active, affirmative, declarative forms of English, where obligatory transformations have occurred. </a:t>
            </a:r>
            <a:endParaRPr lang="en-US" dirty="0" smtClean="0"/>
          </a:p>
          <a:p>
            <a:pPr lvl="1"/>
            <a:r>
              <a:rPr lang="en-US" dirty="0" smtClean="0"/>
              <a:t>Some research supports that transformation sentences take you longer to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with transformational grammar:</a:t>
            </a:r>
          </a:p>
          <a:p>
            <a:pPr lvl="1"/>
            <a:r>
              <a:rPr lang="en-US" dirty="0" smtClean="0"/>
              <a:t>Of course these sentences take longer, they are more complex and have more words</a:t>
            </a:r>
          </a:p>
          <a:p>
            <a:pPr lvl="1"/>
            <a:r>
              <a:rPr lang="en-US" dirty="0" smtClean="0"/>
              <a:t>Reversible versus irreversible passives?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>
              <a:spcAft>
                <a:spcPts val="2000"/>
              </a:spcAft>
              <a:buClrTx/>
            </a:pPr>
            <a:r>
              <a:rPr lang="en-US" sz="3000" dirty="0"/>
              <a:t>Reversible versus irreversible passives?</a:t>
            </a:r>
          </a:p>
          <a:p>
            <a:pPr lvl="1"/>
            <a:r>
              <a:rPr lang="en-US" dirty="0" smtClean="0"/>
              <a:t>Reversible: The </a:t>
            </a:r>
            <a:r>
              <a:rPr lang="en-US" dirty="0"/>
              <a:t>ghost was chased by the robot / the robot was chased by the ghost.</a:t>
            </a:r>
          </a:p>
          <a:p>
            <a:pPr lvl="1"/>
            <a:r>
              <a:rPr lang="en-US" dirty="0" smtClean="0"/>
              <a:t>Irreversible: The </a:t>
            </a:r>
            <a:r>
              <a:rPr lang="en-US" dirty="0"/>
              <a:t>flowers were watered by the robot / the robot was watered by the flowers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>
              <a:spcAft>
                <a:spcPts val="2000"/>
              </a:spcAft>
              <a:buClrTx/>
            </a:pPr>
            <a:r>
              <a:rPr lang="en-US" sz="3000" dirty="0"/>
              <a:t>Reversible versus irreversible passives?</a:t>
            </a:r>
          </a:p>
          <a:p>
            <a:pPr lvl="1"/>
            <a:r>
              <a:rPr lang="en-US" dirty="0" smtClean="0"/>
              <a:t>Take longer on reversible sentences because you are transforming it</a:t>
            </a:r>
          </a:p>
          <a:p>
            <a:pPr lvl="1"/>
            <a:r>
              <a:rPr lang="en-US" dirty="0" smtClean="0"/>
              <a:t>Irreversible sentences do not show effect because  it’s deemed implausible</a:t>
            </a:r>
          </a:p>
          <a:p>
            <a:pPr lvl="2"/>
            <a:r>
              <a:rPr lang="en-US" dirty="0" smtClean="0"/>
              <a:t>Autonomy syntax = broken</a:t>
            </a:r>
          </a:p>
          <a:p>
            <a:pPr lvl="2"/>
            <a:r>
              <a:rPr lang="en-US" dirty="0" smtClean="0"/>
              <a:t>Shouldn’t see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proposes, semantics disposes</a:t>
            </a:r>
          </a:p>
          <a:p>
            <a:pPr lvl="1"/>
            <a:r>
              <a:rPr lang="en-US" dirty="0" smtClean="0"/>
              <a:t>Build parse tree based on syntax, go back when semantics doesn’t make sense.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unit size:</a:t>
            </a:r>
          </a:p>
          <a:p>
            <a:pPr lvl="1"/>
            <a:r>
              <a:rPr lang="en-US" dirty="0" smtClean="0"/>
              <a:t>Sentences are major processing unit</a:t>
            </a:r>
          </a:p>
          <a:p>
            <a:pPr lvl="2"/>
            <a:r>
              <a:rPr lang="en-US" dirty="0" smtClean="0"/>
              <a:t>Forget actual words after sentence boundary</a:t>
            </a:r>
          </a:p>
          <a:p>
            <a:pPr lvl="1"/>
            <a:r>
              <a:rPr lang="en-US" dirty="0" smtClean="0"/>
              <a:t>Clauses are important</a:t>
            </a:r>
          </a:p>
          <a:p>
            <a:pPr lvl="2"/>
            <a:r>
              <a:rPr lang="en-US" dirty="0" smtClean="0"/>
              <a:t>Clauses are group of related words containing a subject and 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unit size:</a:t>
            </a:r>
          </a:p>
          <a:p>
            <a:pPr lvl="1"/>
            <a:r>
              <a:rPr lang="en-US" dirty="0" smtClean="0"/>
              <a:t>Clause boundary effect – words are best remembered from the current clause</a:t>
            </a:r>
          </a:p>
          <a:p>
            <a:pPr lvl="1"/>
            <a:r>
              <a:rPr lang="en-US" dirty="0" smtClean="0"/>
              <a:t>Eye fixations are longest at the end of each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Thematic roles – who is doing what to whom</a:t>
            </a:r>
          </a:p>
          <a:p>
            <a:pPr lvl="1"/>
            <a:r>
              <a:rPr lang="en-US" dirty="0" smtClean="0"/>
              <a:t>Goal of sentences is to put things into roles</a:t>
            </a:r>
          </a:p>
          <a:p>
            <a:r>
              <a:rPr lang="en-US" dirty="0" smtClean="0"/>
              <a:t>Verb argument structure – set of possible themes associated with a verb</a:t>
            </a:r>
          </a:p>
        </p:txBody>
      </p:sp>
    </p:spTree>
    <p:extLst>
      <p:ext uri="{BB962C8B-B14F-4D97-AF65-F5344CB8AC3E}">
        <p14:creationId xmlns:p14="http://schemas.microsoft.com/office/powerpoint/2010/main" val="37757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6207713" cy="4114800"/>
          </a:xfrm>
        </p:spPr>
        <p:txBody>
          <a:bodyPr/>
          <a:lstStyle/>
          <a:p>
            <a:r>
              <a:rPr lang="en-US" dirty="0" smtClean="0"/>
              <a:t>Click experiments</a:t>
            </a:r>
          </a:p>
          <a:p>
            <a:pPr lvl="1"/>
            <a:r>
              <a:rPr lang="en-US" dirty="0" smtClean="0"/>
              <a:t>Left ear: sentences</a:t>
            </a:r>
          </a:p>
          <a:p>
            <a:pPr lvl="1"/>
            <a:r>
              <a:rPr lang="en-US" dirty="0" smtClean="0"/>
              <a:t>Right ear: clicks</a:t>
            </a:r>
          </a:p>
          <a:p>
            <a:pPr lvl="1"/>
            <a:r>
              <a:rPr lang="en-US" dirty="0" smtClean="0"/>
              <a:t>Clicks were in the middle of the clause.</a:t>
            </a:r>
          </a:p>
          <a:p>
            <a:pPr lvl="1"/>
            <a:r>
              <a:rPr lang="en-US" dirty="0" smtClean="0"/>
              <a:t>Where did they report hearing them?</a:t>
            </a:r>
          </a:p>
          <a:p>
            <a:pPr lvl="2"/>
            <a:r>
              <a:rPr lang="en-US" dirty="0" smtClean="0"/>
              <a:t>At the end of the clause.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46012" y="3960011"/>
            <a:ext cx="3709425" cy="208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experiments</a:t>
            </a:r>
          </a:p>
          <a:p>
            <a:pPr lvl="1"/>
            <a:r>
              <a:rPr lang="en-US" dirty="0" smtClean="0"/>
              <a:t>Another experiment didn’t actually play clicks</a:t>
            </a:r>
          </a:p>
          <a:p>
            <a:pPr lvl="1"/>
            <a:r>
              <a:rPr lang="en-US" dirty="0" smtClean="0"/>
              <a:t>Subliminal perception – or so they thought</a:t>
            </a:r>
          </a:p>
          <a:p>
            <a:pPr lvl="1"/>
            <a:r>
              <a:rPr lang="en-US" dirty="0" smtClean="0"/>
              <a:t>Where do you think they reported the “clicks”?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unit size:</a:t>
            </a:r>
          </a:p>
          <a:p>
            <a:pPr lvl="1"/>
            <a:r>
              <a:rPr lang="en-US" dirty="0" smtClean="0"/>
              <a:t>Some word interaction instead of just clauses</a:t>
            </a:r>
          </a:p>
          <a:p>
            <a:pPr lvl="1"/>
            <a:r>
              <a:rPr lang="en-US" dirty="0" smtClean="0"/>
              <a:t>Word generation: if you give this:</a:t>
            </a:r>
          </a:p>
          <a:p>
            <a:pPr lvl="2"/>
            <a:r>
              <a:rPr lang="en-US" dirty="0" smtClean="0"/>
              <a:t>Christina thought the book was boring.  He was sure to return it to the library.</a:t>
            </a:r>
          </a:p>
          <a:p>
            <a:pPr lvl="2"/>
            <a:r>
              <a:rPr lang="en-US" dirty="0" smtClean="0"/>
              <a:t>People get big spikes at HE since it doesn’t match.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unit size:</a:t>
            </a:r>
          </a:p>
          <a:p>
            <a:pPr lvl="1"/>
            <a:r>
              <a:rPr lang="en-US" dirty="0"/>
              <a:t>Some word interaction instead of just </a:t>
            </a:r>
            <a:r>
              <a:rPr lang="en-US" dirty="0" smtClean="0"/>
              <a:t>clauses</a:t>
            </a:r>
          </a:p>
          <a:p>
            <a:pPr lvl="1"/>
            <a:r>
              <a:rPr lang="en-US" dirty="0" smtClean="0"/>
              <a:t>Eye tracking show word effects:</a:t>
            </a:r>
          </a:p>
          <a:p>
            <a:pPr lvl="2"/>
            <a:r>
              <a:rPr lang="en-US" dirty="0"/>
              <a:t>The woman will spread the butter (look at the bread)</a:t>
            </a:r>
          </a:p>
          <a:p>
            <a:pPr lvl="2"/>
            <a:r>
              <a:rPr lang="en-US" sz="2200" dirty="0"/>
              <a:t>The woman will slide the butter (look at the man in the scene)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Kimball’s 7 Principles of Parsing</a:t>
            </a:r>
          </a:p>
          <a:p>
            <a:pPr lvl="1"/>
            <a:r>
              <a:rPr lang="en-US" dirty="0" smtClean="0"/>
              <a:t>Use surface structure to uncover syntactic structure</a:t>
            </a:r>
          </a:p>
          <a:p>
            <a:pPr lvl="1"/>
            <a:r>
              <a:rPr lang="en-US" dirty="0" smtClean="0"/>
              <a:t>These processes help memory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Kimball’s </a:t>
            </a:r>
            <a:r>
              <a:rPr lang="en-US" dirty="0"/>
              <a:t>7 Principles of </a:t>
            </a:r>
            <a:r>
              <a:rPr lang="en-US" dirty="0" smtClean="0"/>
              <a:t>Parsing</a:t>
            </a:r>
          </a:p>
          <a:p>
            <a:pPr lvl="1"/>
            <a:r>
              <a:rPr lang="en-US" i="1" dirty="0"/>
              <a:t>Parsing is top down</a:t>
            </a:r>
            <a:r>
              <a:rPr lang="en-US" dirty="0"/>
              <a:t> – we start at the beginning of the sentence and look one or two words ahead and predict constituents </a:t>
            </a:r>
          </a:p>
        </p:txBody>
      </p:sp>
    </p:spTree>
    <p:extLst>
      <p:ext uri="{BB962C8B-B14F-4D97-AF65-F5344CB8AC3E}">
        <p14:creationId xmlns:p14="http://schemas.microsoft.com/office/powerpoint/2010/main" val="25654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Kimball’s </a:t>
            </a:r>
            <a:r>
              <a:rPr lang="en-US" dirty="0"/>
              <a:t>7 Principles of </a:t>
            </a:r>
            <a:r>
              <a:rPr lang="en-US" dirty="0" smtClean="0"/>
              <a:t>Parsing</a:t>
            </a:r>
          </a:p>
          <a:p>
            <a:pPr lvl="1"/>
            <a:r>
              <a:rPr lang="en-US" i="1" dirty="0"/>
              <a:t>Right association </a:t>
            </a:r>
            <a:r>
              <a:rPr lang="en-US" dirty="0"/>
              <a:t>– the new words are attached to the lowest structure build so far </a:t>
            </a:r>
            <a:endParaRPr lang="en-US" dirty="0" smtClean="0"/>
          </a:p>
          <a:p>
            <a:pPr lvl="1"/>
            <a:r>
              <a:rPr lang="en-US" i="1" dirty="0"/>
              <a:t>New nodes </a:t>
            </a:r>
            <a:r>
              <a:rPr lang="en-US" dirty="0"/>
              <a:t>- function words signal a new phrase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4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Kimball’s </a:t>
            </a:r>
            <a:r>
              <a:rPr lang="en-US" dirty="0"/>
              <a:t>7 Principles of </a:t>
            </a:r>
            <a:r>
              <a:rPr lang="en-US" dirty="0" smtClean="0"/>
              <a:t>Parsing</a:t>
            </a:r>
          </a:p>
          <a:p>
            <a:pPr lvl="1"/>
            <a:r>
              <a:rPr lang="en-US" i="1" dirty="0"/>
              <a:t>Processing limits </a:t>
            </a:r>
            <a:r>
              <a:rPr lang="en-US" dirty="0"/>
              <a:t>– can only cope with two sentence nodes </a:t>
            </a:r>
            <a:r>
              <a:rPr lang="en-US" dirty="0" smtClean="0"/>
              <a:t> (embedded clauses are hard)</a:t>
            </a:r>
          </a:p>
          <a:p>
            <a:pPr lvl="1"/>
            <a:r>
              <a:rPr lang="en-US" i="1" dirty="0"/>
              <a:t>Closure</a:t>
            </a:r>
            <a:r>
              <a:rPr lang="en-US" dirty="0"/>
              <a:t> – prefer to close a phrase structure as soon as possible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Kimball’s </a:t>
            </a:r>
            <a:r>
              <a:rPr lang="en-US" dirty="0"/>
              <a:t>7 Principles of </a:t>
            </a:r>
            <a:r>
              <a:rPr lang="en-US" dirty="0" smtClean="0"/>
              <a:t>Parsing</a:t>
            </a:r>
          </a:p>
          <a:p>
            <a:pPr lvl="1"/>
            <a:r>
              <a:rPr lang="en-US" i="1" dirty="0"/>
              <a:t>Fixed structure </a:t>
            </a:r>
            <a:r>
              <a:rPr lang="en-US" dirty="0"/>
              <a:t>– do not want to go back and restructure a clause </a:t>
            </a:r>
            <a:endParaRPr lang="en-US" dirty="0" smtClean="0"/>
          </a:p>
          <a:p>
            <a:pPr lvl="1"/>
            <a:r>
              <a:rPr lang="en-US" i="1" dirty="0"/>
              <a:t>Processing </a:t>
            </a:r>
            <a:r>
              <a:rPr lang="en-US" dirty="0"/>
              <a:t> - when you close a phrase it goes from short term memory to semantic processing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7795132" cy="4114800"/>
          </a:xfrm>
        </p:spPr>
        <p:txBody>
          <a:bodyPr/>
          <a:lstStyle/>
          <a:p>
            <a:r>
              <a:rPr lang="en-US" dirty="0" smtClean="0"/>
              <a:t>Kimball’s “Sausage Machine”</a:t>
            </a:r>
          </a:p>
          <a:p>
            <a:pPr lvl="1"/>
            <a:r>
              <a:rPr lang="en-US" dirty="0" smtClean="0"/>
              <a:t>Preliminary phrase packager – seeing about 6 words ahead, using rules to create phrases</a:t>
            </a:r>
          </a:p>
          <a:p>
            <a:pPr lvl="1"/>
            <a:r>
              <a:rPr lang="en-US" dirty="0" smtClean="0"/>
              <a:t>Sentence structure supervisor</a:t>
            </a:r>
          </a:p>
          <a:p>
            <a:pPr lvl="2"/>
            <a:r>
              <a:rPr lang="en-US" dirty="0" smtClean="0"/>
              <a:t>Constructs the phrases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3683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  <a:endParaRPr lang="en-US" dirty="0"/>
          </a:p>
        </p:txBody>
      </p:sp>
      <p:pic>
        <p:nvPicPr>
          <p:cNvPr id="1026" name="Picture 2" descr="https://www.cs.utexas.edu/users/novak/parse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07" y="1828800"/>
            <a:ext cx="6223986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1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Garden path – autonomous two stage model</a:t>
            </a:r>
          </a:p>
          <a:p>
            <a:pPr lvl="1"/>
            <a:r>
              <a:rPr lang="en-US" dirty="0" smtClean="0"/>
              <a:t>First stage: syntax</a:t>
            </a:r>
          </a:p>
          <a:p>
            <a:pPr lvl="1"/>
            <a:r>
              <a:rPr lang="en-US" dirty="0" smtClean="0"/>
              <a:t>Ambiguity: one representation is built</a:t>
            </a:r>
          </a:p>
          <a:p>
            <a:pPr lvl="1"/>
            <a:r>
              <a:rPr lang="en-US" dirty="0" smtClean="0"/>
              <a:t>Late closure – incoming material should be added to the current phrase</a:t>
            </a:r>
          </a:p>
          <a:p>
            <a:pPr lvl="1"/>
            <a:r>
              <a:rPr lang="en-US" dirty="0" smtClean="0"/>
              <a:t>Minimal attachment – incoming material is attached with the fewest nodes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Garden path – autonomous two stage model</a:t>
            </a:r>
          </a:p>
          <a:p>
            <a:pPr lvl="1"/>
            <a:r>
              <a:rPr lang="en-US" dirty="0" smtClean="0"/>
              <a:t>Second stage: thematic semantic information</a:t>
            </a:r>
          </a:p>
          <a:p>
            <a:pPr lvl="1"/>
            <a:r>
              <a:rPr lang="en-US" dirty="0" smtClean="0"/>
              <a:t>Might go back to stage one, if the second stage does not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 based models – Interactive one stage model</a:t>
            </a:r>
          </a:p>
          <a:p>
            <a:pPr lvl="1"/>
            <a:r>
              <a:rPr lang="en-US" dirty="0" smtClean="0"/>
              <a:t>Use multiple constraints from semantics, thematic, discourse, and syntax to create parse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autonomy</a:t>
            </a:r>
          </a:p>
          <a:p>
            <a:pPr lvl="1"/>
            <a:r>
              <a:rPr lang="en-US" dirty="0"/>
              <a:t>Since Jay always jogs a mile and a half this seems a very short distance to him. (late closure)</a:t>
            </a:r>
          </a:p>
          <a:p>
            <a:pPr lvl="1"/>
            <a:r>
              <a:rPr lang="en-US" dirty="0"/>
              <a:t>Since Jay always jogs a mile and a half seems a very short distance to him. (not late closure but we try)</a:t>
            </a:r>
          </a:p>
          <a:p>
            <a:pPr lvl="1"/>
            <a:r>
              <a:rPr lang="en-US" dirty="0"/>
              <a:t> The criminal confessed his sins harmed many people (minimal attachment).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autonomy – semantic information does not help with garden path (so no interaction)</a:t>
            </a:r>
          </a:p>
          <a:p>
            <a:pPr lvl="1"/>
            <a:r>
              <a:rPr lang="en-US" dirty="0"/>
              <a:t>The defendant examined by the lawyer turned out to be unreliable </a:t>
            </a:r>
            <a:endParaRPr lang="en-US" dirty="0" smtClean="0"/>
          </a:p>
          <a:p>
            <a:pPr lvl="1"/>
            <a:r>
              <a:rPr lang="en-US" dirty="0"/>
              <a:t>The evidence examined … same </a:t>
            </a:r>
            <a:r>
              <a:rPr lang="en-US" dirty="0" smtClean="0"/>
              <a:t>sentence.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autonomy – brains</a:t>
            </a:r>
          </a:p>
          <a:p>
            <a:pPr lvl="1"/>
            <a:r>
              <a:rPr lang="en-US" dirty="0" smtClean="0"/>
              <a:t>Can damage semantics and syntax separately</a:t>
            </a:r>
          </a:p>
          <a:p>
            <a:pPr lvl="1"/>
            <a:r>
              <a:rPr lang="en-US" dirty="0" smtClean="0"/>
              <a:t>N400 lexical access/semantics</a:t>
            </a:r>
          </a:p>
          <a:p>
            <a:pPr lvl="1"/>
            <a:r>
              <a:rPr lang="en-US" dirty="0" smtClean="0"/>
              <a:t>P600 syntax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autonomy – brains </a:t>
            </a:r>
          </a:p>
          <a:p>
            <a:pPr lvl="1"/>
            <a:r>
              <a:rPr lang="en-US" dirty="0"/>
              <a:t>Boris noticed the puncture and got out to change the wheel on the castle. </a:t>
            </a:r>
            <a:r>
              <a:rPr lang="en-US" dirty="0" smtClean="0"/>
              <a:t> (N400!)</a:t>
            </a:r>
          </a:p>
          <a:p>
            <a:pPr lvl="1"/>
            <a:r>
              <a:rPr lang="en-US" dirty="0"/>
              <a:t>Boris persuaded to fly</a:t>
            </a:r>
            <a:r>
              <a:rPr lang="en-US" dirty="0" smtClean="0"/>
              <a:t>. (P600!)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autonomy – brains </a:t>
            </a:r>
          </a:p>
          <a:p>
            <a:pPr lvl="1"/>
            <a:r>
              <a:rPr lang="en-US" dirty="0"/>
              <a:t>The cats won’t bake the food that Mary leaves them (semantic)</a:t>
            </a:r>
          </a:p>
          <a:p>
            <a:pPr lvl="1"/>
            <a:r>
              <a:rPr lang="en-US" dirty="0"/>
              <a:t>The cats won’t eating the food that Mary leaves them (syntactic)</a:t>
            </a:r>
          </a:p>
          <a:p>
            <a:pPr lvl="1"/>
            <a:r>
              <a:rPr lang="en-US" sz="2800" dirty="0"/>
              <a:t>The cats won’t baking the food that Mary leaves them (both).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685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autonomy – brains </a:t>
            </a:r>
          </a:p>
          <a:p>
            <a:pPr lvl="1"/>
            <a:r>
              <a:rPr lang="en-US" dirty="0"/>
              <a:t>Representational modularity – semantic and syntactic information are represented separately </a:t>
            </a:r>
            <a:endParaRPr lang="en-US" dirty="0" smtClean="0"/>
          </a:p>
          <a:p>
            <a:pPr lvl="1"/>
            <a:r>
              <a:rPr lang="en-US" dirty="0"/>
              <a:t>Processing modularity – do they work together or separately or is information restricted?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interaction</a:t>
            </a:r>
          </a:p>
          <a:p>
            <a:pPr lvl="1"/>
            <a:r>
              <a:rPr lang="en-US" dirty="0"/>
              <a:t>Semantic bias – when the sentence biases the phrase structure to create non-minimal attachment rules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– analyzing grammatical structure of a sentence to assign thematic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interaction</a:t>
            </a:r>
          </a:p>
          <a:p>
            <a:pPr lvl="1"/>
            <a:r>
              <a:rPr lang="en-US" dirty="0" smtClean="0"/>
              <a:t>Semantic violations = garden path:</a:t>
            </a:r>
          </a:p>
          <a:p>
            <a:pPr lvl="2"/>
            <a:r>
              <a:rPr lang="en-US" dirty="0"/>
              <a:t>The granite rocks during the earthquake</a:t>
            </a:r>
          </a:p>
          <a:p>
            <a:pPr lvl="2"/>
            <a:r>
              <a:rPr lang="en-US" dirty="0"/>
              <a:t>The table rocks during the earthquake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37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interaction</a:t>
            </a:r>
          </a:p>
          <a:p>
            <a:r>
              <a:rPr lang="en-US" dirty="0" smtClean="0"/>
              <a:t>Referential </a:t>
            </a:r>
            <a:r>
              <a:rPr lang="en-US" dirty="0"/>
              <a:t>theory - Generally it is thought that we create the phrase structure tree word by word with a strongest one </a:t>
            </a:r>
            <a:r>
              <a:rPr lang="en-US" dirty="0" smtClean="0"/>
              <a:t>as </a:t>
            </a:r>
            <a:r>
              <a:rPr lang="en-US" dirty="0"/>
              <a:t>the best.  All others are generated but ruled out (or weaker) by context.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interaction</a:t>
            </a:r>
          </a:p>
          <a:p>
            <a:pPr lvl="1"/>
            <a:r>
              <a:rPr lang="en-US" dirty="0"/>
              <a:t>The vampires loaned money at low interest were told to record their expenses.</a:t>
            </a:r>
          </a:p>
          <a:p>
            <a:pPr lvl="1"/>
            <a:r>
              <a:rPr lang="en-US" dirty="0"/>
              <a:t>Only vampires loaned money at low interest were told to record their expenses.</a:t>
            </a:r>
          </a:p>
          <a:p>
            <a:pPr lvl="1"/>
            <a:r>
              <a:rPr lang="en-US" dirty="0"/>
              <a:t>The ONLY helps us avoid the garden path.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interaction</a:t>
            </a:r>
          </a:p>
          <a:p>
            <a:pPr lvl="1"/>
            <a:r>
              <a:rPr lang="en-US" dirty="0"/>
              <a:t>Verb bias – the frequency of verb interpretation </a:t>
            </a:r>
            <a:endParaRPr lang="en-US" dirty="0" smtClean="0"/>
          </a:p>
          <a:p>
            <a:pPr lvl="1"/>
            <a:r>
              <a:rPr lang="en-US" dirty="0"/>
              <a:t>Direct object verbs – most frequent continuation is a direct object (gave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Sentence </a:t>
            </a:r>
            <a:r>
              <a:rPr lang="en-US" dirty="0"/>
              <a:t>complement verbs – common continuation is sentence complement (realize)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interaction</a:t>
            </a:r>
          </a:p>
          <a:p>
            <a:pPr lvl="1"/>
            <a:r>
              <a:rPr lang="en-US" dirty="0"/>
              <a:t>Competition integration model – checks the interpretation after each new </a:t>
            </a:r>
            <a:r>
              <a:rPr lang="en-US" dirty="0" smtClean="0"/>
              <a:t>word.</a:t>
            </a:r>
          </a:p>
          <a:p>
            <a:pPr lvl="1"/>
            <a:r>
              <a:rPr lang="en-US" dirty="0" smtClean="0"/>
              <a:t>Digging </a:t>
            </a:r>
            <a:r>
              <a:rPr lang="en-US" dirty="0"/>
              <a:t>in – if the ambiguity lies farther away then we have decided on one model and don’t want to give it </a:t>
            </a:r>
            <a:r>
              <a:rPr lang="en-US" dirty="0" smtClean="0"/>
              <a:t>up</a:t>
            </a:r>
          </a:p>
          <a:p>
            <a:pPr lvl="2"/>
            <a:r>
              <a:rPr lang="en-US" dirty="0"/>
              <a:t>After the Martians invaded the town that the city bordered…was evacuated. </a:t>
            </a:r>
          </a:p>
        </p:txBody>
      </p:sp>
    </p:spTree>
    <p:extLst>
      <p:ext uri="{BB962C8B-B14F-4D97-AF65-F5344CB8AC3E}">
        <p14:creationId xmlns:p14="http://schemas.microsoft.com/office/powerpoint/2010/main" val="6571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Structural Ambiguity Models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for interaction – brains</a:t>
            </a:r>
          </a:p>
          <a:p>
            <a:pPr lvl="1"/>
            <a:r>
              <a:rPr lang="en-US" dirty="0" smtClean="0"/>
              <a:t>Ambiguity – more brain activation</a:t>
            </a:r>
          </a:p>
          <a:p>
            <a:pPr lvl="1"/>
            <a:r>
              <a:rPr lang="en-US" dirty="0" err="1" smtClean="0"/>
              <a:t>Brocas</a:t>
            </a:r>
            <a:r>
              <a:rPr lang="en-US" dirty="0" smtClean="0"/>
              <a:t>: syntactic representation</a:t>
            </a:r>
          </a:p>
          <a:p>
            <a:pPr lvl="1"/>
            <a:r>
              <a:rPr lang="en-US" dirty="0" err="1" smtClean="0"/>
              <a:t>Wernickes</a:t>
            </a:r>
            <a:r>
              <a:rPr lang="en-US" dirty="0" smtClean="0"/>
              <a:t>: semantic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571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which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Parts</a:t>
            </a:r>
          </a:p>
          <a:p>
            <a:pPr lvl="1"/>
            <a:r>
              <a:rPr lang="en-US" dirty="0" smtClean="0"/>
              <a:t>Figure out each words part (noun, verb)</a:t>
            </a:r>
          </a:p>
          <a:p>
            <a:pPr lvl="1"/>
            <a:r>
              <a:rPr lang="en-US" dirty="0" smtClean="0"/>
              <a:t>Break into phrases</a:t>
            </a:r>
          </a:p>
          <a:p>
            <a:pPr lvl="1"/>
            <a:r>
              <a:rPr lang="en-US" dirty="0" smtClean="0"/>
              <a:t>Find the subject</a:t>
            </a:r>
          </a:p>
          <a:p>
            <a:pPr lvl="1"/>
            <a:r>
              <a:rPr lang="en-US" dirty="0" smtClean="0"/>
              <a:t>Word order!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types</a:t>
            </a:r>
          </a:p>
          <a:p>
            <a:pPr lvl="1"/>
            <a:r>
              <a:rPr lang="en-US" dirty="0" smtClean="0"/>
              <a:t>Autonomous models – syntax can only influence syntactic representation, separated from semantics</a:t>
            </a:r>
          </a:p>
          <a:p>
            <a:pPr lvl="1"/>
            <a:r>
              <a:rPr lang="en-US" dirty="0" smtClean="0"/>
              <a:t>Interactive models – both syntax and semantics can influence the syntactic processors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types</a:t>
            </a:r>
          </a:p>
          <a:p>
            <a:pPr lvl="1"/>
            <a:r>
              <a:rPr lang="en-US" dirty="0" smtClean="0"/>
              <a:t>One stage models – both syntactic and semantic information are use to construct the model in one go</a:t>
            </a:r>
          </a:p>
          <a:p>
            <a:pPr lvl="1"/>
            <a:r>
              <a:rPr lang="en-US" dirty="0" smtClean="0"/>
              <a:t>Two stage models – syntax is processed first, then semantics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2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Police Seek Orange Attackers</a:t>
            </a:r>
          </a:p>
          <a:p>
            <a:r>
              <a:rPr lang="en-US" dirty="0" smtClean="0"/>
              <a:t>Enraged Cow Injures Farmer With Axe</a:t>
            </a:r>
          </a:p>
          <a:p>
            <a:r>
              <a:rPr lang="en-US" dirty="0">
                <a:hlinkClick r:id="rId2"/>
              </a:rPr>
              <a:t>http://www.fun-with-words.com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 smtClean="0">
                <a:hlinkClick r:id="rId2"/>
              </a:rPr>
              <a:t>ambiguous_headlines.html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410" y="3950654"/>
            <a:ext cx="3442589" cy="29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177</TotalTime>
  <Words>1642</Words>
  <Application>Microsoft Macintosh PowerPoint</Application>
  <PresentationFormat>On-screen Show (4:3)</PresentationFormat>
  <Paragraphs>228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Calisto MT</vt:lpstr>
      <vt:lpstr>Mistral</vt:lpstr>
      <vt:lpstr>Wingdings 2</vt:lpstr>
      <vt:lpstr>Travelogue</vt:lpstr>
      <vt:lpstr>Sentence Structure</vt:lpstr>
      <vt:lpstr>Sentences</vt:lpstr>
      <vt:lpstr>Sentences</vt:lpstr>
      <vt:lpstr>Sentences</vt:lpstr>
      <vt:lpstr>Sentences</vt:lpstr>
      <vt:lpstr>Sentences</vt:lpstr>
      <vt:lpstr>Sentences</vt:lpstr>
      <vt:lpstr>Sentences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Early Parsing</vt:lpstr>
      <vt:lpstr>Early Parsing</vt:lpstr>
      <vt:lpstr>Early Parsing</vt:lpstr>
      <vt:lpstr>Early Parsing</vt:lpstr>
      <vt:lpstr>Early Parsing</vt:lpstr>
      <vt:lpstr>Early Parsing</vt:lpstr>
      <vt:lpstr>Early Parsing</vt:lpstr>
      <vt:lpstr>Early Parsing</vt:lpstr>
      <vt:lpstr>Later Parsing</vt:lpstr>
      <vt:lpstr>Later Parsing</vt:lpstr>
      <vt:lpstr>Later Parsing</vt:lpstr>
      <vt:lpstr>Later Parsing</vt:lpstr>
      <vt:lpstr>Later Parsing</vt:lpstr>
      <vt:lpstr>Later Parsing</vt:lpstr>
      <vt:lpstr>Later Parsing</vt:lpstr>
      <vt:lpstr>Parsing Processes</vt:lpstr>
      <vt:lpstr>Parsing Processes</vt:lpstr>
      <vt:lpstr>Parsing Processes</vt:lpstr>
      <vt:lpstr>Parsing Processes</vt:lpstr>
      <vt:lpstr>Parsing Processes</vt:lpstr>
      <vt:lpstr>Parsing Processes</vt:lpstr>
      <vt:lpstr>Structural Ambiguity Models</vt:lpstr>
      <vt:lpstr>Structural Ambiguity Models</vt:lpstr>
      <vt:lpstr>Structural Ambiguity Models</vt:lpstr>
      <vt:lpstr>Structural Ambiguity Models</vt:lpstr>
      <vt:lpstr>Structural Ambiguity Models</vt:lpstr>
      <vt:lpstr>Structural Ambiguity Models</vt:lpstr>
      <vt:lpstr>Structural Ambiguity Models</vt:lpstr>
      <vt:lpstr>Structural Ambiguity Models</vt:lpstr>
      <vt:lpstr>Structural Ambiguity Models</vt:lpstr>
      <vt:lpstr>Structural Ambiguity Models</vt:lpstr>
      <vt:lpstr>Structural Ambiguity Models</vt:lpstr>
      <vt:lpstr>Structural Ambiguity Models</vt:lpstr>
      <vt:lpstr>Structural Ambiguity Models</vt:lpstr>
      <vt:lpstr>Structural Ambiguity Models</vt:lpstr>
      <vt:lpstr>Structural Ambiguity Models</vt:lpstr>
      <vt:lpstr>Structural Ambiguity Models</vt:lpstr>
      <vt:lpstr>Models?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Stucture</dc:title>
  <dc:creator>Erin</dc:creator>
  <cp:lastModifiedBy>Erin M. Buchanan</cp:lastModifiedBy>
  <cp:revision>54</cp:revision>
  <dcterms:created xsi:type="dcterms:W3CDTF">2011-08-13T01:57:29Z</dcterms:created>
  <dcterms:modified xsi:type="dcterms:W3CDTF">2016-07-29T18:43:16Z</dcterms:modified>
</cp:coreProperties>
</file>