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297" r:id="rId45"/>
    <p:sldId id="300" r:id="rId46"/>
    <p:sldId id="303" r:id="rId47"/>
    <p:sldId id="304"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9"/>
    <p:restoredTop sz="94631"/>
  </p:normalViewPr>
  <p:slideViewPr>
    <p:cSldViewPr snapToGrid="0" snapToObjects="1">
      <p:cViewPr varScale="1">
        <p:scale>
          <a:sx n="67" d="100"/>
          <a:sy n="67" d="100"/>
        </p:scale>
        <p:origin x="168" y="9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BCED3E41-E2DE-48B7-AD25-2C05D8372D60}" type="datetime4">
              <a:rPr lang="en-US" smtClean="0"/>
              <a:pPr/>
              <a:t>August 2, 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91475" y="6429375"/>
            <a:ext cx="876300" cy="292100"/>
          </a:xfrm>
        </p:spPr>
        <p:txBody>
          <a:bodyPr/>
          <a:lstStyle/>
          <a:p>
            <a:fld id="{5744759D-0EFF-4FB2-9CCE-04E00944F0FE}" type="slidenum">
              <a:rPr lang="en-US" smtClean="0"/>
              <a:pPr/>
              <a:t>‹#›</a:t>
            </a:fld>
            <a:endParaRPr lang="en-US" dirty="0"/>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9237-00E8-48F5-9A77-8496B8A0E541}"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19237-00E8-48F5-9A77-8496B8A0E541}"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60992-D05B-4846-8E6E-CA034CB4F1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896202C6-8B37-41F0-B3E4-774551D1C22F}" type="datetime4">
              <a:rPr lang="en-US" smtClean="0"/>
              <a:pPr/>
              <a:t>August 2, 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48F78D1B-BB73-41B2-8202-C6678B761557}" type="datetime4">
              <a:rPr lang="en-US" smtClean="0"/>
              <a:pPr/>
              <a:t>August 2, 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511E46-B9AD-4605-BA48-F4BA770367EA}" type="datetime4">
              <a:rPr lang="en-US" smtClean="0"/>
              <a:pPr/>
              <a:t>August 2,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771A4492-1D66-40E5-BF5F-8AE5B76A3760}" type="datetime4">
              <a:rPr lang="en-US" smtClean="0"/>
              <a:pPr/>
              <a:t>August 2, 2016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F0120655-FBEF-4656-A8A9-E7D9EB4F4DEC}" type="datetime4">
              <a:rPr lang="en-US" smtClean="0"/>
              <a:pPr/>
              <a:t>August 2, 2016</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B2BA2-D035-44CD-B6C5-345CD46C68A9}" type="datetime4">
              <a:rPr lang="en-US" smtClean="0"/>
              <a:pPr/>
              <a:t>August 2, 2016</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712544D9-E8EB-4DFC-9BAC-8FC5CFB1A919}" type="datetime4">
              <a:rPr lang="en-US" smtClean="0"/>
              <a:pPr/>
              <a:t>August 2, 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CF894904-8048-429B-BF77-F17DA8F8287B}" type="datetime4">
              <a:rPr lang="en-US" smtClean="0"/>
              <a:pPr/>
              <a:t>August 2, 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6441D7B3-F7C5-4013-AC5D-399DD8DB11FA}" type="datetime4">
              <a:rPr lang="en-US" smtClean="0"/>
              <a:pPr/>
              <a:t>August 2, 2016</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dirty="0"/>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5744759D-0EFF-4FB2-9CCE-04E00944F0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hf sldNum="0" hdr="0" ftr="0" dt="0"/>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30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6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24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stverse.com/2007/10/18/top-15-film-misquot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2xuOtM169K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cVdsMJ-nE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Chapter 12</a:t>
            </a:r>
            <a:endParaRPr lang="en-US" dirty="0"/>
          </a:p>
        </p:txBody>
      </p:sp>
      <p:sp>
        <p:nvSpPr>
          <p:cNvPr id="3" name="Title 2"/>
          <p:cNvSpPr>
            <a:spLocks noGrp="1"/>
          </p:cNvSpPr>
          <p:nvPr>
            <p:ph type="title"/>
          </p:nvPr>
        </p:nvSpPr>
        <p:spPr/>
        <p:txBody>
          <a:bodyPr/>
          <a:lstStyle/>
          <a:p>
            <a:r>
              <a:rPr lang="en-US" dirty="0" smtClean="0"/>
              <a:t>Comprehension</a:t>
            </a:r>
            <a:endParaRPr lang="en-US" dirty="0"/>
          </a:p>
        </p:txBody>
      </p:sp>
    </p:spTree>
    <p:extLst>
      <p:ext uri="{BB962C8B-B14F-4D97-AF65-F5344CB8AC3E}">
        <p14:creationId xmlns:p14="http://schemas.microsoft.com/office/powerpoint/2010/main" val="3525202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&amp; Memory</a:t>
            </a:r>
            <a:endParaRPr lang="en-US" dirty="0"/>
          </a:p>
        </p:txBody>
      </p:sp>
      <p:sp>
        <p:nvSpPr>
          <p:cNvPr id="3" name="Content Placeholder 2"/>
          <p:cNvSpPr>
            <a:spLocks noGrp="1"/>
          </p:cNvSpPr>
          <p:nvPr>
            <p:ph sz="quarter" idx="13"/>
          </p:nvPr>
        </p:nvSpPr>
        <p:spPr/>
        <p:txBody>
          <a:bodyPr/>
          <a:lstStyle/>
          <a:p>
            <a:r>
              <a:rPr lang="en-US" dirty="0" smtClean="0"/>
              <a:t>We dump the word information at the ends of sentences and phrases.</a:t>
            </a:r>
          </a:p>
          <a:p>
            <a:r>
              <a:rPr lang="en-US" dirty="0" smtClean="0"/>
              <a:t>If you give participants sentences with different word orders:</a:t>
            </a:r>
          </a:p>
          <a:p>
            <a:pPr lvl="1"/>
            <a:r>
              <a:rPr lang="en-US" dirty="0" smtClean="0"/>
              <a:t>Can’t remember what sentence they saw, but can pick the right meaning</a:t>
            </a:r>
            <a:endParaRPr lang="en-US" dirty="0"/>
          </a:p>
        </p:txBody>
      </p:sp>
    </p:spTree>
    <p:extLst>
      <p:ext uri="{BB962C8B-B14F-4D97-AF65-F5344CB8AC3E}">
        <p14:creationId xmlns:p14="http://schemas.microsoft.com/office/powerpoint/2010/main" val="4254017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&amp; Memory</a:t>
            </a:r>
            <a:endParaRPr lang="en-US" dirty="0"/>
          </a:p>
        </p:txBody>
      </p:sp>
      <p:sp>
        <p:nvSpPr>
          <p:cNvPr id="3" name="Content Placeholder 2"/>
          <p:cNvSpPr>
            <a:spLocks noGrp="1"/>
          </p:cNvSpPr>
          <p:nvPr>
            <p:ph sz="quarter" idx="13"/>
          </p:nvPr>
        </p:nvSpPr>
        <p:spPr/>
        <p:txBody>
          <a:bodyPr/>
          <a:lstStyle/>
          <a:p>
            <a:r>
              <a:rPr lang="en-US" dirty="0"/>
              <a:t>We can remember surface detail if it was important and more “real” like conversations, instead of lectures</a:t>
            </a:r>
          </a:p>
          <a:p>
            <a:pPr lvl="1"/>
            <a:r>
              <a:rPr lang="en-US" u="sng" dirty="0">
                <a:hlinkClick r:id="rId2"/>
              </a:rPr>
              <a:t>http://listverse.com/2007/10/18/top-15-film-misquotes/</a:t>
            </a:r>
            <a:endParaRPr lang="en-US" dirty="0"/>
          </a:p>
          <a:p>
            <a:r>
              <a:rPr lang="en-US" dirty="0"/>
              <a:t>Example:</a:t>
            </a:r>
          </a:p>
          <a:p>
            <a:pPr lvl="1"/>
            <a:r>
              <a:rPr lang="en-US" dirty="0"/>
              <a:t>I think you’ve made a fundamental error in this study</a:t>
            </a:r>
          </a:p>
          <a:p>
            <a:pPr lvl="1"/>
            <a:r>
              <a:rPr lang="en-US" dirty="0"/>
              <a:t>I think there are two fundamental tasks in this study </a:t>
            </a:r>
          </a:p>
        </p:txBody>
      </p:sp>
    </p:spTree>
    <p:extLst>
      <p:ext uri="{BB962C8B-B14F-4D97-AF65-F5344CB8AC3E}">
        <p14:creationId xmlns:p14="http://schemas.microsoft.com/office/powerpoint/2010/main" val="4254017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&amp; Memory</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smtClean="0"/>
              <a:t>Prior knowledge</a:t>
            </a:r>
          </a:p>
          <a:p>
            <a:pPr marL="171450" lvl="3"/>
            <a:r>
              <a:rPr lang="en-US" sz="3000" dirty="0"/>
              <a:t>If the balloons popped, the sound wouldn't be able to carry since everything would be too far away from the correct floor. A closed window would also prevent the sound from carrying, since most buildings tend to be well insulated. Since the whole operation depends on a steady flow of electricity, a break in the middle of the wire would also cause problems. Of course, the fellow could shout, but the human voice is not loud enough to carry that far. An additional problem is that a string could break on the instrument. Then there could be no accompaniment to the message. It is clear that the best situation would involve less distance. Then there would be fewer potential problems. With face to face contact, the least number of things could go wrong.</a:t>
            </a:r>
          </a:p>
          <a:p>
            <a:endParaRPr lang="en-US" dirty="0"/>
          </a:p>
        </p:txBody>
      </p:sp>
    </p:spTree>
    <p:extLst>
      <p:ext uri="{BB962C8B-B14F-4D97-AF65-F5344CB8AC3E}">
        <p14:creationId xmlns:p14="http://schemas.microsoft.com/office/powerpoint/2010/main" val="4254017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Inferencing</a:t>
            </a:r>
            <a:r>
              <a:rPr lang="en-US" dirty="0"/>
              <a:t> &amp; Memory</a:t>
            </a:r>
          </a:p>
        </p:txBody>
      </p:sp>
      <p:sp>
        <p:nvSpPr>
          <p:cNvPr id="3" name="Content Placeholder 2"/>
          <p:cNvSpPr>
            <a:spLocks noGrp="1"/>
          </p:cNvSpPr>
          <p:nvPr>
            <p:ph sz="quarter" idx="13"/>
          </p:nvPr>
        </p:nvSpPr>
        <p:spPr>
          <a:xfrm>
            <a:off x="274320" y="1298447"/>
            <a:ext cx="4992176" cy="5069361"/>
          </a:xfrm>
        </p:spPr>
        <p:txBody>
          <a:bodyPr/>
          <a:lstStyle/>
          <a:p>
            <a:r>
              <a:rPr lang="en-US" dirty="0"/>
              <a:t>Gave them context before, after, or none</a:t>
            </a:r>
          </a:p>
          <a:p>
            <a:r>
              <a:rPr lang="en-US" dirty="0"/>
              <a:t>Context before did the best, after and none were the same</a:t>
            </a:r>
          </a:p>
          <a:p>
            <a:r>
              <a:rPr lang="en-US" dirty="0"/>
              <a:t>Context must help with comprehension &gt; which leads to better recall of the text</a:t>
            </a:r>
          </a:p>
          <a:p>
            <a:endParaRPr lang="en-US" dirty="0"/>
          </a:p>
        </p:txBody>
      </p:sp>
      <p:pic>
        <p:nvPicPr>
          <p:cNvPr id="4" name="Picture 3" descr="bransordjohnsonfig1.jpg"/>
          <p:cNvPicPr/>
          <p:nvPr/>
        </p:nvPicPr>
        <p:blipFill>
          <a:blip r:embed="rId2"/>
          <a:srcRect/>
          <a:stretch>
            <a:fillRect/>
          </a:stretch>
        </p:blipFill>
        <p:spPr bwMode="auto">
          <a:xfrm>
            <a:off x="5527953" y="0"/>
            <a:ext cx="3616047" cy="6722614"/>
          </a:xfrm>
          <a:prstGeom prst="rect">
            <a:avLst/>
          </a:prstGeom>
          <a:noFill/>
          <a:ln w="9525">
            <a:noFill/>
            <a:miter lim="800000"/>
            <a:headEnd/>
            <a:tailEnd/>
          </a:ln>
        </p:spPr>
      </p:pic>
    </p:spTree>
    <p:extLst>
      <p:ext uri="{BB962C8B-B14F-4D97-AF65-F5344CB8AC3E}">
        <p14:creationId xmlns:p14="http://schemas.microsoft.com/office/powerpoint/2010/main" val="2543151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Inferencing</a:t>
            </a:r>
            <a:r>
              <a:rPr lang="en-US" dirty="0"/>
              <a:t> &amp; Memory</a:t>
            </a:r>
          </a:p>
        </p:txBody>
      </p:sp>
      <p:sp>
        <p:nvSpPr>
          <p:cNvPr id="3" name="Content Placeholder 2"/>
          <p:cNvSpPr>
            <a:spLocks noGrp="1"/>
          </p:cNvSpPr>
          <p:nvPr>
            <p:ph sz="quarter" idx="13"/>
          </p:nvPr>
        </p:nvSpPr>
        <p:spPr/>
        <p:txBody>
          <a:bodyPr>
            <a:normAutofit fontScale="77500" lnSpcReduction="20000"/>
          </a:bodyPr>
          <a:lstStyle/>
          <a:p>
            <a:r>
              <a:rPr lang="en-US" dirty="0" smtClean="0"/>
              <a:t>Prior knowledge</a:t>
            </a:r>
          </a:p>
          <a:p>
            <a:pPr marL="171450" lvl="3"/>
            <a:r>
              <a:rPr lang="en-US" sz="3000" dirty="0"/>
              <a:t>The procedure is actually quite simple. First you arrange things into different groups. Of course, one pile may be sufficient depending on how much there is to do. If you have to go somewhere else due to lack of facilities that is the next step, otherwise you are pretty well set. It is important not to overdo things. That is, it is better to do too few things at once than too many. In the short run this may not seem important </a:t>
            </a:r>
            <a:r>
              <a:rPr lang="en-US" sz="3000" dirty="0" smtClean="0"/>
              <a:t>but </a:t>
            </a:r>
            <a:r>
              <a:rPr lang="en-US" sz="3000" dirty="0"/>
              <a:t>complications can easily arise. A mistake can be expensive as well. At first the whole procedure will seem complicated. Soon, however, it will become just another facet of life. It is difficult to foresee any end to the necessity for this task in the immediate future, but then one never can tell, After the procedure is completed one arranges the materials into different groups again. Then they can be put into their appropriate places. Eventually they will be used once more and the whole cycle will then have to be repeated. However, that is part of life.</a:t>
            </a:r>
          </a:p>
          <a:p>
            <a:endParaRPr lang="en-US" dirty="0"/>
          </a:p>
        </p:txBody>
      </p:sp>
    </p:spTree>
    <p:extLst>
      <p:ext uri="{BB962C8B-B14F-4D97-AF65-F5344CB8AC3E}">
        <p14:creationId xmlns:p14="http://schemas.microsoft.com/office/powerpoint/2010/main" val="3079075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Inferencing</a:t>
            </a:r>
            <a:r>
              <a:rPr lang="en-US" dirty="0"/>
              <a:t> &amp; Memory</a:t>
            </a:r>
          </a:p>
        </p:txBody>
      </p:sp>
      <p:sp>
        <p:nvSpPr>
          <p:cNvPr id="3" name="Content Placeholder 2"/>
          <p:cNvSpPr>
            <a:spLocks noGrp="1"/>
          </p:cNvSpPr>
          <p:nvPr>
            <p:ph sz="quarter" idx="13"/>
          </p:nvPr>
        </p:nvSpPr>
        <p:spPr/>
        <p:txBody>
          <a:bodyPr/>
          <a:lstStyle/>
          <a:p>
            <a:r>
              <a:rPr lang="en-US" dirty="0" smtClean="0"/>
              <a:t>Prior knowledge</a:t>
            </a:r>
          </a:p>
          <a:p>
            <a:r>
              <a:rPr lang="en-US" dirty="0" smtClean="0"/>
              <a:t>Background </a:t>
            </a:r>
            <a:r>
              <a:rPr lang="en-US" dirty="0"/>
              <a:t>knowledge helps, but only if you understand when it’s applicable.</a:t>
            </a:r>
          </a:p>
          <a:p>
            <a:endParaRPr lang="en-US" dirty="0"/>
          </a:p>
        </p:txBody>
      </p:sp>
    </p:spTree>
    <p:extLst>
      <p:ext uri="{BB962C8B-B14F-4D97-AF65-F5344CB8AC3E}">
        <p14:creationId xmlns:p14="http://schemas.microsoft.com/office/powerpoint/2010/main" val="3079075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Inferencing</a:t>
            </a:r>
            <a:r>
              <a:rPr lang="en-US" dirty="0"/>
              <a:t> &amp; Memory</a:t>
            </a:r>
          </a:p>
        </p:txBody>
      </p:sp>
      <p:sp>
        <p:nvSpPr>
          <p:cNvPr id="3" name="Content Placeholder 2"/>
          <p:cNvSpPr>
            <a:spLocks noGrp="1"/>
          </p:cNvSpPr>
          <p:nvPr>
            <p:ph sz="quarter" idx="13"/>
          </p:nvPr>
        </p:nvSpPr>
        <p:spPr/>
        <p:txBody>
          <a:bodyPr>
            <a:normAutofit lnSpcReduction="10000"/>
          </a:bodyPr>
          <a:lstStyle/>
          <a:p>
            <a:r>
              <a:rPr lang="en-US" dirty="0" smtClean="0"/>
              <a:t>Prior knowledge</a:t>
            </a:r>
          </a:p>
          <a:p>
            <a:pPr marL="171450" lvl="3"/>
            <a:r>
              <a:rPr lang="en-US" sz="3000" dirty="0"/>
              <a:t>Two boys play hooky from school.  They go to the home of one of the boys because his mother is never there on a Thursday.  The family is well off.  They have a fine old home which is set back from the road and which has attractive grounds.  </a:t>
            </a:r>
            <a:r>
              <a:rPr lang="en-US" sz="3000" dirty="0" smtClean="0"/>
              <a:t>But </a:t>
            </a:r>
            <a:r>
              <a:rPr lang="en-US" sz="3000" dirty="0"/>
              <a:t>since it is an old house it has some defects: for example, it has a leaky roof, and a damp and musty cellar.  Because the family is wealthy, they have a lot of valuable possessions – such as a ten speed bike, color TV, and a rare coin collection.</a:t>
            </a:r>
          </a:p>
          <a:p>
            <a:endParaRPr lang="en-US" dirty="0"/>
          </a:p>
        </p:txBody>
      </p:sp>
    </p:spTree>
    <p:extLst>
      <p:ext uri="{BB962C8B-B14F-4D97-AF65-F5344CB8AC3E}">
        <p14:creationId xmlns:p14="http://schemas.microsoft.com/office/powerpoint/2010/main" val="3079075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Inferencing</a:t>
            </a:r>
            <a:r>
              <a:rPr lang="en-US" dirty="0"/>
              <a:t> &amp; Memory</a:t>
            </a:r>
          </a:p>
        </p:txBody>
      </p:sp>
      <p:sp>
        <p:nvSpPr>
          <p:cNvPr id="3" name="Content Placeholder 2"/>
          <p:cNvSpPr>
            <a:spLocks noGrp="1"/>
          </p:cNvSpPr>
          <p:nvPr>
            <p:ph sz="quarter" idx="13"/>
          </p:nvPr>
        </p:nvSpPr>
        <p:spPr/>
        <p:txBody>
          <a:bodyPr/>
          <a:lstStyle/>
          <a:p>
            <a:r>
              <a:rPr lang="en-US" dirty="0" smtClean="0"/>
              <a:t>Prior knowledge</a:t>
            </a:r>
          </a:p>
          <a:p>
            <a:r>
              <a:rPr lang="en-US" dirty="0"/>
              <a:t>If the title was “house buying” what do you think people remembered?  What about “burglar”?</a:t>
            </a:r>
          </a:p>
          <a:p>
            <a:r>
              <a:rPr lang="en-US" dirty="0"/>
              <a:t>Perspective is also important &gt; helps you search memory for the right information. </a:t>
            </a:r>
          </a:p>
          <a:p>
            <a:endParaRPr lang="en-US" dirty="0"/>
          </a:p>
        </p:txBody>
      </p:sp>
    </p:spTree>
    <p:extLst>
      <p:ext uri="{BB962C8B-B14F-4D97-AF65-F5344CB8AC3E}">
        <p14:creationId xmlns:p14="http://schemas.microsoft.com/office/powerpoint/2010/main" val="1861290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smtClean="0"/>
              <a:t>Derivation </a:t>
            </a:r>
            <a:r>
              <a:rPr lang="en-US" dirty="0"/>
              <a:t>of additional knowledge from facts already known; this might involve going beyond the text to maintain coherence or to elaborate on what was actually presented.</a:t>
            </a:r>
          </a:p>
          <a:p>
            <a:r>
              <a:rPr lang="en-US" sz="3200" dirty="0" err="1"/>
              <a:t>Inferencing</a:t>
            </a:r>
            <a:r>
              <a:rPr lang="en-US" sz="3200" dirty="0"/>
              <a:t> is the way you pull in background information, context, </a:t>
            </a:r>
            <a:r>
              <a:rPr lang="en-US" sz="3200" dirty="0" smtClean="0"/>
              <a:t>etc. </a:t>
            </a:r>
            <a:r>
              <a:rPr lang="en-US" sz="3200" dirty="0"/>
              <a:t>to make a model of the text</a:t>
            </a:r>
            <a:r>
              <a:rPr lang="en-US" dirty="0"/>
              <a:t> </a:t>
            </a:r>
          </a:p>
        </p:txBody>
      </p:sp>
    </p:spTree>
    <p:extLst>
      <p:ext uri="{BB962C8B-B14F-4D97-AF65-F5344CB8AC3E}">
        <p14:creationId xmlns:p14="http://schemas.microsoft.com/office/powerpoint/2010/main" val="1861290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normAutofit fontScale="85000" lnSpcReduction="10000"/>
          </a:bodyPr>
          <a:lstStyle/>
          <a:p>
            <a:r>
              <a:rPr lang="en-US" dirty="0"/>
              <a:t>Gerald Martin strove to undermine the existing government to satisfy his political ambitions.  Many of the people of his country supported his efforts.  Current political problems made it relatively easy for Martin to take over.  Certain groups remained loyal to the old government and caused Martin trouble.  He confronted these groups directly and silenced them.  He became a ruthless, uncontrollable dictator.  The ultimate effect of his rule was the downfall of his country.</a:t>
            </a:r>
          </a:p>
          <a:p>
            <a:r>
              <a:rPr lang="en-US" dirty="0"/>
              <a:t>Some people saw Gerald Martin, some saw Adolf Hitler.</a:t>
            </a:r>
          </a:p>
          <a:p>
            <a:r>
              <a:rPr lang="en-US" dirty="0"/>
              <a:t>What do you think they remembered the paragraph talking about when Hitler was presented?</a:t>
            </a:r>
          </a:p>
          <a:p>
            <a:endParaRPr lang="en-US" dirty="0"/>
          </a:p>
        </p:txBody>
      </p:sp>
    </p:spTree>
    <p:extLst>
      <p:ext uri="{BB962C8B-B14F-4D97-AF65-F5344CB8AC3E}">
        <p14:creationId xmlns:p14="http://schemas.microsoft.com/office/powerpoint/2010/main" val="3790786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sz="quarter" idx="13"/>
          </p:nvPr>
        </p:nvSpPr>
        <p:spPr/>
        <p:txBody>
          <a:bodyPr/>
          <a:lstStyle/>
          <a:p>
            <a:r>
              <a:rPr lang="en-US" dirty="0" smtClean="0"/>
              <a:t>Last but not least, how do we put all these things together into a coherent picture?</a:t>
            </a:r>
          </a:p>
          <a:p>
            <a:r>
              <a:rPr lang="en-US" sz="2800" dirty="0" smtClean="0"/>
              <a:t>Comprehension </a:t>
            </a:r>
            <a:r>
              <a:rPr lang="en-US" sz="2800" dirty="0"/>
              <a:t>is about the integration of word identification, parsing, thematic roles, and individual word meaning.</a:t>
            </a:r>
          </a:p>
          <a:p>
            <a:endParaRPr lang="en-US" dirty="0"/>
          </a:p>
        </p:txBody>
      </p:sp>
    </p:spTree>
    <p:extLst>
      <p:ext uri="{BB962C8B-B14F-4D97-AF65-F5344CB8AC3E}">
        <p14:creationId xmlns:p14="http://schemas.microsoft.com/office/powerpoint/2010/main" val="3384637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a:t>Types of inferences</a:t>
            </a:r>
          </a:p>
          <a:p>
            <a:pPr lvl="1"/>
            <a:r>
              <a:rPr lang="en-US" dirty="0"/>
              <a:t>Logical inferences – come from the meanings of words</a:t>
            </a:r>
          </a:p>
          <a:p>
            <a:pPr lvl="2"/>
            <a:r>
              <a:rPr lang="en-US" dirty="0"/>
              <a:t>John is a bachelor – we know John is a male.</a:t>
            </a:r>
          </a:p>
          <a:p>
            <a:pPr lvl="1"/>
            <a:r>
              <a:rPr lang="en-US" dirty="0"/>
              <a:t>Bridging inferences/ backwards inferences – relate new information to previous information</a:t>
            </a:r>
          </a:p>
          <a:p>
            <a:pPr lvl="2"/>
            <a:r>
              <a:rPr lang="en-US" dirty="0"/>
              <a:t>You see this most with the use of pronouns.  Bob went to the store.  He bought milk, eggs, and cheese.  Who’s he?</a:t>
            </a:r>
          </a:p>
          <a:p>
            <a:endParaRPr lang="en-US" dirty="0"/>
          </a:p>
        </p:txBody>
      </p:sp>
    </p:spTree>
    <p:extLst>
      <p:ext uri="{BB962C8B-B14F-4D97-AF65-F5344CB8AC3E}">
        <p14:creationId xmlns:p14="http://schemas.microsoft.com/office/powerpoint/2010/main" val="3790786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smtClean="0"/>
              <a:t>Types of inferences</a:t>
            </a:r>
          </a:p>
          <a:p>
            <a:pPr lvl="1"/>
            <a:r>
              <a:rPr lang="en-US" dirty="0"/>
              <a:t>Elaborative inferences – extend what’s in the text with our world knowledge.</a:t>
            </a:r>
          </a:p>
          <a:p>
            <a:pPr lvl="2"/>
            <a:r>
              <a:rPr lang="en-US" dirty="0"/>
              <a:t>These types of inferences are easy to use, but cause the </a:t>
            </a:r>
            <a:r>
              <a:rPr lang="en-US" i="1" dirty="0"/>
              <a:t>frame problem</a:t>
            </a:r>
            <a:r>
              <a:rPr lang="en-US" dirty="0"/>
              <a:t> for models of text comprehension.</a:t>
            </a:r>
          </a:p>
          <a:p>
            <a:pPr lvl="2"/>
            <a:r>
              <a:rPr lang="en-US" dirty="0"/>
              <a:t>Of all the information we know, how do we decide which parts are important to elaborate on?</a:t>
            </a:r>
          </a:p>
          <a:p>
            <a:pPr lvl="1"/>
            <a:r>
              <a:rPr lang="en-US" sz="2800" dirty="0"/>
              <a:t>Pragmatic inferences – inferences that are not logical</a:t>
            </a:r>
            <a:r>
              <a:rPr lang="en-US" dirty="0"/>
              <a:t> </a:t>
            </a:r>
          </a:p>
        </p:txBody>
      </p:sp>
    </p:spTree>
    <p:extLst>
      <p:ext uri="{BB962C8B-B14F-4D97-AF65-F5344CB8AC3E}">
        <p14:creationId xmlns:p14="http://schemas.microsoft.com/office/powerpoint/2010/main" val="3790786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a:t>When are inferences made?</a:t>
            </a:r>
          </a:p>
          <a:p>
            <a:pPr lvl="1"/>
            <a:r>
              <a:rPr lang="en-US" dirty="0"/>
              <a:t>Most likely to be about the main characters and their goals</a:t>
            </a:r>
          </a:p>
          <a:p>
            <a:pPr lvl="1"/>
            <a:r>
              <a:rPr lang="en-US" dirty="0"/>
              <a:t>Actions relating to the plot</a:t>
            </a:r>
          </a:p>
          <a:p>
            <a:pPr lvl="1"/>
            <a:r>
              <a:rPr lang="en-US" dirty="0"/>
              <a:t>Constructionist view – inference on a need to know basis, based on your goals of processing</a:t>
            </a:r>
          </a:p>
          <a:p>
            <a:pPr lvl="1"/>
            <a:r>
              <a:rPr lang="en-US" dirty="0"/>
              <a:t>Minimalist view – make bridging inferences, but keep the elaborative inferences as little as possible (because they are more work)</a:t>
            </a:r>
          </a:p>
          <a:p>
            <a:endParaRPr lang="en-US" dirty="0"/>
          </a:p>
        </p:txBody>
      </p:sp>
    </p:spTree>
    <p:extLst>
      <p:ext uri="{BB962C8B-B14F-4D97-AF65-F5344CB8AC3E}">
        <p14:creationId xmlns:p14="http://schemas.microsoft.com/office/powerpoint/2010/main" val="3790786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a:t>Research shows:</a:t>
            </a:r>
          </a:p>
          <a:p>
            <a:pPr lvl="1"/>
            <a:r>
              <a:rPr lang="en-US" dirty="0"/>
              <a:t>Probably mostly use elaborative </a:t>
            </a:r>
            <a:r>
              <a:rPr lang="en-US" dirty="0" err="1"/>
              <a:t>inferencing</a:t>
            </a:r>
            <a:r>
              <a:rPr lang="en-US" dirty="0"/>
              <a:t> in our memory for text, so using that paradigm biases us to think that more elaboration is going on than really is.</a:t>
            </a:r>
          </a:p>
          <a:p>
            <a:pPr lvl="1"/>
            <a:r>
              <a:rPr lang="en-US" dirty="0"/>
              <a:t>We must use bridging </a:t>
            </a:r>
            <a:r>
              <a:rPr lang="en-US" dirty="0" err="1"/>
              <a:t>inferencing</a:t>
            </a:r>
            <a:r>
              <a:rPr lang="en-US" dirty="0"/>
              <a:t> on-line or as we are actually processing the text – to maintain coherence</a:t>
            </a:r>
            <a:r>
              <a:rPr lang="en-US" dirty="0" smtClean="0"/>
              <a:t>.</a:t>
            </a:r>
            <a:endParaRPr lang="en-US" dirty="0"/>
          </a:p>
        </p:txBody>
      </p:sp>
    </p:spTree>
    <p:extLst>
      <p:ext uri="{BB962C8B-B14F-4D97-AF65-F5344CB8AC3E}">
        <p14:creationId xmlns:p14="http://schemas.microsoft.com/office/powerpoint/2010/main" val="3790786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a:t>Open discourse roles – bridging inference to link to previous material </a:t>
            </a:r>
            <a:endParaRPr lang="en-US" dirty="0" smtClean="0"/>
          </a:p>
          <a:p>
            <a:pPr lvl="1"/>
            <a:r>
              <a:rPr lang="en-US" dirty="0"/>
              <a:t>I drove to Memphis yesterday.  The car kept overheating. </a:t>
            </a:r>
            <a:endParaRPr lang="en-US" dirty="0" smtClean="0"/>
          </a:p>
          <a:p>
            <a:pPr lvl="1"/>
            <a:r>
              <a:rPr lang="en-US" dirty="0" smtClean="0"/>
              <a:t>Drove = car.</a:t>
            </a:r>
          </a:p>
          <a:p>
            <a:r>
              <a:rPr lang="en-US" dirty="0"/>
              <a:t>Two stage model to resolve </a:t>
            </a:r>
            <a:r>
              <a:rPr lang="en-US" dirty="0" smtClean="0"/>
              <a:t>open discourse</a:t>
            </a:r>
            <a:endParaRPr lang="en-US" dirty="0"/>
          </a:p>
          <a:p>
            <a:pPr lvl="1"/>
            <a:r>
              <a:rPr lang="en-US" dirty="0"/>
              <a:t>Bonding – items are </a:t>
            </a:r>
            <a:r>
              <a:rPr lang="en-US" dirty="0" smtClean="0"/>
              <a:t>suggested </a:t>
            </a:r>
            <a:r>
              <a:rPr lang="en-US" dirty="0"/>
              <a:t>by the lexical context</a:t>
            </a:r>
          </a:p>
          <a:p>
            <a:pPr lvl="1"/>
            <a:r>
              <a:rPr lang="en-US" dirty="0"/>
              <a:t>Resolution – link between filler and verb is tested against context.</a:t>
            </a:r>
          </a:p>
          <a:p>
            <a:pPr lvl="1"/>
            <a:endParaRPr lang="en-US" dirty="0"/>
          </a:p>
        </p:txBody>
      </p:sp>
    </p:spTree>
    <p:extLst>
      <p:ext uri="{BB962C8B-B14F-4D97-AF65-F5344CB8AC3E}">
        <p14:creationId xmlns:p14="http://schemas.microsoft.com/office/powerpoint/2010/main" val="2507481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normAutofit/>
          </a:bodyPr>
          <a:lstStyle/>
          <a:p>
            <a:r>
              <a:rPr lang="en-US" dirty="0" smtClean="0"/>
              <a:t>Example</a:t>
            </a:r>
          </a:p>
          <a:p>
            <a:pPr lvl="1"/>
            <a:r>
              <a:rPr lang="en-US" dirty="0"/>
              <a:t>The teacher was busy writing a letter of complaint to a parent (suggests pen).</a:t>
            </a:r>
          </a:p>
          <a:p>
            <a:pPr lvl="1"/>
            <a:r>
              <a:rPr lang="en-US" dirty="0"/>
              <a:t>The teacher was busy writing an exercise on the blackboard (suggests chalk).</a:t>
            </a:r>
          </a:p>
          <a:p>
            <a:pPr lvl="1"/>
            <a:r>
              <a:rPr lang="en-US" dirty="0"/>
              <a:t>However, she was disturbed by a loud scream at the back of the classroom and the chalk/pen dropped to the </a:t>
            </a:r>
            <a:r>
              <a:rPr lang="en-US" dirty="0" smtClean="0"/>
              <a:t>floor.</a:t>
            </a:r>
          </a:p>
          <a:p>
            <a:pPr lvl="1"/>
            <a:r>
              <a:rPr lang="en-US" dirty="0" smtClean="0"/>
              <a:t>At </a:t>
            </a:r>
            <a:r>
              <a:rPr lang="en-US" dirty="0"/>
              <a:t>first, you scan right over chalk pen – later your eyes go back to make sure it all matches. </a:t>
            </a:r>
          </a:p>
        </p:txBody>
      </p:sp>
    </p:spTree>
    <p:extLst>
      <p:ext uri="{BB962C8B-B14F-4D97-AF65-F5344CB8AC3E}">
        <p14:creationId xmlns:p14="http://schemas.microsoft.com/office/powerpoint/2010/main" val="358022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the process</a:t>
            </a:r>
            <a:endParaRPr lang="en-US" dirty="0"/>
          </a:p>
        </p:txBody>
      </p:sp>
      <p:sp>
        <p:nvSpPr>
          <p:cNvPr id="3" name="Content Placeholder 2"/>
          <p:cNvSpPr>
            <a:spLocks noGrp="1"/>
          </p:cNvSpPr>
          <p:nvPr>
            <p:ph sz="quarter" idx="13"/>
          </p:nvPr>
        </p:nvSpPr>
        <p:spPr/>
        <p:txBody>
          <a:bodyPr/>
          <a:lstStyle/>
          <a:p>
            <a:r>
              <a:rPr lang="en-US" dirty="0"/>
              <a:t>Implications:</a:t>
            </a:r>
          </a:p>
          <a:p>
            <a:r>
              <a:rPr lang="en-US" dirty="0"/>
              <a:t>Eyewitness testimony – Loftus car crash</a:t>
            </a:r>
          </a:p>
          <a:p>
            <a:pPr lvl="1"/>
            <a:r>
              <a:rPr lang="en-US" dirty="0"/>
              <a:t>(</a:t>
            </a:r>
            <a:r>
              <a:rPr lang="en-US" u="sng" dirty="0">
                <a:hlinkClick r:id="rId2"/>
              </a:rPr>
              <a:t>http://www.youtube.com/watch?v=2xuOtM169K0</a:t>
            </a:r>
            <a:r>
              <a:rPr lang="en-US" dirty="0"/>
              <a:t>)</a:t>
            </a:r>
          </a:p>
          <a:p>
            <a:pPr lvl="1"/>
            <a:r>
              <a:rPr lang="en-US" dirty="0"/>
              <a:t>Did you see a broken headlight?</a:t>
            </a:r>
          </a:p>
          <a:p>
            <a:pPr lvl="1"/>
            <a:r>
              <a:rPr lang="en-US" dirty="0"/>
              <a:t>Did you see </a:t>
            </a:r>
            <a:r>
              <a:rPr lang="en-US" i="1" dirty="0"/>
              <a:t>the</a:t>
            </a:r>
            <a:r>
              <a:rPr lang="en-US" dirty="0"/>
              <a:t> broken headlight?</a:t>
            </a:r>
          </a:p>
          <a:p>
            <a:pPr lvl="1"/>
            <a:r>
              <a:rPr lang="en-US" dirty="0"/>
              <a:t>How fast where they going when they hit each other?</a:t>
            </a:r>
          </a:p>
          <a:p>
            <a:pPr lvl="1"/>
            <a:r>
              <a:rPr lang="en-US" dirty="0"/>
              <a:t>How fast where they going when they smashed into each other?</a:t>
            </a:r>
          </a:p>
          <a:p>
            <a:pPr lvl="2"/>
            <a:r>
              <a:rPr lang="en-US" dirty="0"/>
              <a:t>Later added broken glass</a:t>
            </a:r>
          </a:p>
          <a:p>
            <a:endParaRPr lang="en-US" dirty="0"/>
          </a:p>
        </p:txBody>
      </p:sp>
    </p:spTree>
    <p:extLst>
      <p:ext uri="{BB962C8B-B14F-4D97-AF65-F5344CB8AC3E}">
        <p14:creationId xmlns:p14="http://schemas.microsoft.com/office/powerpoint/2010/main" val="358022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a:t>Reference – what things refer to (</a:t>
            </a:r>
            <a:r>
              <a:rPr lang="en-US" dirty="0" smtClean="0"/>
              <a:t>duh)</a:t>
            </a:r>
            <a:endParaRPr lang="en-US" dirty="0"/>
          </a:p>
          <a:p>
            <a:r>
              <a:rPr lang="en-US" dirty="0"/>
              <a:t>Co-reference – two or more noun phrases with the same reference</a:t>
            </a:r>
            <a:r>
              <a:rPr lang="en-US" dirty="0" smtClean="0"/>
              <a:t>.</a:t>
            </a:r>
          </a:p>
          <a:p>
            <a:pPr lvl="1"/>
            <a:r>
              <a:rPr lang="en-US" dirty="0" smtClean="0"/>
              <a:t>Often references are pronouns</a:t>
            </a:r>
            <a:endParaRPr lang="en-US" dirty="0"/>
          </a:p>
          <a:p>
            <a:endParaRPr lang="en-US" dirty="0"/>
          </a:p>
        </p:txBody>
      </p:sp>
    </p:spTree>
    <p:extLst>
      <p:ext uri="{BB962C8B-B14F-4D97-AF65-F5344CB8AC3E}">
        <p14:creationId xmlns:p14="http://schemas.microsoft.com/office/powerpoint/2010/main" val="2507481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a:t>Antecedent – the linguistic expression that must be taken into account in order to determine the referent of an anaphor; usually the thing that the pronoun is substituting</a:t>
            </a:r>
          </a:p>
          <a:p>
            <a:r>
              <a:rPr lang="en-US" dirty="0"/>
              <a:t>Anaphor – a linguistic expression for which the referent can only be determined by taking another linguistic expression into account</a:t>
            </a:r>
          </a:p>
          <a:p>
            <a:r>
              <a:rPr lang="en-US" dirty="0"/>
              <a:t>Anaphor resolution – backward inference that we can use to maintain coherence</a:t>
            </a:r>
          </a:p>
          <a:p>
            <a:endParaRPr lang="en-US" dirty="0"/>
          </a:p>
        </p:txBody>
      </p:sp>
    </p:spTree>
    <p:extLst>
      <p:ext uri="{BB962C8B-B14F-4D97-AF65-F5344CB8AC3E}">
        <p14:creationId xmlns:p14="http://schemas.microsoft.com/office/powerpoint/2010/main" val="874357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pPr marL="171450" lvl="2"/>
            <a:r>
              <a:rPr lang="en-US" sz="3000" dirty="0" smtClean="0"/>
              <a:t>Anaphoric ambiguity</a:t>
            </a:r>
          </a:p>
          <a:p>
            <a:pPr marL="171450" lvl="2"/>
            <a:r>
              <a:rPr lang="en-US" sz="3000" dirty="0" smtClean="0"/>
              <a:t>Example</a:t>
            </a:r>
            <a:r>
              <a:rPr lang="en-US" sz="3000" dirty="0"/>
              <a:t>: Billy stuck a dagger in the corpse.  It was made out of silver.  It oozed blood.</a:t>
            </a:r>
          </a:p>
          <a:p>
            <a:r>
              <a:rPr lang="en-US" dirty="0" smtClean="0"/>
              <a:t>How do we know what’s going on?</a:t>
            </a:r>
          </a:p>
        </p:txBody>
      </p:sp>
    </p:spTree>
    <p:extLst>
      <p:ext uri="{BB962C8B-B14F-4D97-AF65-F5344CB8AC3E}">
        <p14:creationId xmlns:p14="http://schemas.microsoft.com/office/powerpoint/2010/main" val="874357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sz="quarter" idx="13"/>
          </p:nvPr>
        </p:nvSpPr>
        <p:spPr/>
        <p:txBody>
          <a:bodyPr/>
          <a:lstStyle/>
          <a:p>
            <a:r>
              <a:rPr lang="en-US" sz="3200" dirty="0"/>
              <a:t>Constructive process – do we work out a complex mental model or just do the minimal amount of work necessary?</a:t>
            </a:r>
          </a:p>
          <a:p>
            <a:r>
              <a:rPr lang="en-US" sz="3200" dirty="0" err="1"/>
              <a:t>Inferencing</a:t>
            </a:r>
            <a:r>
              <a:rPr lang="en-US" sz="3200" dirty="0"/>
              <a:t> – going beyond the literal </a:t>
            </a:r>
            <a:r>
              <a:rPr lang="en-US" sz="3200" dirty="0" smtClean="0"/>
              <a:t>material</a:t>
            </a:r>
            <a:r>
              <a:rPr lang="en-US" dirty="0" smtClean="0"/>
              <a:t> </a:t>
            </a:r>
            <a:endParaRPr lang="en-US" dirty="0"/>
          </a:p>
        </p:txBody>
      </p:sp>
    </p:spTree>
    <p:extLst>
      <p:ext uri="{BB962C8B-B14F-4D97-AF65-F5344CB8AC3E}">
        <p14:creationId xmlns:p14="http://schemas.microsoft.com/office/powerpoint/2010/main" val="1059961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smtClean="0"/>
              <a:t>Anaphoric ambiguity – coping strategies</a:t>
            </a:r>
          </a:p>
          <a:p>
            <a:pPr lvl="1"/>
            <a:r>
              <a:rPr lang="en-US" dirty="0"/>
              <a:t>Parallel function – match anaphors to antecedents in the same relevant position</a:t>
            </a:r>
          </a:p>
          <a:p>
            <a:pPr lvl="2"/>
            <a:r>
              <a:rPr lang="en-US" dirty="0"/>
              <a:t>Bob sold Dave his broomstick because he hated it.</a:t>
            </a:r>
          </a:p>
          <a:p>
            <a:pPr lvl="2"/>
            <a:r>
              <a:rPr lang="en-US" dirty="0"/>
              <a:t>Bob sold Dave his broomstick because he needed it.</a:t>
            </a:r>
          </a:p>
          <a:p>
            <a:pPr lvl="2"/>
            <a:r>
              <a:rPr lang="en-US" dirty="0"/>
              <a:t>Who does each “he” refer to?</a:t>
            </a:r>
          </a:p>
          <a:p>
            <a:endParaRPr lang="en-US" dirty="0" smtClean="0"/>
          </a:p>
          <a:p>
            <a:endParaRPr lang="en-US" dirty="0"/>
          </a:p>
        </p:txBody>
      </p:sp>
    </p:spTree>
    <p:extLst>
      <p:ext uri="{BB962C8B-B14F-4D97-AF65-F5344CB8AC3E}">
        <p14:creationId xmlns:p14="http://schemas.microsoft.com/office/powerpoint/2010/main" val="874357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a:t>Anaphoric ambiguity – coping strategies</a:t>
            </a:r>
          </a:p>
          <a:p>
            <a:r>
              <a:rPr lang="en-US" dirty="0"/>
              <a:t>Gender – depends on language, but using gender to help distinguish (he, she)</a:t>
            </a:r>
          </a:p>
          <a:p>
            <a:r>
              <a:rPr lang="en-US" dirty="0"/>
              <a:t>Verb type</a:t>
            </a:r>
          </a:p>
          <a:p>
            <a:pPr lvl="1"/>
            <a:r>
              <a:rPr lang="en-US" dirty="0"/>
              <a:t>Bob sold his broomstick to Dave because he (he is bob)</a:t>
            </a:r>
          </a:p>
          <a:p>
            <a:pPr lvl="1"/>
            <a:r>
              <a:rPr lang="en-US" dirty="0"/>
              <a:t>Bob blamed Dave because he (he is </a:t>
            </a:r>
            <a:r>
              <a:rPr lang="en-US" dirty="0" err="1"/>
              <a:t>dave</a:t>
            </a:r>
            <a:r>
              <a:rPr lang="en-US" dirty="0"/>
              <a:t>)</a:t>
            </a:r>
          </a:p>
          <a:p>
            <a:endParaRPr lang="en-US" dirty="0"/>
          </a:p>
        </p:txBody>
      </p:sp>
    </p:spTree>
    <p:extLst>
      <p:ext uri="{BB962C8B-B14F-4D97-AF65-F5344CB8AC3E}">
        <p14:creationId xmlns:p14="http://schemas.microsoft.com/office/powerpoint/2010/main" val="874357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a:t>Anaphoric ambiguity – coping </a:t>
            </a:r>
            <a:r>
              <a:rPr lang="en-US" dirty="0" smtClean="0"/>
              <a:t>strategies</a:t>
            </a:r>
          </a:p>
          <a:p>
            <a:r>
              <a:rPr lang="en-US" dirty="0"/>
              <a:t>Causality</a:t>
            </a:r>
          </a:p>
          <a:p>
            <a:pPr lvl="1"/>
            <a:r>
              <a:rPr lang="en-US" dirty="0"/>
              <a:t>Daniel apologized to Arnold because he had been behaving badly.</a:t>
            </a:r>
          </a:p>
          <a:p>
            <a:pPr lvl="1"/>
            <a:r>
              <a:rPr lang="en-US" dirty="0"/>
              <a:t>Daniel apologized to Arnold because he didn’t deserve the criticism.</a:t>
            </a:r>
          </a:p>
          <a:p>
            <a:endParaRPr lang="en-US" dirty="0"/>
          </a:p>
          <a:p>
            <a:endParaRPr lang="en-US" dirty="0"/>
          </a:p>
        </p:txBody>
      </p:sp>
    </p:spTree>
    <p:extLst>
      <p:ext uri="{BB962C8B-B14F-4D97-AF65-F5344CB8AC3E}">
        <p14:creationId xmlns:p14="http://schemas.microsoft.com/office/powerpoint/2010/main" val="2073860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a:t>Anaphoric ambiguity – coping </a:t>
            </a:r>
            <a:r>
              <a:rPr lang="en-US" dirty="0" smtClean="0"/>
              <a:t>strategies</a:t>
            </a:r>
          </a:p>
          <a:p>
            <a:r>
              <a:rPr lang="en-US" dirty="0"/>
              <a:t>Antecedents that are closer to the referent (in # of words)</a:t>
            </a:r>
          </a:p>
          <a:p>
            <a:r>
              <a:rPr lang="en-US" dirty="0"/>
              <a:t>Background knowledge and elaborative inferences</a:t>
            </a:r>
          </a:p>
          <a:p>
            <a:pPr lvl="1"/>
            <a:r>
              <a:rPr lang="en-US" dirty="0"/>
              <a:t>Bob sold his piglets to Dave because he had become a vegetarian.</a:t>
            </a:r>
          </a:p>
          <a:p>
            <a:endParaRPr lang="en-US" dirty="0"/>
          </a:p>
          <a:p>
            <a:endParaRPr lang="en-US" dirty="0"/>
          </a:p>
        </p:txBody>
      </p:sp>
    </p:spTree>
    <p:extLst>
      <p:ext uri="{BB962C8B-B14F-4D97-AF65-F5344CB8AC3E}">
        <p14:creationId xmlns:p14="http://schemas.microsoft.com/office/powerpoint/2010/main" val="2073860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a:t>Anaphoric ambiguity – coping strategies</a:t>
            </a:r>
          </a:p>
          <a:p>
            <a:r>
              <a:rPr lang="en-US" dirty="0"/>
              <a:t>Pronouns - are faster when they are the explicit focus of the sentence (foregrounded)</a:t>
            </a:r>
          </a:p>
          <a:p>
            <a:pPr lvl="1"/>
            <a:r>
              <a:rPr lang="en-US" dirty="0"/>
              <a:t>Bob was driving to Memphis.</a:t>
            </a:r>
          </a:p>
          <a:p>
            <a:pPr lvl="2"/>
            <a:r>
              <a:rPr lang="en-US" dirty="0"/>
              <a:t>Foregrounded – he was tired.</a:t>
            </a:r>
          </a:p>
          <a:p>
            <a:pPr lvl="2"/>
            <a:r>
              <a:rPr lang="en-US" dirty="0"/>
              <a:t>Implicit focus – the car.</a:t>
            </a:r>
          </a:p>
          <a:p>
            <a:pPr lvl="1"/>
            <a:r>
              <a:rPr lang="en-US" sz="2800" dirty="0"/>
              <a:t>It broke down – would be a hard sentence to process because of the implicit focus.</a:t>
            </a:r>
            <a:r>
              <a:rPr lang="en-US" dirty="0"/>
              <a:t> </a:t>
            </a:r>
          </a:p>
        </p:txBody>
      </p:sp>
    </p:spTree>
    <p:extLst>
      <p:ext uri="{BB962C8B-B14F-4D97-AF65-F5344CB8AC3E}">
        <p14:creationId xmlns:p14="http://schemas.microsoft.com/office/powerpoint/2010/main" val="2073860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smtClean="0"/>
              <a:t>Given-new contract</a:t>
            </a:r>
          </a:p>
          <a:p>
            <a:pPr lvl="1"/>
            <a:r>
              <a:rPr lang="en-US" dirty="0"/>
              <a:t>Coherence is determined by the order in which new information is given to us.</a:t>
            </a:r>
          </a:p>
          <a:p>
            <a:pPr lvl="1"/>
            <a:r>
              <a:rPr lang="en-US" dirty="0"/>
              <a:t>There’s a contract of the reader/writer to give us information in a way we can assimilate it</a:t>
            </a:r>
          </a:p>
          <a:p>
            <a:pPr lvl="1"/>
            <a:r>
              <a:rPr lang="en-US" dirty="0"/>
              <a:t>Takes less time to understand new information when it contains same ideas presented earlier</a:t>
            </a:r>
          </a:p>
          <a:p>
            <a:endParaRPr lang="en-US" dirty="0"/>
          </a:p>
          <a:p>
            <a:endParaRPr lang="en-US" dirty="0"/>
          </a:p>
        </p:txBody>
      </p:sp>
    </p:spTree>
    <p:extLst>
      <p:ext uri="{BB962C8B-B14F-4D97-AF65-F5344CB8AC3E}">
        <p14:creationId xmlns:p14="http://schemas.microsoft.com/office/powerpoint/2010/main" val="2073860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p:txBody>
          <a:bodyPr/>
          <a:lstStyle/>
          <a:p>
            <a:r>
              <a:rPr lang="en-US" dirty="0" smtClean="0"/>
              <a:t>Given-new contract</a:t>
            </a:r>
          </a:p>
          <a:p>
            <a:r>
              <a:rPr lang="en-US" dirty="0"/>
              <a:t>Centering theory – each utterance/sentence has a </a:t>
            </a:r>
            <a:r>
              <a:rPr lang="en-US" i="1" dirty="0"/>
              <a:t>backward looking center </a:t>
            </a:r>
            <a:r>
              <a:rPr lang="en-US" dirty="0"/>
              <a:t>– links it to previous material and a </a:t>
            </a:r>
            <a:r>
              <a:rPr lang="en-US" i="1" dirty="0"/>
              <a:t>forward looking center </a:t>
            </a:r>
            <a:r>
              <a:rPr lang="en-US" dirty="0"/>
              <a:t>that offers links to the next material. </a:t>
            </a:r>
          </a:p>
        </p:txBody>
      </p:sp>
    </p:spTree>
    <p:extLst>
      <p:ext uri="{BB962C8B-B14F-4D97-AF65-F5344CB8AC3E}">
        <p14:creationId xmlns:p14="http://schemas.microsoft.com/office/powerpoint/2010/main" val="963437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sz="3200" dirty="0"/>
              <a:t>Propositional network models</a:t>
            </a:r>
          </a:p>
          <a:p>
            <a:pPr lvl="1"/>
            <a:r>
              <a:rPr lang="en-US" dirty="0"/>
              <a:t>Nodes – meaning is represented by network of intersections</a:t>
            </a:r>
          </a:p>
          <a:p>
            <a:pPr lvl="1"/>
            <a:r>
              <a:rPr lang="en-US" dirty="0"/>
              <a:t>Cases – roles played by what words refer to in a </a:t>
            </a:r>
            <a:r>
              <a:rPr lang="en-US" dirty="0" smtClean="0"/>
              <a:t>sentence, but </a:t>
            </a:r>
            <a:r>
              <a:rPr lang="en-US" dirty="0"/>
              <a:t>hard to define</a:t>
            </a:r>
          </a:p>
        </p:txBody>
      </p:sp>
    </p:spTree>
    <p:extLst>
      <p:ext uri="{BB962C8B-B14F-4D97-AF65-F5344CB8AC3E}">
        <p14:creationId xmlns:p14="http://schemas.microsoft.com/office/powerpoint/2010/main" val="37275847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normAutofit/>
          </a:bodyPr>
          <a:lstStyle/>
          <a:p>
            <a:r>
              <a:rPr lang="en-US" dirty="0"/>
              <a:t>Propositional network </a:t>
            </a:r>
            <a:r>
              <a:rPr lang="en-US" dirty="0" smtClean="0"/>
              <a:t>models</a:t>
            </a:r>
          </a:p>
          <a:p>
            <a:r>
              <a:rPr lang="en-US" dirty="0" smtClean="0"/>
              <a:t>Propositions </a:t>
            </a:r>
            <a:r>
              <a:rPr lang="en-US" dirty="0"/>
              <a:t>– the smallest unit of knowledge that can stand alone: it has a truth value, it can be true or </a:t>
            </a:r>
            <a:r>
              <a:rPr lang="en-US" dirty="0" smtClean="0"/>
              <a:t>false</a:t>
            </a:r>
          </a:p>
          <a:p>
            <a:pPr lvl="1"/>
            <a:r>
              <a:rPr lang="en-US" dirty="0" smtClean="0"/>
              <a:t>You </a:t>
            </a:r>
            <a:r>
              <a:rPr lang="en-US" dirty="0"/>
              <a:t>can map these propositions and their relationships to each </a:t>
            </a:r>
            <a:r>
              <a:rPr lang="en-US" dirty="0" smtClean="0"/>
              <a:t>other</a:t>
            </a:r>
            <a:endParaRPr lang="en-US" dirty="0"/>
          </a:p>
        </p:txBody>
      </p:sp>
      <p:pic>
        <p:nvPicPr>
          <p:cNvPr id="1026" name="Picture 2" descr="https://upload.wikimedia.org/wikipedia/commons/1/15/Propre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4352925"/>
            <a:ext cx="46672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54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a:t>Propositional network models</a:t>
            </a:r>
          </a:p>
          <a:p>
            <a:r>
              <a:rPr lang="en-US" dirty="0"/>
              <a:t>HAM – human associative memory</a:t>
            </a:r>
          </a:p>
          <a:p>
            <a:r>
              <a:rPr lang="en-US" dirty="0"/>
              <a:t>ACT – adaptive control of thought, later ACT* with spreading activation</a:t>
            </a:r>
          </a:p>
          <a:p>
            <a:pPr lvl="1"/>
            <a:r>
              <a:rPr lang="en-US" dirty="0"/>
              <a:t>Fan effect – more facts associated with something, the slower you are to retrieve that information</a:t>
            </a:r>
          </a:p>
          <a:p>
            <a:endParaRPr lang="en-US" dirty="0"/>
          </a:p>
        </p:txBody>
      </p:sp>
    </p:spTree>
    <p:extLst>
      <p:ext uri="{BB962C8B-B14F-4D97-AF65-F5344CB8AC3E}">
        <p14:creationId xmlns:p14="http://schemas.microsoft.com/office/powerpoint/2010/main" val="3769954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sz="quarter" idx="13"/>
          </p:nvPr>
        </p:nvSpPr>
        <p:spPr/>
        <p:txBody>
          <a:bodyPr/>
          <a:lstStyle/>
          <a:p>
            <a:r>
              <a:rPr lang="en-US" sz="3200" dirty="0"/>
              <a:t>Definitions:</a:t>
            </a:r>
          </a:p>
          <a:p>
            <a:pPr lvl="1"/>
            <a:r>
              <a:rPr lang="en-US" dirty="0"/>
              <a:t>Text – printed/written material</a:t>
            </a:r>
          </a:p>
          <a:p>
            <a:pPr lvl="1"/>
            <a:r>
              <a:rPr lang="en-US" dirty="0"/>
              <a:t>Story – self contained type of text</a:t>
            </a:r>
          </a:p>
          <a:p>
            <a:pPr lvl="1"/>
            <a:r>
              <a:rPr lang="en-US" dirty="0"/>
              <a:t>Discourse – linguistic units composed of several sentences</a:t>
            </a:r>
          </a:p>
          <a:p>
            <a:pPr lvl="1"/>
            <a:r>
              <a:rPr lang="en-US" dirty="0"/>
              <a:t>Conversations – spoken interchanges where the topic may change</a:t>
            </a:r>
          </a:p>
          <a:p>
            <a:endParaRPr lang="en-US" dirty="0"/>
          </a:p>
        </p:txBody>
      </p:sp>
    </p:spTree>
    <p:extLst>
      <p:ext uri="{BB962C8B-B14F-4D97-AF65-F5344CB8AC3E}">
        <p14:creationId xmlns:p14="http://schemas.microsoft.com/office/powerpoint/2010/main" val="4099674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a:t>Propositional network models</a:t>
            </a:r>
          </a:p>
          <a:p>
            <a:r>
              <a:rPr lang="en-US" dirty="0"/>
              <a:t>Problems:</a:t>
            </a:r>
          </a:p>
          <a:p>
            <a:pPr lvl="1"/>
            <a:r>
              <a:rPr lang="en-US" dirty="0"/>
              <a:t>Hard to define roles, units, relationships to use</a:t>
            </a:r>
          </a:p>
          <a:p>
            <a:pPr lvl="1"/>
            <a:r>
              <a:rPr lang="en-US" dirty="0"/>
              <a:t>Show how information can be represented, but not how we make inferences</a:t>
            </a:r>
          </a:p>
          <a:p>
            <a:pPr lvl="1"/>
            <a:r>
              <a:rPr lang="en-US" dirty="0"/>
              <a:t>Doesn’t show how we get to gist representation</a:t>
            </a:r>
          </a:p>
          <a:p>
            <a:endParaRPr lang="en-US" dirty="0"/>
          </a:p>
        </p:txBody>
      </p:sp>
    </p:spTree>
    <p:extLst>
      <p:ext uri="{BB962C8B-B14F-4D97-AF65-F5344CB8AC3E}">
        <p14:creationId xmlns:p14="http://schemas.microsoft.com/office/powerpoint/2010/main" val="3769954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smtClean="0"/>
              <a:t>Story grammars</a:t>
            </a:r>
          </a:p>
          <a:p>
            <a:r>
              <a:rPr lang="en-US" dirty="0" smtClean="0"/>
              <a:t>Just like sentences, stories have grammar</a:t>
            </a:r>
          </a:p>
          <a:p>
            <a:r>
              <a:rPr lang="en-US" dirty="0"/>
              <a:t>Comprehension is to reconstruct the story grammar: settings, themes, plots, etc.</a:t>
            </a:r>
          </a:p>
          <a:p>
            <a:endParaRPr lang="en-US" dirty="0"/>
          </a:p>
          <a:p>
            <a:endParaRPr lang="en-US" dirty="0" smtClean="0"/>
          </a:p>
          <a:p>
            <a:endParaRPr lang="en-US" dirty="0"/>
          </a:p>
        </p:txBody>
      </p:sp>
    </p:spTree>
    <p:extLst>
      <p:ext uri="{BB962C8B-B14F-4D97-AF65-F5344CB8AC3E}">
        <p14:creationId xmlns:p14="http://schemas.microsoft.com/office/powerpoint/2010/main" val="3769954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smtClean="0"/>
              <a:t>Story grammars</a:t>
            </a:r>
          </a:p>
          <a:p>
            <a:r>
              <a:rPr lang="en-US" dirty="0"/>
              <a:t>Phrase structure rules – you can build hierarchical story diagrams like the tree diagrams for sentences</a:t>
            </a:r>
          </a:p>
          <a:p>
            <a:r>
              <a:rPr lang="en-US" dirty="0"/>
              <a:t>When we recall information, you omit the less important details (things lower on the hierarchy)</a:t>
            </a:r>
          </a:p>
        </p:txBody>
      </p:sp>
    </p:spTree>
    <p:extLst>
      <p:ext uri="{BB962C8B-B14F-4D97-AF65-F5344CB8AC3E}">
        <p14:creationId xmlns:p14="http://schemas.microsoft.com/office/powerpoint/2010/main" val="674320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smtClean="0"/>
              <a:t>Story grammars – problems</a:t>
            </a:r>
          </a:p>
          <a:p>
            <a:pPr lvl="1"/>
            <a:r>
              <a:rPr lang="en-US" dirty="0" smtClean="0"/>
              <a:t>What are the elements, rules?</a:t>
            </a:r>
          </a:p>
          <a:p>
            <a:pPr lvl="1"/>
            <a:r>
              <a:rPr lang="en-US" dirty="0" smtClean="0"/>
              <a:t>Too many combinations – very complex</a:t>
            </a:r>
          </a:p>
          <a:p>
            <a:pPr lvl="1"/>
            <a:r>
              <a:rPr lang="en-US" dirty="0"/>
              <a:t>Stories are context dependent, so it’s hard to make a consistent grammar </a:t>
            </a:r>
            <a:endParaRPr lang="en-US" dirty="0" smtClean="0"/>
          </a:p>
          <a:p>
            <a:endParaRPr lang="en-US" dirty="0"/>
          </a:p>
        </p:txBody>
      </p:sp>
    </p:spTree>
    <p:extLst>
      <p:ext uri="{BB962C8B-B14F-4D97-AF65-F5344CB8AC3E}">
        <p14:creationId xmlns:p14="http://schemas.microsoft.com/office/powerpoint/2010/main" val="674320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smtClean="0"/>
              <a:t>Mental models</a:t>
            </a:r>
          </a:p>
          <a:p>
            <a:r>
              <a:rPr lang="en-US" dirty="0"/>
              <a:t>Situational model – information is represented propositionally</a:t>
            </a:r>
          </a:p>
          <a:p>
            <a:r>
              <a:rPr lang="en-US" dirty="0"/>
              <a:t>Explanation</a:t>
            </a:r>
          </a:p>
          <a:p>
            <a:pPr lvl="1"/>
            <a:r>
              <a:rPr lang="en-US" dirty="0"/>
              <a:t>A mental world of what is going on in the text, mental images</a:t>
            </a:r>
          </a:p>
          <a:p>
            <a:pPr lvl="1"/>
            <a:r>
              <a:rPr lang="en-US" dirty="0"/>
              <a:t>We especially do this for spatial relationships.</a:t>
            </a:r>
          </a:p>
          <a:p>
            <a:endParaRPr lang="en-US" dirty="0"/>
          </a:p>
        </p:txBody>
      </p:sp>
    </p:spTree>
    <p:extLst>
      <p:ext uri="{BB962C8B-B14F-4D97-AF65-F5344CB8AC3E}">
        <p14:creationId xmlns:p14="http://schemas.microsoft.com/office/powerpoint/2010/main" val="3769954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smtClean="0"/>
              <a:t>Mental models</a:t>
            </a:r>
          </a:p>
          <a:p>
            <a:pPr lvl="1"/>
            <a:r>
              <a:rPr lang="en-US" dirty="0" smtClean="0"/>
              <a:t>Represent: spatial, causal, temporal information about goals, characteristics of people</a:t>
            </a:r>
          </a:p>
          <a:p>
            <a:pPr lvl="1"/>
            <a:r>
              <a:rPr lang="en-US" dirty="0" smtClean="0"/>
              <a:t>Include our background information in model</a:t>
            </a:r>
          </a:p>
          <a:p>
            <a:pPr lvl="1"/>
            <a:endParaRPr lang="en-US" dirty="0"/>
          </a:p>
        </p:txBody>
      </p:sp>
    </p:spTree>
    <p:extLst>
      <p:ext uri="{BB962C8B-B14F-4D97-AF65-F5344CB8AC3E}">
        <p14:creationId xmlns:p14="http://schemas.microsoft.com/office/powerpoint/2010/main" val="36035563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err="1" smtClean="0"/>
              <a:t>Kintsch</a:t>
            </a:r>
            <a:r>
              <a:rPr lang="en-US" dirty="0" smtClean="0"/>
              <a:t> construction integration model</a:t>
            </a:r>
          </a:p>
          <a:p>
            <a:pPr lvl="1"/>
            <a:r>
              <a:rPr lang="en-US" dirty="0" smtClean="0"/>
              <a:t>This </a:t>
            </a:r>
            <a:r>
              <a:rPr lang="en-US" dirty="0"/>
              <a:t>model combines network, mental, and schema </a:t>
            </a:r>
            <a:r>
              <a:rPr lang="en-US" dirty="0" smtClean="0"/>
              <a:t>models</a:t>
            </a:r>
          </a:p>
          <a:p>
            <a:r>
              <a:rPr lang="en-US" dirty="0"/>
              <a:t>Text</a:t>
            </a:r>
          </a:p>
          <a:p>
            <a:pPr lvl="1"/>
            <a:r>
              <a:rPr lang="en-US" dirty="0"/>
              <a:t>Text base – created from input, the actual words, put in as propositional network</a:t>
            </a:r>
          </a:p>
          <a:p>
            <a:pPr lvl="1"/>
            <a:r>
              <a:rPr lang="en-US" dirty="0"/>
              <a:t>Situational model – words are lost, but information is integrated to form a situation of text </a:t>
            </a:r>
          </a:p>
          <a:p>
            <a:endParaRPr lang="en-US" dirty="0"/>
          </a:p>
        </p:txBody>
      </p:sp>
    </p:spTree>
    <p:extLst>
      <p:ext uri="{BB962C8B-B14F-4D97-AF65-F5344CB8AC3E}">
        <p14:creationId xmlns:p14="http://schemas.microsoft.com/office/powerpoint/2010/main" val="3603556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err="1"/>
              <a:t>Kintsch</a:t>
            </a:r>
            <a:r>
              <a:rPr lang="en-US" dirty="0"/>
              <a:t> construction integration </a:t>
            </a:r>
            <a:r>
              <a:rPr lang="en-US" dirty="0" smtClean="0"/>
              <a:t>model</a:t>
            </a:r>
          </a:p>
          <a:p>
            <a:r>
              <a:rPr lang="en-US" dirty="0" smtClean="0"/>
              <a:t>Coherence </a:t>
            </a:r>
            <a:r>
              <a:rPr lang="en-US" dirty="0"/>
              <a:t>graph – network of connected </a:t>
            </a:r>
            <a:r>
              <a:rPr lang="en-US" dirty="0" smtClean="0"/>
              <a:t>propositions</a:t>
            </a:r>
          </a:p>
          <a:p>
            <a:pPr lvl="1"/>
            <a:r>
              <a:rPr lang="en-US" dirty="0"/>
              <a:t>Microstructure – the connected propositions, we cycle through these and look for overlap.  If there is overlap, we integrate new microstructure, if not we inference</a:t>
            </a:r>
          </a:p>
          <a:p>
            <a:pPr lvl="1"/>
            <a:endParaRPr lang="en-US" dirty="0"/>
          </a:p>
          <a:p>
            <a:endParaRPr lang="en-US" dirty="0"/>
          </a:p>
          <a:p>
            <a:endParaRPr lang="en-US" dirty="0"/>
          </a:p>
        </p:txBody>
      </p:sp>
    </p:spTree>
    <p:extLst>
      <p:ext uri="{BB962C8B-B14F-4D97-AF65-F5344CB8AC3E}">
        <p14:creationId xmlns:p14="http://schemas.microsoft.com/office/powerpoint/2010/main" val="1063780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err="1"/>
              <a:t>Kintsch</a:t>
            </a:r>
            <a:r>
              <a:rPr lang="en-US" dirty="0"/>
              <a:t> construction integration </a:t>
            </a:r>
            <a:r>
              <a:rPr lang="en-US" dirty="0" smtClean="0"/>
              <a:t>model</a:t>
            </a:r>
          </a:p>
          <a:p>
            <a:r>
              <a:rPr lang="en-US" dirty="0"/>
              <a:t>Macrostructure – higher level descriptions and processes</a:t>
            </a:r>
          </a:p>
          <a:p>
            <a:pPr lvl="1"/>
            <a:r>
              <a:rPr lang="en-US" dirty="0"/>
              <a:t>Relevant schemas</a:t>
            </a:r>
          </a:p>
          <a:p>
            <a:pPr lvl="1"/>
            <a:r>
              <a:rPr lang="en-US" dirty="0"/>
              <a:t>Knowledge base</a:t>
            </a:r>
          </a:p>
          <a:p>
            <a:pPr lvl="1"/>
            <a:r>
              <a:rPr lang="en-US" dirty="0" err="1"/>
              <a:t>Macrorules</a:t>
            </a:r>
            <a:r>
              <a:rPr lang="en-US" dirty="0"/>
              <a:t> – allow us to delete propositions from microstructure, summarize propositions, and construct inferences</a:t>
            </a:r>
          </a:p>
          <a:p>
            <a:pPr lvl="1"/>
            <a:r>
              <a:rPr lang="en-US" dirty="0"/>
              <a:t>Script information </a:t>
            </a:r>
          </a:p>
          <a:p>
            <a:endParaRPr lang="en-US" dirty="0"/>
          </a:p>
        </p:txBody>
      </p:sp>
    </p:spTree>
    <p:extLst>
      <p:ext uri="{BB962C8B-B14F-4D97-AF65-F5344CB8AC3E}">
        <p14:creationId xmlns:p14="http://schemas.microsoft.com/office/powerpoint/2010/main" val="35615844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err="1"/>
              <a:t>Kintsch</a:t>
            </a:r>
            <a:r>
              <a:rPr lang="en-US" dirty="0"/>
              <a:t> construction integration model</a:t>
            </a:r>
          </a:p>
          <a:p>
            <a:r>
              <a:rPr lang="en-US" dirty="0"/>
              <a:t>Phases</a:t>
            </a:r>
          </a:p>
          <a:p>
            <a:pPr lvl="1"/>
            <a:r>
              <a:rPr lang="en-US" dirty="0"/>
              <a:t>Construction – word meanings are activated, propositions built, inferences made</a:t>
            </a:r>
          </a:p>
          <a:p>
            <a:pPr lvl="1"/>
            <a:r>
              <a:rPr lang="en-US" dirty="0"/>
              <a:t>Integration – network of related items is made into coherent structure</a:t>
            </a:r>
          </a:p>
          <a:p>
            <a:pPr lvl="2"/>
            <a:r>
              <a:rPr lang="en-US" dirty="0"/>
              <a:t>Uses spreading activation to make sure things are relevant, consistent</a:t>
            </a:r>
          </a:p>
          <a:p>
            <a:endParaRPr lang="en-US" dirty="0"/>
          </a:p>
        </p:txBody>
      </p:sp>
    </p:spTree>
    <p:extLst>
      <p:ext uri="{BB962C8B-B14F-4D97-AF65-F5344CB8AC3E}">
        <p14:creationId xmlns:p14="http://schemas.microsoft.com/office/powerpoint/2010/main" val="356158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sz="quarter" idx="13"/>
          </p:nvPr>
        </p:nvSpPr>
        <p:spPr/>
        <p:txBody>
          <a:bodyPr/>
          <a:lstStyle/>
          <a:p>
            <a:r>
              <a:rPr lang="en-US" sz="3200" dirty="0"/>
              <a:t>Processing</a:t>
            </a:r>
          </a:p>
          <a:p>
            <a:pPr lvl="1"/>
            <a:r>
              <a:rPr lang="en-US" dirty="0"/>
              <a:t>Semantic processing – working out what words and sentences mean</a:t>
            </a:r>
          </a:p>
          <a:p>
            <a:pPr lvl="1"/>
            <a:r>
              <a:rPr lang="en-US" dirty="0"/>
              <a:t>Referential processing – working out their role in the model</a:t>
            </a:r>
          </a:p>
          <a:p>
            <a:endParaRPr lang="en-US" dirty="0"/>
          </a:p>
        </p:txBody>
      </p:sp>
    </p:spTree>
    <p:extLst>
      <p:ext uri="{BB962C8B-B14F-4D97-AF65-F5344CB8AC3E}">
        <p14:creationId xmlns:p14="http://schemas.microsoft.com/office/powerpoint/2010/main" val="40996747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3"/>
          </p:nvPr>
        </p:nvSpPr>
        <p:spPr/>
        <p:txBody>
          <a:bodyPr/>
          <a:lstStyle/>
          <a:p>
            <a:r>
              <a:rPr lang="en-US" dirty="0" err="1"/>
              <a:t>Kintsch</a:t>
            </a:r>
            <a:r>
              <a:rPr lang="en-US" dirty="0"/>
              <a:t> construction integration </a:t>
            </a:r>
            <a:r>
              <a:rPr lang="en-US" dirty="0" smtClean="0"/>
              <a:t>model</a:t>
            </a:r>
          </a:p>
          <a:p>
            <a:r>
              <a:rPr lang="en-US" dirty="0" smtClean="0"/>
              <a:t>Evaluation</a:t>
            </a:r>
          </a:p>
          <a:p>
            <a:pPr lvl="1"/>
            <a:r>
              <a:rPr lang="en-US" dirty="0"/>
              <a:t>Explains reading times, </a:t>
            </a:r>
            <a:r>
              <a:rPr lang="en-US" dirty="0" err="1"/>
              <a:t>inferencing</a:t>
            </a:r>
            <a:r>
              <a:rPr lang="en-US" dirty="0"/>
              <a:t>, difficult text processing, differences in reading ability, memory for text, background knowledge integration </a:t>
            </a:r>
          </a:p>
          <a:p>
            <a:endParaRPr lang="en-US" dirty="0"/>
          </a:p>
        </p:txBody>
      </p:sp>
    </p:spTree>
    <p:extLst>
      <p:ext uri="{BB962C8B-B14F-4D97-AF65-F5344CB8AC3E}">
        <p14:creationId xmlns:p14="http://schemas.microsoft.com/office/powerpoint/2010/main" val="35615844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Differences</a:t>
            </a:r>
            <a:endParaRPr lang="en-US" dirty="0"/>
          </a:p>
        </p:txBody>
      </p:sp>
      <p:sp>
        <p:nvSpPr>
          <p:cNvPr id="3" name="Content Placeholder 2"/>
          <p:cNvSpPr>
            <a:spLocks noGrp="1"/>
          </p:cNvSpPr>
          <p:nvPr>
            <p:ph sz="quarter" idx="13"/>
          </p:nvPr>
        </p:nvSpPr>
        <p:spPr/>
        <p:txBody>
          <a:bodyPr/>
          <a:lstStyle/>
          <a:p>
            <a:r>
              <a:rPr lang="en-US" dirty="0"/>
              <a:t>Bad readers:</a:t>
            </a:r>
          </a:p>
          <a:p>
            <a:pPr lvl="1"/>
            <a:r>
              <a:rPr lang="en-US" dirty="0"/>
              <a:t>Less </a:t>
            </a:r>
            <a:r>
              <a:rPr lang="en-US" dirty="0" err="1"/>
              <a:t>inferencing</a:t>
            </a:r>
            <a:endParaRPr lang="en-US" dirty="0"/>
          </a:p>
          <a:p>
            <a:pPr lvl="1"/>
            <a:r>
              <a:rPr lang="en-US" dirty="0"/>
              <a:t>Less integration of meaning</a:t>
            </a:r>
          </a:p>
          <a:p>
            <a:r>
              <a:rPr lang="en-US" dirty="0"/>
              <a:t>Good readers:</a:t>
            </a:r>
          </a:p>
          <a:p>
            <a:pPr lvl="1"/>
            <a:r>
              <a:rPr lang="en-US" dirty="0"/>
              <a:t>Suppression – attenuating activation of information that has been brought up, basically blocking out unimportant stuff </a:t>
            </a:r>
          </a:p>
        </p:txBody>
      </p:sp>
    </p:spTree>
    <p:extLst>
      <p:ext uri="{BB962C8B-B14F-4D97-AF65-F5344CB8AC3E}">
        <p14:creationId xmlns:p14="http://schemas.microsoft.com/office/powerpoint/2010/main" val="39422840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Differences</a:t>
            </a:r>
            <a:endParaRPr lang="en-US" dirty="0"/>
          </a:p>
        </p:txBody>
      </p:sp>
      <p:sp>
        <p:nvSpPr>
          <p:cNvPr id="3" name="Content Placeholder 2"/>
          <p:cNvSpPr>
            <a:spLocks noGrp="1"/>
          </p:cNvSpPr>
          <p:nvPr>
            <p:ph sz="quarter" idx="13"/>
          </p:nvPr>
        </p:nvSpPr>
        <p:spPr/>
        <p:txBody>
          <a:bodyPr/>
          <a:lstStyle/>
          <a:p>
            <a:r>
              <a:rPr lang="en-US" dirty="0"/>
              <a:t>Working memory span – higher spans will be better at keeping information active for longer, helps you reference and integrate</a:t>
            </a:r>
          </a:p>
          <a:p>
            <a:r>
              <a:rPr lang="en-US" sz="3200" dirty="0"/>
              <a:t>Expertise – the more </a:t>
            </a:r>
            <a:r>
              <a:rPr lang="en-US" sz="3200" dirty="0" smtClean="0"/>
              <a:t>you </a:t>
            </a:r>
            <a:r>
              <a:rPr lang="en-US" sz="3200" dirty="0"/>
              <a:t>know about a subject, the easier it is to integrate background knowledge, know what’s important, etc.</a:t>
            </a:r>
            <a:r>
              <a:rPr lang="en-US" dirty="0"/>
              <a:t> </a:t>
            </a:r>
          </a:p>
        </p:txBody>
      </p:sp>
    </p:spTree>
    <p:extLst>
      <p:ext uri="{BB962C8B-B14F-4D97-AF65-F5344CB8AC3E}">
        <p14:creationId xmlns:p14="http://schemas.microsoft.com/office/powerpoint/2010/main" val="38135287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Differences</a:t>
            </a:r>
            <a:endParaRPr lang="en-US" dirty="0"/>
          </a:p>
        </p:txBody>
      </p:sp>
      <p:sp>
        <p:nvSpPr>
          <p:cNvPr id="3" name="Content Placeholder 2"/>
          <p:cNvSpPr>
            <a:spLocks noGrp="1"/>
          </p:cNvSpPr>
          <p:nvPr>
            <p:ph sz="quarter" idx="13"/>
          </p:nvPr>
        </p:nvSpPr>
        <p:spPr/>
        <p:txBody>
          <a:bodyPr/>
          <a:lstStyle/>
          <a:p>
            <a:r>
              <a:rPr lang="en-US" dirty="0" smtClean="0"/>
              <a:t>PQ4R method to be better reader</a:t>
            </a:r>
          </a:p>
          <a:p>
            <a:pPr lvl="1"/>
            <a:r>
              <a:rPr lang="en-US" dirty="0" smtClean="0"/>
              <a:t>Works best for fact based exams</a:t>
            </a:r>
          </a:p>
          <a:p>
            <a:r>
              <a:rPr lang="en-US" dirty="0"/>
              <a:t>Preview – survey the material and determine what it covers.  </a:t>
            </a:r>
          </a:p>
          <a:p>
            <a:r>
              <a:rPr lang="en-US" dirty="0"/>
              <a:t>Questions – make up questions for each section</a:t>
            </a:r>
          </a:p>
          <a:p>
            <a:endParaRPr lang="en-US" dirty="0"/>
          </a:p>
        </p:txBody>
      </p:sp>
    </p:spTree>
    <p:extLst>
      <p:ext uri="{BB962C8B-B14F-4D97-AF65-F5344CB8AC3E}">
        <p14:creationId xmlns:p14="http://schemas.microsoft.com/office/powerpoint/2010/main" val="32947532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Differences</a:t>
            </a:r>
            <a:endParaRPr lang="en-US" dirty="0"/>
          </a:p>
        </p:txBody>
      </p:sp>
      <p:sp>
        <p:nvSpPr>
          <p:cNvPr id="3" name="Content Placeholder 2"/>
          <p:cNvSpPr>
            <a:spLocks noGrp="1"/>
          </p:cNvSpPr>
          <p:nvPr>
            <p:ph sz="quarter" idx="13"/>
          </p:nvPr>
        </p:nvSpPr>
        <p:spPr/>
        <p:txBody>
          <a:bodyPr/>
          <a:lstStyle/>
          <a:p>
            <a:r>
              <a:rPr lang="en-US" dirty="0"/>
              <a:t>PQ4R method to be better reader</a:t>
            </a:r>
          </a:p>
          <a:p>
            <a:r>
              <a:rPr lang="en-US" dirty="0"/>
              <a:t>Read – read the material to answer the questions you made up</a:t>
            </a:r>
          </a:p>
          <a:p>
            <a:r>
              <a:rPr lang="en-US" dirty="0"/>
              <a:t>Reflect – think of examples and try to relate information to prior knowledge</a:t>
            </a:r>
          </a:p>
          <a:p>
            <a:endParaRPr lang="en-US" dirty="0"/>
          </a:p>
        </p:txBody>
      </p:sp>
    </p:spTree>
    <p:extLst>
      <p:ext uri="{BB962C8B-B14F-4D97-AF65-F5344CB8AC3E}">
        <p14:creationId xmlns:p14="http://schemas.microsoft.com/office/powerpoint/2010/main" val="32947532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Differences</a:t>
            </a:r>
            <a:endParaRPr lang="en-US" dirty="0"/>
          </a:p>
        </p:txBody>
      </p:sp>
      <p:sp>
        <p:nvSpPr>
          <p:cNvPr id="3" name="Content Placeholder 2"/>
          <p:cNvSpPr>
            <a:spLocks noGrp="1"/>
          </p:cNvSpPr>
          <p:nvPr>
            <p:ph sz="quarter" idx="13"/>
          </p:nvPr>
        </p:nvSpPr>
        <p:spPr/>
        <p:txBody>
          <a:bodyPr/>
          <a:lstStyle/>
          <a:p>
            <a:r>
              <a:rPr lang="en-US" dirty="0"/>
              <a:t>PQ4R method to be better </a:t>
            </a:r>
            <a:r>
              <a:rPr lang="en-US" dirty="0" smtClean="0"/>
              <a:t>reader</a:t>
            </a:r>
          </a:p>
          <a:p>
            <a:r>
              <a:rPr lang="en-US" dirty="0"/>
              <a:t>Recite – after finishing section, go back over what it covered.  Try answering your questions you made up earlier.</a:t>
            </a:r>
          </a:p>
          <a:p>
            <a:r>
              <a:rPr lang="en-US" dirty="0"/>
              <a:t>Review – Go back over the main points.  Wait, see if you can still answer your questions</a:t>
            </a:r>
          </a:p>
          <a:p>
            <a:endParaRPr lang="en-US" dirty="0"/>
          </a:p>
        </p:txBody>
      </p:sp>
    </p:spTree>
    <p:extLst>
      <p:ext uri="{BB962C8B-B14F-4D97-AF65-F5344CB8AC3E}">
        <p14:creationId xmlns:p14="http://schemas.microsoft.com/office/powerpoint/2010/main" val="1507863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sz="quarter" idx="13"/>
          </p:nvPr>
        </p:nvSpPr>
        <p:spPr/>
        <p:txBody>
          <a:bodyPr/>
          <a:lstStyle/>
          <a:p>
            <a:r>
              <a:rPr lang="en-US" sz="3200" dirty="0"/>
              <a:t>Text processing</a:t>
            </a:r>
          </a:p>
          <a:p>
            <a:pPr lvl="1"/>
            <a:r>
              <a:rPr lang="en-US" dirty="0"/>
              <a:t>Coherent – material needs a topic to be integrated</a:t>
            </a:r>
          </a:p>
          <a:p>
            <a:pPr lvl="1"/>
            <a:r>
              <a:rPr lang="en-US" dirty="0"/>
              <a:t>Referential coherence – consistency in who or what is being talked about</a:t>
            </a:r>
          </a:p>
          <a:p>
            <a:pPr lvl="1"/>
            <a:r>
              <a:rPr lang="en-US" dirty="0"/>
              <a:t>Temporal coherence – consistency in when </a:t>
            </a:r>
            <a:r>
              <a:rPr lang="en-US" dirty="0" smtClean="0"/>
              <a:t>the event occurs</a:t>
            </a:r>
            <a:endParaRPr lang="en-US" dirty="0"/>
          </a:p>
          <a:p>
            <a:endParaRPr lang="en-US" dirty="0"/>
          </a:p>
        </p:txBody>
      </p:sp>
    </p:spTree>
    <p:extLst>
      <p:ext uri="{BB962C8B-B14F-4D97-AF65-F5344CB8AC3E}">
        <p14:creationId xmlns:p14="http://schemas.microsoft.com/office/powerpoint/2010/main" val="2991594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a:t>
            </a:r>
            <a:endParaRPr lang="en-US" dirty="0"/>
          </a:p>
        </p:txBody>
      </p:sp>
      <p:sp>
        <p:nvSpPr>
          <p:cNvPr id="3" name="Content Placeholder 2"/>
          <p:cNvSpPr>
            <a:spLocks noGrp="1"/>
          </p:cNvSpPr>
          <p:nvPr>
            <p:ph sz="quarter" idx="13"/>
          </p:nvPr>
        </p:nvSpPr>
        <p:spPr/>
        <p:txBody>
          <a:bodyPr/>
          <a:lstStyle/>
          <a:p>
            <a:r>
              <a:rPr lang="en-US" dirty="0" smtClean="0"/>
              <a:t>Text processing</a:t>
            </a:r>
          </a:p>
          <a:p>
            <a:pPr lvl="1"/>
            <a:r>
              <a:rPr lang="en-US" dirty="0"/>
              <a:t>Locational coherence – consistency in where events occur</a:t>
            </a:r>
          </a:p>
          <a:p>
            <a:pPr lvl="1"/>
            <a:r>
              <a:rPr lang="en-US" dirty="0"/>
              <a:t>Causal coherence – consistency in why events happen</a:t>
            </a:r>
          </a:p>
          <a:p>
            <a:pPr lvl="1"/>
            <a:r>
              <a:rPr lang="en-US" dirty="0"/>
              <a:t>Cohesive – if same things are referred to in successive sentences</a:t>
            </a:r>
          </a:p>
          <a:p>
            <a:endParaRPr lang="en-US" dirty="0"/>
          </a:p>
        </p:txBody>
      </p:sp>
    </p:spTree>
    <p:extLst>
      <p:ext uri="{BB962C8B-B14F-4D97-AF65-F5344CB8AC3E}">
        <p14:creationId xmlns:p14="http://schemas.microsoft.com/office/powerpoint/2010/main" val="409967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&amp; Memory</a:t>
            </a:r>
            <a:endParaRPr lang="en-US" dirty="0"/>
          </a:p>
        </p:txBody>
      </p:sp>
      <p:sp>
        <p:nvSpPr>
          <p:cNvPr id="3" name="Content Placeholder 2"/>
          <p:cNvSpPr>
            <a:spLocks noGrp="1"/>
          </p:cNvSpPr>
          <p:nvPr>
            <p:ph sz="quarter" idx="13"/>
          </p:nvPr>
        </p:nvSpPr>
        <p:spPr/>
        <p:txBody>
          <a:bodyPr/>
          <a:lstStyle/>
          <a:p>
            <a:r>
              <a:rPr lang="en-US" dirty="0" smtClean="0"/>
              <a:t>Watergate!</a:t>
            </a:r>
          </a:p>
          <a:p>
            <a:pPr lvl="1"/>
            <a:r>
              <a:rPr lang="en-US" u="sng" dirty="0">
                <a:hlinkClick r:id="rId2"/>
              </a:rPr>
              <a:t>https://www.youtube.com/watch?v=-</a:t>
            </a:r>
            <a:r>
              <a:rPr lang="en-US" u="sng" dirty="0" smtClean="0">
                <a:hlinkClick r:id="rId2"/>
              </a:rPr>
              <a:t>cVdsMJ-nEg</a:t>
            </a:r>
            <a:endParaRPr lang="en-US" u="sng" dirty="0" smtClean="0"/>
          </a:p>
          <a:p>
            <a:pPr lvl="1"/>
            <a:r>
              <a:rPr lang="en-US" sz="3200" dirty="0" smtClean="0"/>
              <a:t>John </a:t>
            </a:r>
            <a:r>
              <a:rPr lang="en-US" sz="3200" dirty="0"/>
              <a:t>Dean was not able to remember the events, and half of what he said turned out to be inaccurate.</a:t>
            </a:r>
            <a:r>
              <a:rPr lang="en-US" dirty="0"/>
              <a:t> </a:t>
            </a:r>
          </a:p>
        </p:txBody>
      </p:sp>
    </p:spTree>
    <p:extLst>
      <p:ext uri="{BB962C8B-B14F-4D97-AF65-F5344CB8AC3E}">
        <p14:creationId xmlns:p14="http://schemas.microsoft.com/office/powerpoint/2010/main" val="1416534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Inferencing</a:t>
            </a:r>
            <a:r>
              <a:rPr lang="en-US" dirty="0" smtClean="0"/>
              <a:t> &amp; Memory</a:t>
            </a:r>
            <a:endParaRPr lang="en-US" dirty="0"/>
          </a:p>
        </p:txBody>
      </p:sp>
      <p:sp>
        <p:nvSpPr>
          <p:cNvPr id="3" name="Content Placeholder 2"/>
          <p:cNvSpPr>
            <a:spLocks noGrp="1"/>
          </p:cNvSpPr>
          <p:nvPr>
            <p:ph sz="quarter" idx="13"/>
          </p:nvPr>
        </p:nvSpPr>
        <p:spPr/>
        <p:txBody>
          <a:bodyPr/>
          <a:lstStyle/>
          <a:p>
            <a:r>
              <a:rPr lang="en-US" dirty="0"/>
              <a:t>Similar to eyewitness testimony, our representation of text/speech is highly influenced by attitudes, mood, etc.  We tend to represent the “gist” of the information.</a:t>
            </a:r>
          </a:p>
          <a:p>
            <a:r>
              <a:rPr lang="en-US" dirty="0"/>
              <a:t>Tell me about your favorite book! </a:t>
            </a:r>
          </a:p>
        </p:txBody>
      </p:sp>
    </p:spTree>
    <p:extLst>
      <p:ext uri="{BB962C8B-B14F-4D97-AF65-F5344CB8AC3E}">
        <p14:creationId xmlns:p14="http://schemas.microsoft.com/office/powerpoint/2010/main" val="42540172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157</TotalTime>
  <Words>2632</Words>
  <Application>Microsoft Macintosh PowerPoint</Application>
  <PresentationFormat>On-screen Show (4:3)</PresentationFormat>
  <Paragraphs>258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Candara</vt:lpstr>
      <vt:lpstr>Tahoma</vt:lpstr>
      <vt:lpstr>Tunga</vt:lpstr>
      <vt:lpstr>Arial</vt:lpstr>
      <vt:lpstr>SOHO</vt:lpstr>
      <vt:lpstr>Comprehension</vt:lpstr>
      <vt:lpstr>Comprehension</vt:lpstr>
      <vt:lpstr>Comprehension</vt:lpstr>
      <vt:lpstr>Comprehension</vt:lpstr>
      <vt:lpstr>Comprehension</vt:lpstr>
      <vt:lpstr>Comprehension</vt:lpstr>
      <vt:lpstr>Comprehension</vt:lpstr>
      <vt:lpstr>Inferencing &amp; Memory</vt:lpstr>
      <vt:lpstr>Inferencing &amp; Memory</vt:lpstr>
      <vt:lpstr>Inferencing &amp; Memory</vt:lpstr>
      <vt:lpstr>Inferencing &amp; Memory</vt:lpstr>
      <vt:lpstr>Inferencing &amp; Memory</vt:lpstr>
      <vt:lpstr>Inferencing &amp; Memory</vt:lpstr>
      <vt:lpstr>Inferencing &amp; Memory</vt:lpstr>
      <vt:lpstr>Inferencing &amp; Memory</vt:lpstr>
      <vt:lpstr>Inferencing &amp; Memory</vt:lpstr>
      <vt:lpstr>Inferencing &amp; Memory</vt:lpstr>
      <vt:lpstr>Inferencing, the process</vt:lpstr>
      <vt:lpstr>Inferencing, the process</vt:lpstr>
      <vt:lpstr>Inferencing, the process</vt:lpstr>
      <vt:lpstr>Inferencing, the process</vt:lpstr>
      <vt:lpstr>Inferencing, the process</vt:lpstr>
      <vt:lpstr>Inferencing, the process</vt:lpstr>
      <vt:lpstr>Inferencing, the process</vt:lpstr>
      <vt:lpstr>Inferencing, the process</vt:lpstr>
      <vt:lpstr>Inferencing, the process</vt:lpstr>
      <vt:lpstr>Reference</vt:lpstr>
      <vt:lpstr>Reference</vt:lpstr>
      <vt:lpstr>Reference</vt:lpstr>
      <vt:lpstr>Reference</vt:lpstr>
      <vt:lpstr>Reference</vt:lpstr>
      <vt:lpstr>Reference</vt:lpstr>
      <vt:lpstr>Reference</vt:lpstr>
      <vt:lpstr>Reference</vt:lpstr>
      <vt:lpstr>Reference</vt:lpstr>
      <vt:lpstr>Reference</vt:lpstr>
      <vt:lpstr>Models</vt:lpstr>
      <vt:lpstr>Models</vt:lpstr>
      <vt:lpstr>Models</vt:lpstr>
      <vt:lpstr>Models</vt:lpstr>
      <vt:lpstr>Models</vt:lpstr>
      <vt:lpstr>Models</vt:lpstr>
      <vt:lpstr>Models</vt:lpstr>
      <vt:lpstr>Models</vt:lpstr>
      <vt:lpstr>Models</vt:lpstr>
      <vt:lpstr>Models</vt:lpstr>
      <vt:lpstr>Models</vt:lpstr>
      <vt:lpstr>Models</vt:lpstr>
      <vt:lpstr>Models</vt:lpstr>
      <vt:lpstr>Models</vt:lpstr>
      <vt:lpstr>Individual Differences</vt:lpstr>
      <vt:lpstr>Individual Differences</vt:lpstr>
      <vt:lpstr>Individual Differences</vt:lpstr>
      <vt:lpstr>Individual Differences</vt:lpstr>
      <vt:lpstr>Individual Differences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Comprehension</dc:title>
  <dc:creator>Erin</dc:creator>
  <cp:lastModifiedBy>Erin M. Buchanan</cp:lastModifiedBy>
  <cp:revision>47</cp:revision>
  <dcterms:created xsi:type="dcterms:W3CDTF">2011-08-13T06:26:15Z</dcterms:created>
  <dcterms:modified xsi:type="dcterms:W3CDTF">2016-08-02T17:10:54Z</dcterms:modified>
</cp:coreProperties>
</file>