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03" r:id="rId48"/>
    <p:sldId id="304" r:id="rId49"/>
    <p:sldId id="306" r:id="rId50"/>
    <p:sldId id="307" r:id="rId51"/>
    <p:sldId id="308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5673" autoAdjust="0"/>
  </p:normalViewPr>
  <p:slideViewPr>
    <p:cSldViewPr snapToGrid="0" snapToObjects="1">
      <p:cViewPr varScale="1">
        <p:scale>
          <a:sx n="103" d="100"/>
          <a:sy n="103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231F3-AD3A-41BC-AA15-5E8C7F5D892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A892-82AE-4FD7-B08A-E47F7A95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needs to explain how we know that sentences are related (I went to the store and bought an apple, this apple was bought yesterday by me at the store)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how children acquire the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DA892-82AE-4FD7-B08A-E47F7A9528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 elements – consisting of words</a:t>
            </a:r>
          </a:p>
          <a:p>
            <a:pPr lvl="3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Nonterminal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elements – everything 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DA892-82AE-4FD7-B08A-E47F7A9528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Recursion – our ability to create sentences is infinite, but the number of rules in a grammar is limited…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 that uses a version of itself in its definition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know that he knows that I know.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 – grammar allows us to carry on repeating rules to create sentences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had ice cream and I ate ice cream and I love ice cream.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Transformations -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Phrase structure grammar cannot explain the relationship between sentences, although it does explain sentence creation.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Transformations – a grammatical rule for transforming one syntactic structure into another (i.e. going from active to passive, or changing into a question)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Transformational grammar – a system of grammar based on transformations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DA892-82AE-4FD7-B08A-E47F7A9528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3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3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3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3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3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onetics.ucla.edu/course/chapter1/chapter1.html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9IzDbNFDd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7FQESCVkXn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46WcFObgYh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549" y="1761565"/>
            <a:ext cx="4582977" cy="4364598"/>
          </a:xfrm>
        </p:spPr>
        <p:txBody>
          <a:bodyPr/>
          <a:lstStyle/>
          <a:p>
            <a:r>
              <a:rPr lang="en-US" dirty="0" smtClean="0"/>
              <a:t>International Phonetic Alphabet -  standard way of representing phonemes</a:t>
            </a:r>
          </a:p>
          <a:p>
            <a:pPr lvl="2"/>
            <a:r>
              <a:rPr lang="en-US" dirty="0" smtClean="0">
                <a:hlinkClick r:id="rId2"/>
              </a:rPr>
              <a:t>http://www.phonetics.ucla.edu/course/chapter1/chapter1.html</a:t>
            </a:r>
            <a:endParaRPr lang="en-US" dirty="0"/>
          </a:p>
        </p:txBody>
      </p:sp>
      <p:pic>
        <p:nvPicPr>
          <p:cNvPr id="27650" name="Picture 2" descr="http://2.bp.blogspot.com/_ZQRQEVFo6oI/St_7LJ7MBJI/AAAAAAAAAEA/0dcrt3yZOVI/s400/IPA-Eng-cons-chrt-1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3249"/>
            <a:ext cx="3810000" cy="3714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we use this?</a:t>
            </a:r>
          </a:p>
          <a:p>
            <a:pPr lvl="1"/>
            <a:r>
              <a:rPr lang="en-US" dirty="0" smtClean="0"/>
              <a:t>Many to many problem</a:t>
            </a:r>
          </a:p>
          <a:p>
            <a:pPr lvl="1"/>
            <a:r>
              <a:rPr lang="en-US" dirty="0" smtClean="0"/>
              <a:t>Not a one to one correspondence between sounds and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and British English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http://www.youtube.com/watch?v=9IzDbNFDdP4</a:t>
            </a:r>
            <a:endParaRPr lang="en-US" dirty="0" smtClean="0"/>
          </a:p>
          <a:p>
            <a:pPr lvl="1"/>
            <a:r>
              <a:rPr lang="en-US" dirty="0" smtClean="0"/>
              <a:t>Received pronunciation – Queen’s English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Dialects</a:t>
            </a:r>
          </a:p>
          <a:p>
            <a:pPr lvl="1"/>
            <a:r>
              <a:rPr lang="en-US" dirty="0" smtClean="0"/>
              <a:t>Describe all the accents you think of in English</a:t>
            </a:r>
          </a:p>
          <a:p>
            <a:pPr lvl="1"/>
            <a:r>
              <a:rPr lang="en-US" dirty="0" smtClean="0"/>
              <a:t>What causes them?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American – </a:t>
            </a:r>
            <a:r>
              <a:rPr lang="en-US" dirty="0" err="1" smtClean="0"/>
              <a:t>accentless</a:t>
            </a:r>
            <a:r>
              <a:rPr lang="en-US" dirty="0" smtClean="0"/>
              <a:t> speech where you can’t tell where a person is from.</a:t>
            </a:r>
          </a:p>
          <a:p>
            <a:pPr lvl="1"/>
            <a:r>
              <a:rPr lang="en-US" dirty="0" smtClean="0"/>
              <a:t>Used by South Western Bell to record phone sayings</a:t>
            </a:r>
          </a:p>
          <a:p>
            <a:pPr lvl="1"/>
            <a:r>
              <a:rPr lang="en-US" dirty="0" smtClean="0"/>
              <a:t>Where in the US would you say that </a:t>
            </a:r>
            <a:r>
              <a:rPr lang="en-US" dirty="0" err="1" smtClean="0"/>
              <a:t>accentless</a:t>
            </a:r>
            <a:r>
              <a:rPr lang="en-US" dirty="0" smtClean="0"/>
              <a:t> speech is from?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Midwest – Illinois, Nebraska, Iowa</a:t>
            </a:r>
          </a:p>
          <a:p>
            <a:pPr lvl="1"/>
            <a:r>
              <a:rPr lang="en-US" dirty="0" smtClean="0"/>
              <a:t>Where’s Colbert from?</a:t>
            </a:r>
          </a:p>
          <a:p>
            <a:pPr lvl="1"/>
            <a:r>
              <a:rPr lang="en-US" dirty="0" smtClean="0"/>
              <a:t>South Carolina – says he worked hard to eliminate his accent because of the portrayal of </a:t>
            </a:r>
            <a:r>
              <a:rPr lang="en-US" dirty="0" err="1" smtClean="0"/>
              <a:t>Southerns</a:t>
            </a:r>
            <a:r>
              <a:rPr lang="en-US" dirty="0" smtClean="0"/>
              <a:t> as stupid on American TV.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Larynx – voice box</a:t>
            </a:r>
            <a:endParaRPr lang="en-US" dirty="0"/>
          </a:p>
        </p:txBody>
      </p:sp>
      <p:pic>
        <p:nvPicPr>
          <p:cNvPr id="35842" name="Picture 2" descr="http://www.riversideonline.com/source/images/image_popup/c7_laryn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223" y="2962656"/>
            <a:ext cx="5564777" cy="389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Vowels – a e I o u </a:t>
            </a:r>
          </a:p>
          <a:p>
            <a:pPr lvl="1"/>
            <a:r>
              <a:rPr lang="en-US" dirty="0" smtClean="0"/>
              <a:t>Are made by modifying the vocal tract</a:t>
            </a:r>
          </a:p>
          <a:p>
            <a:pPr lvl="1"/>
            <a:r>
              <a:rPr lang="en-US" dirty="0" smtClean="0"/>
              <a:t>Generally with your mouth open</a:t>
            </a:r>
          </a:p>
          <a:p>
            <a:pPr lvl="1"/>
            <a:r>
              <a:rPr lang="en-US" dirty="0" smtClean="0"/>
              <a:t>For example, B cannot be pronounced with an open mouth.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Vowels – differences in vowels are created with the shape of the tongue </a:t>
            </a:r>
          </a:p>
          <a:p>
            <a:r>
              <a:rPr lang="en-US" dirty="0" err="1" smtClean="0"/>
              <a:t>Dipthongs</a:t>
            </a:r>
            <a:r>
              <a:rPr lang="en-US" dirty="0" smtClean="0"/>
              <a:t> – two vowel sounds combined</a:t>
            </a:r>
          </a:p>
          <a:p>
            <a:pPr lvl="1"/>
            <a:r>
              <a:rPr lang="en-US" dirty="0" err="1" smtClean="0"/>
              <a:t>Oy</a:t>
            </a:r>
            <a:r>
              <a:rPr lang="en-US" dirty="0" smtClean="0"/>
              <a:t>! 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Consonants – made by closing or restricting some part of the vocal tract (p b t d k g)</a:t>
            </a:r>
          </a:p>
          <a:p>
            <a:pPr lvl="1"/>
            <a:r>
              <a:rPr lang="en-US" dirty="0" smtClean="0"/>
              <a:t>Usually have to make with a vowel sound (bee)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are going to talk about talking.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classify consonants:</a:t>
            </a:r>
          </a:p>
          <a:p>
            <a:pPr lvl="1"/>
            <a:r>
              <a:rPr lang="en-US" dirty="0" smtClean="0"/>
              <a:t>Voiced versus non-voiced – consonants produced with the vibration of the vocal chords</a:t>
            </a:r>
          </a:p>
          <a:p>
            <a:pPr lvl="1"/>
            <a:r>
              <a:rPr lang="en-US" dirty="0" smtClean="0"/>
              <a:t>Place of articulation – place in the vocal tract that is close to articulate the 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Articulation places:</a:t>
            </a:r>
          </a:p>
          <a:p>
            <a:pPr lvl="1"/>
            <a:r>
              <a:rPr lang="en-US" dirty="0" smtClean="0"/>
              <a:t>Bilabial – using the lips (p sounds)</a:t>
            </a:r>
          </a:p>
          <a:p>
            <a:pPr lvl="1"/>
            <a:r>
              <a:rPr lang="en-US" dirty="0" err="1" smtClean="0"/>
              <a:t>Alveolars</a:t>
            </a:r>
            <a:r>
              <a:rPr lang="en-US" dirty="0" smtClean="0"/>
              <a:t> – ridge behind and above your teeth (tea)</a:t>
            </a:r>
          </a:p>
          <a:p>
            <a:pPr lvl="1"/>
            <a:r>
              <a:rPr lang="en-US" dirty="0" smtClean="0"/>
              <a:t>Dentals – tongue on the back of your teeth (the)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Articulation places:</a:t>
            </a:r>
          </a:p>
          <a:p>
            <a:pPr lvl="1"/>
            <a:r>
              <a:rPr lang="en-US" dirty="0" smtClean="0"/>
              <a:t>Labiodentals – lower lip to the top of the teeth (</a:t>
            </a:r>
            <a:r>
              <a:rPr lang="en-US" dirty="0" err="1" smtClean="0"/>
              <a:t>fff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Postalveolar</a:t>
            </a:r>
            <a:r>
              <a:rPr lang="en-US" dirty="0" smtClean="0"/>
              <a:t> – tongue on the roof of your mouth behind the ridge on the palate (she/vision)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Articulation places:</a:t>
            </a:r>
          </a:p>
          <a:p>
            <a:pPr lvl="1"/>
            <a:r>
              <a:rPr lang="en-US" dirty="0" smtClean="0"/>
              <a:t>Palatal – tongue to the middle of the palate (you)</a:t>
            </a:r>
          </a:p>
          <a:p>
            <a:pPr lvl="1"/>
            <a:r>
              <a:rPr lang="en-US" dirty="0" smtClean="0"/>
              <a:t>Velars – all tongue to the soft palate (very back of the mouth) – (get)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Sounds with out the tongue:</a:t>
            </a:r>
          </a:p>
          <a:p>
            <a:pPr lvl="2"/>
            <a:r>
              <a:rPr lang="en-US" dirty="0"/>
              <a:t>Voiceless glottal fricative – h sounds </a:t>
            </a:r>
            <a:r>
              <a:rPr lang="en-US" dirty="0" smtClean="0"/>
              <a:t>(hit him)</a:t>
            </a:r>
            <a:endParaRPr lang="en-US" dirty="0"/>
          </a:p>
          <a:p>
            <a:pPr lvl="2"/>
            <a:r>
              <a:rPr lang="en-US" dirty="0"/>
              <a:t>Glottal stop – sound produced by closing and opening the glottis </a:t>
            </a:r>
            <a:endParaRPr lang="en-US" dirty="0" smtClean="0"/>
          </a:p>
          <a:p>
            <a:pPr lvl="3"/>
            <a:r>
              <a:rPr lang="en-US" dirty="0" smtClean="0"/>
              <a:t>bottle </a:t>
            </a:r>
            <a:r>
              <a:rPr lang="en-US" dirty="0"/>
              <a:t>(tends to be a hard sound)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Voicing – the manner of articulation – way in which the airstream is constricted in speaking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Voicing</a:t>
            </a:r>
          </a:p>
          <a:p>
            <a:pPr lvl="1"/>
            <a:r>
              <a:rPr lang="en-US" dirty="0" smtClean="0"/>
              <a:t>Stops – complete interruptions in airflow (t)</a:t>
            </a:r>
          </a:p>
          <a:p>
            <a:pPr lvl="1"/>
            <a:r>
              <a:rPr lang="en-US" dirty="0" smtClean="0"/>
              <a:t>Fricatives - formed so that air rushes through with a hissing sound (f)</a:t>
            </a:r>
          </a:p>
          <a:p>
            <a:pPr lvl="1"/>
            <a:r>
              <a:rPr lang="en-US" dirty="0" smtClean="0"/>
              <a:t>Affricatives – combination of brief stop followed by a constriction (cheese)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Voicing</a:t>
            </a:r>
          </a:p>
          <a:p>
            <a:pPr lvl="1"/>
            <a:r>
              <a:rPr lang="en-US" sz="3200" dirty="0" smtClean="0"/>
              <a:t>Liquids – air flow around the tongue (l and r)</a:t>
            </a:r>
          </a:p>
          <a:p>
            <a:pPr lvl="1"/>
            <a:r>
              <a:rPr lang="en-US" sz="3200" dirty="0" smtClean="0"/>
              <a:t>Nasal – flows through nose cavity</a:t>
            </a:r>
          </a:p>
          <a:p>
            <a:pPr lvl="1"/>
            <a:r>
              <a:rPr lang="en-US" sz="3200" dirty="0" smtClean="0"/>
              <a:t>Glides or semi-vowels – transitions as we move from one vowel to another (way)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sound structures</a:t>
            </a:r>
          </a:p>
          <a:p>
            <a:pPr lvl="1"/>
            <a:r>
              <a:rPr lang="en-US" dirty="0" smtClean="0"/>
              <a:t>Syllables – rhythmic unit of speech</a:t>
            </a:r>
          </a:p>
          <a:p>
            <a:pPr lvl="2"/>
            <a:r>
              <a:rPr lang="en-US" dirty="0" smtClean="0"/>
              <a:t>Onset – Initial consonant or cluster</a:t>
            </a:r>
          </a:p>
          <a:p>
            <a:pPr lvl="2"/>
            <a:r>
              <a:rPr lang="en-US" dirty="0" smtClean="0"/>
              <a:t>Rime – end part of a word that produces the rhyme (</a:t>
            </a:r>
            <a:r>
              <a:rPr lang="en-US" dirty="0" err="1" smtClean="0"/>
              <a:t>vc</a:t>
            </a:r>
            <a:r>
              <a:rPr lang="en-US" dirty="0" smtClean="0"/>
              <a:t> or </a:t>
            </a:r>
            <a:r>
              <a:rPr lang="en-US" dirty="0" err="1" smtClean="0"/>
              <a:t>vcc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Rant, r-ant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Syllables are stressed differently, but in English they all have the same time, so we are a stressed time language</a:t>
            </a:r>
          </a:p>
          <a:p>
            <a:pPr lvl="2"/>
            <a:r>
              <a:rPr lang="en-US" sz="3200" dirty="0" err="1" smtClean="0"/>
              <a:t>Em</a:t>
            </a:r>
            <a:r>
              <a:rPr lang="en-US" sz="3200" dirty="0" smtClean="0"/>
              <a:t>-</a:t>
            </a:r>
            <a:r>
              <a:rPr lang="en-US" sz="3200" dirty="0" err="1" smtClean="0"/>
              <a:t>pha</a:t>
            </a:r>
            <a:r>
              <a:rPr lang="en-US" sz="3200" dirty="0" smtClean="0"/>
              <a:t>-sis on the wrong </a:t>
            </a:r>
            <a:r>
              <a:rPr lang="en-US" sz="3200" dirty="0" err="1" smtClean="0"/>
              <a:t>sy</a:t>
            </a:r>
            <a:r>
              <a:rPr lang="en-US" sz="3200" dirty="0" smtClean="0"/>
              <a:t>-lab-</a:t>
            </a:r>
            <a:r>
              <a:rPr lang="en-US" sz="3200" dirty="0" err="1" smtClean="0"/>
              <a:t>ble</a:t>
            </a:r>
            <a:endParaRPr lang="en-US" sz="3200" dirty="0" smtClean="0"/>
          </a:p>
          <a:p>
            <a:pPr lvl="2"/>
            <a:r>
              <a:rPr lang="en-US" sz="3200" dirty="0" smtClean="0">
                <a:hlinkClick r:id="rId2"/>
              </a:rPr>
              <a:t>http://www.youtube.com/watch?v=7FQESCVkXnU</a:t>
            </a:r>
            <a:r>
              <a:rPr lang="en-US" sz="3200" dirty="0" smtClean="0"/>
              <a:t> (very end of clip)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Acoustics – study of the physical properties of sounds</a:t>
            </a:r>
          </a:p>
          <a:p>
            <a:r>
              <a:rPr lang="en-US" dirty="0" smtClean="0"/>
              <a:t>Sound spectrogram – amount of energy present in a sound when frequency is plotted against time</a:t>
            </a:r>
          </a:p>
          <a:p>
            <a:pPr lvl="1"/>
            <a:r>
              <a:rPr lang="en-US" dirty="0" smtClean="0"/>
              <a:t>Formants – peak energies in a spectrogram</a:t>
            </a:r>
          </a:p>
          <a:p>
            <a:pPr lvl="1"/>
            <a:r>
              <a:rPr lang="en-US" dirty="0" smtClean="0"/>
              <a:t>Especially helps us understand vowels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 – language is innate, species-specific, and biologically pre-programmed</a:t>
            </a:r>
          </a:p>
          <a:p>
            <a:pPr lvl="1"/>
            <a:r>
              <a:rPr lang="en-US" dirty="0" smtClean="0"/>
              <a:t>Grammar – set of syntactic rules of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</a:t>
            </a:r>
          </a:p>
          <a:p>
            <a:pPr lvl="1"/>
            <a:r>
              <a:rPr lang="en-US" sz="3200" dirty="0" smtClean="0"/>
              <a:t>Competence – our knowledge of our language </a:t>
            </a:r>
          </a:p>
          <a:p>
            <a:pPr lvl="1"/>
            <a:r>
              <a:rPr lang="en-US" sz="3200" dirty="0" smtClean="0"/>
              <a:t>Performance – our actual language ability, limited by our cognitive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– Minimalism</a:t>
            </a:r>
          </a:p>
          <a:p>
            <a:pPr lvl="1"/>
            <a:r>
              <a:rPr lang="en-US" dirty="0" smtClean="0"/>
              <a:t>Generative grammar – a finite set of rules that will produce or generate all the sentences of a language, does not generate non-sentences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>
              <a:spcBef>
                <a:spcPts val="2000"/>
              </a:spcBef>
            </a:pPr>
            <a:r>
              <a:rPr lang="en-US" sz="3200" dirty="0" smtClean="0"/>
              <a:t>Phrase – structure rules – describe how words can be combined, sentences are created in a hierarchical fashion with </a:t>
            </a:r>
            <a:r>
              <a:rPr lang="en-US" sz="3200" b="1" dirty="0" smtClean="0"/>
              <a:t>rewrite rules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types of words?</a:t>
            </a:r>
            <a:endParaRPr lang="en-US" dirty="0"/>
          </a:p>
        </p:txBody>
      </p:sp>
      <p:pic>
        <p:nvPicPr>
          <p:cNvPr id="39938" name="Picture 2" descr="http://www.businessnamingbasics.com/wp-content/uploads/2009/08/8-08-09-naming-ideas-word-typ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074" y="4206240"/>
            <a:ext cx="7199926" cy="2651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4" name="Picture 2" descr="http://oracledba.ezpowell.com/graphics/wordType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1546412"/>
            <a:ext cx="7467600" cy="5095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Nouns – can act as names, and can be subjects or objects of a clause, all things are nouns</a:t>
            </a:r>
          </a:p>
          <a:p>
            <a:r>
              <a:rPr lang="en-US" sz="3200" dirty="0" smtClean="0"/>
              <a:t>Adjectives – describing words</a:t>
            </a:r>
          </a:p>
          <a:p>
            <a:r>
              <a:rPr lang="en-US" sz="3200" dirty="0" smtClean="0"/>
              <a:t>Verbs – words that express actions, events and states, which have tenses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Adverbs – word that modifies a verb</a:t>
            </a:r>
          </a:p>
          <a:p>
            <a:r>
              <a:rPr lang="en-US" sz="3200" dirty="0" smtClean="0"/>
              <a:t>Determiners word that determines the number of a noun (the a some)</a:t>
            </a:r>
          </a:p>
          <a:p>
            <a:r>
              <a:rPr lang="en-US" sz="3200" smtClean="0"/>
              <a:t>Prepositions </a:t>
            </a:r>
            <a:r>
              <a:rPr lang="en-US" sz="3200" dirty="0" smtClean="0"/>
              <a:t>– word expressing a relation (to with from)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Conjunctions – connects words within a sentence (and because)</a:t>
            </a:r>
          </a:p>
          <a:p>
            <a:r>
              <a:rPr lang="en-US" sz="3200" dirty="0" smtClean="0"/>
              <a:t>Pronouns – words that can stand for nouns (she he 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Content words – words that convey most of the meaning in a sentence </a:t>
            </a:r>
          </a:p>
          <a:p>
            <a:pPr lvl="1"/>
            <a:r>
              <a:rPr lang="en-US" sz="3200" dirty="0" smtClean="0"/>
              <a:t>Basically the words you need to understand the sentence</a:t>
            </a:r>
          </a:p>
          <a:p>
            <a:r>
              <a:rPr lang="en-US" sz="3200" dirty="0" smtClean="0"/>
              <a:t>Function words – words that do the grammatical work of the language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coughjournal.com/content/figures/1745-9974-2-1-1-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620127" cy="3657600"/>
          </a:xfrm>
          <a:prstGeom prst="rect">
            <a:avLst/>
          </a:prstGeom>
          <a:noFill/>
        </p:spPr>
      </p:pic>
      <p:pic>
        <p:nvPicPr>
          <p:cNvPr id="6" name="Picture 2" descr="http://cnx.org/content/m0089/latest/spectrum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8550" y="2524125"/>
            <a:ext cx="5505450" cy="4333875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</a:t>
            </a:r>
          </a:p>
          <a:p>
            <a:pPr>
              <a:buNone/>
            </a:pPr>
            <a:r>
              <a:rPr lang="en-US" dirty="0" smtClean="0"/>
              <a:t>	structure</a:t>
            </a:r>
            <a:endParaRPr lang="en-US" dirty="0"/>
          </a:p>
        </p:txBody>
      </p:sp>
      <p:pic>
        <p:nvPicPr>
          <p:cNvPr id="59394" name="Picture 2" descr="http://www.kollewin.com/EX/09-16-09/eld_sen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8285"/>
            <a:ext cx="5181601" cy="68397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Phrases – group of words forming a grammatical unit beneath the level of a clause </a:t>
            </a:r>
          </a:p>
          <a:p>
            <a:pPr lvl="1"/>
            <a:r>
              <a:rPr lang="en-US" sz="3200" dirty="0" smtClean="0"/>
              <a:t>Noun phrase – grammatical phrase based on a noun</a:t>
            </a:r>
          </a:p>
          <a:p>
            <a:pPr lvl="1"/>
            <a:r>
              <a:rPr lang="en-US" sz="3200" dirty="0" smtClean="0"/>
              <a:t>Verb phrase – grammatical phrase based on a verb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Clauses – group of related words containing a subject and a verb</a:t>
            </a:r>
          </a:p>
          <a:p>
            <a:pPr lvl="1"/>
            <a:r>
              <a:rPr lang="en-US" sz="3200" dirty="0" smtClean="0"/>
              <a:t>Subject – the word or phrase that the sentence is about</a:t>
            </a:r>
          </a:p>
          <a:p>
            <a:pPr lvl="1"/>
            <a:r>
              <a:rPr lang="en-US" sz="3200" dirty="0" smtClean="0"/>
              <a:t>Predicate – the part of the clause that gives information about the subject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Constituents – a linguistic unit that is part of a larger linguistic unit</a:t>
            </a:r>
          </a:p>
          <a:p>
            <a:r>
              <a:rPr lang="en-US" sz="3200" dirty="0" smtClean="0"/>
              <a:t>Objects – a person thing or idea that is acted on by a the verb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 types</a:t>
            </a:r>
          </a:p>
          <a:p>
            <a:pPr lvl="1"/>
            <a:r>
              <a:rPr lang="en-US" sz="3200" dirty="0" smtClean="0"/>
              <a:t>Transitive verbs – a verb that takes an object</a:t>
            </a:r>
          </a:p>
          <a:p>
            <a:pPr lvl="1"/>
            <a:r>
              <a:rPr lang="en-US" sz="3200" dirty="0" smtClean="0"/>
              <a:t>Intransitive verbs – a verb that does not take an object </a:t>
            </a:r>
          </a:p>
          <a:p>
            <a:pPr lvl="1"/>
            <a:r>
              <a:rPr lang="en-US" sz="3200" dirty="0" err="1" smtClean="0"/>
              <a:t>Ditransitive</a:t>
            </a:r>
            <a:r>
              <a:rPr lang="en-US" sz="3200" dirty="0" smtClean="0"/>
              <a:t> verbs – a verb that requires an direct and indirect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>
              <a:spcBef>
                <a:spcPts val="2000"/>
              </a:spcBef>
            </a:pPr>
            <a:r>
              <a:rPr lang="en-US" sz="3200" dirty="0" smtClean="0"/>
              <a:t>Modifiers – a part of speech that is dependent on another, modifies or qualifies in some way (the vampire with a lisp)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diagrams – can create a diagram of the sentence structure to understand the relationship between items in a sentence (underlying grammar)</a:t>
            </a:r>
            <a:endParaRPr lang="en-US" dirty="0"/>
          </a:p>
        </p:txBody>
      </p:sp>
      <p:pic>
        <p:nvPicPr>
          <p:cNvPr id="67586" name="Picture 2" descr="http://translationjournal.net/journal/Sente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760" y="3930209"/>
            <a:ext cx="4714240" cy="2927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this sentence:</a:t>
            </a:r>
          </a:p>
          <a:p>
            <a:pPr lvl="1"/>
            <a:r>
              <a:rPr lang="en-US" dirty="0" smtClean="0"/>
              <a:t>This sentence is boring.</a:t>
            </a:r>
          </a:p>
          <a:p>
            <a:pPr lvl="1"/>
            <a:r>
              <a:rPr lang="en-US" dirty="0" smtClean="0"/>
              <a:t>Colored pencils were used by the teacher.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Active versus passive </a:t>
            </a:r>
          </a:p>
          <a:p>
            <a:pPr lvl="1"/>
            <a:r>
              <a:rPr lang="en-US" sz="3200" dirty="0" smtClean="0"/>
              <a:t>Active – the subject of the sentence is doing the action of the verb</a:t>
            </a:r>
          </a:p>
          <a:p>
            <a:pPr lvl="1"/>
            <a:r>
              <a:rPr lang="en-US" sz="3200" dirty="0" smtClean="0"/>
              <a:t>Passive – the subject of the sentence is not doing the action of the verb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Ways we create sentences:</a:t>
            </a:r>
          </a:p>
          <a:p>
            <a:pPr lvl="1"/>
            <a:r>
              <a:rPr lang="en-US" dirty="0" smtClean="0"/>
              <a:t>Recursion – I know that I know that I know …</a:t>
            </a:r>
          </a:p>
          <a:p>
            <a:pPr lvl="1"/>
            <a:r>
              <a:rPr lang="en-US" dirty="0" smtClean="0"/>
              <a:t>Iteration – I had ice cream and I ate ice cream and I love ice cream.</a:t>
            </a:r>
          </a:p>
          <a:p>
            <a:pPr lvl="1"/>
            <a:r>
              <a:rPr lang="en-US" dirty="0" smtClean="0"/>
              <a:t>Transformations – a grammatical rule for transforming one syntactic structure into another (i.e. going from active to passive, or changing into a question)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Phonetics – acoustic detail of speech sounds and how they are spoken</a:t>
            </a:r>
          </a:p>
          <a:p>
            <a:r>
              <a:rPr lang="en-US" dirty="0" smtClean="0"/>
              <a:t>Phonology – sound categories each </a:t>
            </a:r>
            <a:r>
              <a:rPr lang="en-US" smtClean="0"/>
              <a:t>language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Chomsky’s theory of Transformational Grammar:</a:t>
            </a:r>
          </a:p>
          <a:p>
            <a:pPr lvl="1"/>
            <a:r>
              <a:rPr lang="en-US" sz="3200" dirty="0" smtClean="0"/>
              <a:t>Semantic system – assigns meanings to the syntactic strings</a:t>
            </a:r>
          </a:p>
          <a:p>
            <a:pPr lvl="1"/>
            <a:r>
              <a:rPr lang="en-US" sz="3200" dirty="0" smtClean="0"/>
              <a:t>Phonological – how we pronounce things</a:t>
            </a:r>
          </a:p>
          <a:p>
            <a:pPr lvl="1"/>
            <a:r>
              <a:rPr lang="en-US" sz="3200" dirty="0" smtClean="0"/>
              <a:t>Syntax – rules (phrase – structure rules), and transformations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Chomsky:</a:t>
            </a:r>
          </a:p>
          <a:p>
            <a:pPr lvl="1"/>
            <a:r>
              <a:rPr lang="en-US" sz="3200" dirty="0" smtClean="0"/>
              <a:t>Deep structure – the meaning of a sentence – part of semantic system and syntax</a:t>
            </a:r>
          </a:p>
          <a:p>
            <a:pPr lvl="1"/>
            <a:r>
              <a:rPr lang="en-US" sz="3200" dirty="0" smtClean="0"/>
              <a:t>Surface structure – the actual words, part of the transformation rules and phonological rules</a:t>
            </a:r>
          </a:p>
          <a:p>
            <a:pPr lvl="1"/>
            <a:r>
              <a:rPr lang="en-US" sz="3200" dirty="0" smtClean="0"/>
              <a:t>Using this distinction can help explain ambiguous sentences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Linguistics 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innate Chomsky the only answer?</a:t>
            </a:r>
          </a:p>
          <a:p>
            <a:pPr lvl="1"/>
            <a:r>
              <a:rPr lang="en-US" dirty="0" smtClean="0"/>
              <a:t>Cognitive linguistics – language is part of our general cognitive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Aspirated – sound that is made with breath (pin)</a:t>
            </a:r>
          </a:p>
          <a:p>
            <a:r>
              <a:rPr lang="en-US" dirty="0" err="1" smtClean="0"/>
              <a:t>Unaspirated</a:t>
            </a:r>
            <a:r>
              <a:rPr lang="en-US" dirty="0" smtClean="0"/>
              <a:t> – sound that is made without breath (spin)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Phonemes are the basic unit of sound</a:t>
            </a:r>
          </a:p>
          <a:p>
            <a:pPr lvl="1"/>
            <a:r>
              <a:rPr lang="en-US" dirty="0" smtClean="0"/>
              <a:t>What are some basic phonemes in English?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Phonemes</a:t>
            </a:r>
          </a:p>
          <a:p>
            <a:pPr lvl="1"/>
            <a:r>
              <a:rPr lang="en-US" dirty="0" smtClean="0"/>
              <a:t>Allophones – variations of phonemes, different ways to say the same phonemes</a:t>
            </a:r>
          </a:p>
          <a:p>
            <a:pPr lvl="1"/>
            <a:r>
              <a:rPr lang="en-US" dirty="0" smtClean="0"/>
              <a:t>For example, the L-R problem: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http://www.youtube.com/watch?v=46WcFObgYhI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Phonemes</a:t>
            </a:r>
          </a:p>
          <a:p>
            <a:pPr lvl="1"/>
            <a:r>
              <a:rPr lang="en-US" dirty="0" smtClean="0"/>
              <a:t>Minimal pairs – two words in a language that differ by one sound (cave, wave)</a:t>
            </a:r>
          </a:p>
          <a:p>
            <a:pPr lvl="1"/>
            <a:r>
              <a:rPr lang="en-US" dirty="0" smtClean="0"/>
              <a:t>These pairs become important later when we talk about dyslexia…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386</TotalTime>
  <Words>1589</Words>
  <Application>Microsoft Macintosh PowerPoint</Application>
  <PresentationFormat>On-screen Show (4:3)</PresentationFormat>
  <Paragraphs>202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Book Antiqua</vt:lpstr>
      <vt:lpstr>Calibri</vt:lpstr>
      <vt:lpstr>Wingdings 2</vt:lpstr>
      <vt:lpstr>Saddle</vt:lpstr>
      <vt:lpstr>Describing Language</vt:lpstr>
      <vt:lpstr>Speech</vt:lpstr>
      <vt:lpstr>Speech</vt:lpstr>
      <vt:lpstr>PowerPoint Presentation</vt:lpstr>
      <vt:lpstr>Speech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Phonology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  <vt:lpstr>Linguistics and Syntax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Language</dc:title>
  <dc:creator>Erin</dc:creator>
  <cp:lastModifiedBy>Erin M. Buchanan</cp:lastModifiedBy>
  <cp:revision>39</cp:revision>
  <dcterms:created xsi:type="dcterms:W3CDTF">2011-05-24T21:12:27Z</dcterms:created>
  <dcterms:modified xsi:type="dcterms:W3CDTF">2017-10-02T23:52:21Z</dcterms:modified>
</cp:coreProperties>
</file>