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79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7" r:id="rId39"/>
    <p:sldId id="298" r:id="rId40"/>
    <p:sldId id="299" r:id="rId41"/>
    <p:sldId id="300" r:id="rId42"/>
    <p:sldId id="303" r:id="rId43"/>
    <p:sldId id="304" r:id="rId44"/>
    <p:sldId id="305" r:id="rId45"/>
    <p:sldId id="306" r:id="rId46"/>
    <p:sldId id="307" r:id="rId47"/>
    <p:sldId id="301" r:id="rId48"/>
    <p:sldId id="308" r:id="rId49"/>
    <p:sldId id="309" r:id="rId50"/>
    <p:sldId id="310" r:id="rId51"/>
    <p:sldId id="311" r:id="rId52"/>
    <p:sldId id="312" r:id="rId53"/>
    <p:sldId id="313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8" r:id="rId63"/>
    <p:sldId id="324" r:id="rId64"/>
    <p:sldId id="325" r:id="rId65"/>
    <p:sldId id="326" r:id="rId66"/>
    <p:sldId id="327" r:id="rId67"/>
    <p:sldId id="332" r:id="rId68"/>
    <p:sldId id="329" r:id="rId69"/>
    <p:sldId id="333" r:id="rId70"/>
    <p:sldId id="334" r:id="rId71"/>
    <p:sldId id="331" r:id="rId72"/>
    <p:sldId id="335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8"/>
    <p:restoredTop sz="94551"/>
  </p:normalViewPr>
  <p:slideViewPr>
    <p:cSldViewPr>
      <p:cViewPr varScale="1">
        <p:scale>
          <a:sx n="67" d="100"/>
          <a:sy n="67" d="100"/>
        </p:scale>
        <p:origin x="184" y="8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E4FF92B3-92F9-4186-81F3-73B9C0A2BE98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85ABAC1-7C95-4098-A38A-5EC01B7DB3B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FF92B3-92F9-4186-81F3-73B9C0A2BE98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5ABAC1-7C95-4098-A38A-5EC01B7DB3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FF92B3-92F9-4186-81F3-73B9C0A2BE98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5ABAC1-7C95-4098-A38A-5EC01B7DB3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FF92B3-92F9-4186-81F3-73B9C0A2BE98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5ABAC1-7C95-4098-A38A-5EC01B7DB3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4FF92B3-92F9-4186-81F3-73B9C0A2BE98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85ABAC1-7C95-4098-A38A-5EC01B7DB3B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FF92B3-92F9-4186-81F3-73B9C0A2BE98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85ABAC1-7C95-4098-A38A-5EC01B7DB3B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FF92B3-92F9-4186-81F3-73B9C0A2BE98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85ABAC1-7C95-4098-A38A-5EC01B7DB3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FF92B3-92F9-4186-81F3-73B9C0A2BE98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5ABAC1-7C95-4098-A38A-5EC01B7DB3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FF92B3-92F9-4186-81F3-73B9C0A2BE98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5ABAC1-7C95-4098-A38A-5EC01B7DB3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4FF92B3-92F9-4186-81F3-73B9C0A2BE98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85ABAC1-7C95-4098-A38A-5EC01B7DB3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E4FF92B3-92F9-4186-81F3-73B9C0A2BE98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85ABAC1-7C95-4098-A38A-5EC01B7DB3B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E4FF92B3-92F9-4186-81F3-73B9C0A2BE98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85ABAC1-7C95-4098-A38A-5EC01B7DB3B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_6479QAJuz8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4yd9g1fXtyI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3V_rAY0g9DM" TargetMode="External"/><Relationship Id="rId3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u4T8ZeZy22M" TargetMode="External"/><Relationship Id="rId3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wRM7vTrIIis" TargetMode="External"/><Relationship Id="rId3" Type="http://schemas.openxmlformats.org/officeDocument/2006/relationships/image" Target="../media/image7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f2IiMEbMnPM" TargetMode="External"/><Relationship Id="rId3" Type="http://schemas.openxmlformats.org/officeDocument/2006/relationships/hyperlink" Target="http://www.youtube.com/watch?v=aVhYN7NTIKU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VjZolHCrC8E" TargetMode="External"/><Relationship Id="rId3" Type="http://schemas.openxmlformats.org/officeDocument/2006/relationships/image" Target="../media/image11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YtLEWVu815o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Foundations of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Theories</a:t>
            </a:r>
          </a:p>
          <a:p>
            <a:pPr lvl="1"/>
            <a:r>
              <a:rPr lang="en-US" dirty="0" smtClean="0"/>
              <a:t>Hands Support</a:t>
            </a:r>
          </a:p>
          <a:p>
            <a:pPr lvl="1"/>
            <a:r>
              <a:rPr lang="en-US" sz="2700" dirty="0" smtClean="0"/>
              <a:t>Some species have left hemisphere dominance for sound production – but do not show a preference for gesture production.</a:t>
            </a:r>
          </a:p>
          <a:p>
            <a:pPr lvl="2"/>
            <a:r>
              <a:rPr lang="en-US" dirty="0" smtClean="0"/>
              <a:t>We gave up left handedness equality by being able to speak and gesture</a:t>
            </a:r>
          </a:p>
          <a:p>
            <a:pPr lvl="2"/>
            <a:r>
              <a:rPr lang="en-US" dirty="0" smtClean="0"/>
              <a:t>Therefore, we have a strong right handed dominance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Theories</a:t>
            </a:r>
          </a:p>
          <a:p>
            <a:pPr lvl="1"/>
            <a:r>
              <a:rPr lang="en-US" dirty="0" smtClean="0"/>
              <a:t>Interaction Theories</a:t>
            </a:r>
          </a:p>
          <a:p>
            <a:pPr lvl="1"/>
            <a:r>
              <a:rPr lang="en-US" dirty="0" smtClean="0"/>
              <a:t>Language and evolution interacted with environment to solve goals of the time</a:t>
            </a:r>
          </a:p>
          <a:p>
            <a:pPr lvl="1"/>
            <a:r>
              <a:rPr lang="en-US" dirty="0" smtClean="0"/>
              <a:t>Linguistic skills are necessary for complex symbol processing</a:t>
            </a:r>
          </a:p>
          <a:p>
            <a:pPr lvl="1"/>
            <a:r>
              <a:rPr lang="en-US" dirty="0" smtClean="0"/>
              <a:t>Language is a reconfiguration of other cognitive systems to solve a goal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think animals have language?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systems</a:t>
            </a:r>
          </a:p>
          <a:p>
            <a:pPr lvl="1"/>
            <a:r>
              <a:rPr lang="en-US" dirty="0" smtClean="0"/>
              <a:t>Communication – transmission of a signal that conveys information</a:t>
            </a:r>
          </a:p>
          <a:p>
            <a:pPr lvl="2"/>
            <a:r>
              <a:rPr lang="en-US" dirty="0" smtClean="0"/>
              <a:t>Sender benefits from the recipient’s response</a:t>
            </a:r>
          </a:p>
          <a:p>
            <a:pPr lvl="1"/>
            <a:r>
              <a:rPr lang="en-US" dirty="0" smtClean="0"/>
              <a:t>Signal – means that conveys the information (sound)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system examples</a:t>
            </a:r>
          </a:p>
          <a:p>
            <a:pPr lvl="1"/>
            <a:r>
              <a:rPr lang="en-US" dirty="0" smtClean="0"/>
              <a:t>Ants have smell signals (pheromones)</a:t>
            </a:r>
          </a:p>
          <a:p>
            <a:pPr lvl="1"/>
            <a:r>
              <a:rPr lang="en-US" dirty="0" smtClean="0"/>
              <a:t>Honey bees wiggle dance</a:t>
            </a:r>
          </a:p>
          <a:p>
            <a:pPr lvl="1"/>
            <a:r>
              <a:rPr lang="en-US" dirty="0" smtClean="0"/>
              <a:t>Primates use visual auditory tactile and olfactory signals</a:t>
            </a:r>
          </a:p>
          <a:p>
            <a:pPr lvl="1"/>
            <a:r>
              <a:rPr lang="en-US" dirty="0" smtClean="0"/>
              <a:t>Dolphins and whales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we have to start by defining language and seeing if animals fit.</a:t>
            </a:r>
          </a:p>
          <a:p>
            <a:pPr lvl="1"/>
            <a:r>
              <a:rPr lang="en-US" dirty="0" smtClean="0"/>
              <a:t>How would you define language?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Language</a:t>
            </a:r>
          </a:p>
          <a:p>
            <a:pPr lvl="1"/>
            <a:r>
              <a:rPr lang="en-US" dirty="0" err="1" smtClean="0"/>
              <a:t>Hockett’s</a:t>
            </a:r>
            <a:r>
              <a:rPr lang="en-US" dirty="0" smtClean="0"/>
              <a:t> Feature List (page 56 picture)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Language</a:t>
            </a:r>
          </a:p>
          <a:p>
            <a:pPr lvl="1"/>
            <a:r>
              <a:rPr lang="en-US" dirty="0" smtClean="0"/>
              <a:t>Animal language meets a lot of these…</a:t>
            </a:r>
          </a:p>
          <a:p>
            <a:pPr lvl="2"/>
            <a:r>
              <a:rPr lang="en-US" dirty="0" smtClean="0"/>
              <a:t>Arbitrariness, </a:t>
            </a:r>
            <a:r>
              <a:rPr lang="en-US" dirty="0" err="1" smtClean="0"/>
              <a:t>Semanticity</a:t>
            </a:r>
            <a:r>
              <a:rPr lang="en-US" dirty="0" smtClean="0"/>
              <a:t>, openness…</a:t>
            </a:r>
          </a:p>
          <a:p>
            <a:pPr lvl="1"/>
            <a:r>
              <a:rPr lang="en-US" dirty="0" smtClean="0"/>
              <a:t>So why do most people say NO to animal language?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language:</a:t>
            </a:r>
          </a:p>
          <a:p>
            <a:pPr lvl="1"/>
            <a:r>
              <a:rPr lang="en-US" dirty="0" smtClean="0"/>
              <a:t>Voluntary control</a:t>
            </a:r>
          </a:p>
          <a:p>
            <a:pPr lvl="1"/>
            <a:r>
              <a:rPr lang="en-US" dirty="0" smtClean="0"/>
              <a:t>Creative</a:t>
            </a:r>
          </a:p>
          <a:p>
            <a:pPr lvl="1"/>
            <a:r>
              <a:rPr lang="en-US" dirty="0" smtClean="0"/>
              <a:t>Animal language seems to lack the richness of our language system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Language:</a:t>
            </a:r>
          </a:p>
          <a:p>
            <a:pPr lvl="1"/>
            <a:r>
              <a:rPr lang="en-US" dirty="0" smtClean="0"/>
              <a:t>Syntax – five properties</a:t>
            </a:r>
          </a:p>
          <a:p>
            <a:pPr lvl="2"/>
            <a:r>
              <a:rPr lang="en-US" sz="2400" dirty="0" smtClean="0"/>
              <a:t>Language is a discrete combination system - Meanings are retained when information is combined</a:t>
            </a:r>
          </a:p>
          <a:p>
            <a:pPr lvl="2"/>
            <a:r>
              <a:rPr lang="en-US" sz="2400" dirty="0" smtClean="0"/>
              <a:t>Combinations are ordered for meaning</a:t>
            </a:r>
          </a:p>
          <a:p>
            <a:pPr lvl="2"/>
            <a:r>
              <a:rPr lang="en-US" sz="2400" dirty="0" smtClean="0"/>
              <a:t>Sentences are built around verbs</a:t>
            </a:r>
          </a:p>
          <a:p>
            <a:pPr lvl="2"/>
            <a:r>
              <a:rPr lang="en-US" sz="2400" dirty="0" smtClean="0"/>
              <a:t>There’s a distinction between content and function words</a:t>
            </a:r>
          </a:p>
          <a:p>
            <a:pPr lvl="2"/>
            <a:r>
              <a:rPr lang="en-US" sz="2400" dirty="0" smtClean="0"/>
              <a:t>Recursion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Theories:</a:t>
            </a:r>
          </a:p>
          <a:p>
            <a:pPr lvl="1"/>
            <a:r>
              <a:rPr lang="en-US" dirty="0" smtClean="0"/>
              <a:t>Sound – language started as sound based (onomatopoeia)</a:t>
            </a:r>
          </a:p>
          <a:p>
            <a:pPr lvl="1"/>
            <a:r>
              <a:rPr lang="en-US" dirty="0" smtClean="0"/>
              <a:t>However, this doesn’t really explain the words that we use that aren’t sound based.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teach animals language?</a:t>
            </a:r>
          </a:p>
          <a:p>
            <a:pPr lvl="1"/>
            <a:r>
              <a:rPr lang="en-US" dirty="0" smtClean="0"/>
              <a:t>Rico – learned over 200 object names</a:t>
            </a:r>
          </a:p>
          <a:p>
            <a:pPr lvl="2"/>
            <a:r>
              <a:rPr lang="en-US" dirty="0" smtClean="0"/>
              <a:t>When you said something he didn’t know, he’d bring you something new in the room.</a:t>
            </a:r>
          </a:p>
          <a:p>
            <a:pPr lvl="2"/>
            <a:r>
              <a:rPr lang="en-US" dirty="0" smtClean="0"/>
              <a:t>Lacked categorization skills (doll and ball are both toys)</a:t>
            </a:r>
          </a:p>
          <a:p>
            <a:pPr lvl="1"/>
            <a:r>
              <a:rPr lang="en-US" dirty="0"/>
              <a:t>What </a:t>
            </a:r>
            <a:r>
              <a:rPr lang="en-US" dirty="0" smtClean="0"/>
              <a:t>Chaser, another dog here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https://www.youtube.com/watch?v=_</a:t>
            </a:r>
            <a:r>
              <a:rPr lang="en-US" dirty="0" smtClean="0">
                <a:hlinkClick r:id="rId2"/>
              </a:rPr>
              <a:t>6479QAJuz8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Bonus! </a:t>
            </a:r>
            <a:r>
              <a:rPr lang="en-US" dirty="0"/>
              <a:t>Neil </a:t>
            </a:r>
            <a:r>
              <a:rPr lang="en-US" dirty="0" err="1"/>
              <a:t>Degrasse</a:t>
            </a:r>
            <a:r>
              <a:rPr lang="en-US" dirty="0"/>
              <a:t> </a:t>
            </a:r>
            <a:r>
              <a:rPr lang="en-US" dirty="0" smtClean="0"/>
              <a:t>Tyson!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Alex</a:t>
            </a:r>
          </a:p>
          <a:p>
            <a:pPr lvl="1"/>
            <a:r>
              <a:rPr lang="en-US" dirty="0" smtClean="0"/>
              <a:t>African Gray famous for learning simple language.</a:t>
            </a:r>
          </a:p>
          <a:p>
            <a:pPr lvl="1"/>
            <a:r>
              <a:rPr lang="en-US" dirty="0"/>
              <a:t>Watch an </a:t>
            </a:r>
            <a:r>
              <a:rPr lang="en-US" dirty="0" smtClean="0"/>
              <a:t>example of the same research: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www.youtube.com/watch?v=4yd9g1fXtyI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Ape research</a:t>
            </a:r>
          </a:p>
          <a:p>
            <a:pPr lvl="1"/>
            <a:r>
              <a:rPr lang="en-US" dirty="0" smtClean="0"/>
              <a:t>Apes are used </a:t>
            </a:r>
            <a:r>
              <a:rPr lang="en-US" dirty="0" smtClean="0"/>
              <a:t>primarily because </a:t>
            </a:r>
            <a:r>
              <a:rPr lang="en-US" dirty="0" smtClean="0"/>
              <a:t>cognitively they are not that different from us.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with Apes…Cognitive Implications</a:t>
            </a:r>
          </a:p>
          <a:p>
            <a:pPr lvl="1"/>
            <a:r>
              <a:rPr lang="en-US" dirty="0" smtClean="0"/>
              <a:t>Language is not essential for many basic cognitive tasks</a:t>
            </a:r>
          </a:p>
          <a:p>
            <a:pPr lvl="1"/>
            <a:r>
              <a:rPr lang="en-US" dirty="0" smtClean="0"/>
              <a:t>Some non-cognitive processes for linguistic development</a:t>
            </a:r>
          </a:p>
          <a:p>
            <a:pPr lvl="1"/>
            <a:r>
              <a:rPr lang="en-US" dirty="0" smtClean="0"/>
              <a:t>Cognitive limitations are not the only reason apes do not have language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lvl="2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sz="2400" dirty="0" err="1" smtClean="0"/>
              <a:t>Gua</a:t>
            </a:r>
            <a:r>
              <a:rPr lang="en-US" sz="2400" dirty="0" smtClean="0"/>
              <a:t> and </a:t>
            </a:r>
            <a:r>
              <a:rPr lang="en-US" sz="2400" dirty="0" err="1" smtClean="0"/>
              <a:t>Viki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5122" name="Picture 2" descr="http://pubpages.unh.edu/~jel/images/Gua_Do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3829049"/>
            <a:ext cx="4038600" cy="3028951"/>
          </a:xfrm>
          <a:prstGeom prst="rect">
            <a:avLst/>
          </a:prstGeom>
          <a:noFill/>
        </p:spPr>
      </p:pic>
      <p:pic>
        <p:nvPicPr>
          <p:cNvPr id="5124" name="Picture 4" descr="http://www.yorku.ca/rsheese2/1010/kelloggs_files/image0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89909"/>
            <a:ext cx="3276600" cy="44680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lvl="2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sz="2400" dirty="0" err="1" smtClean="0"/>
              <a:t>Gua</a:t>
            </a:r>
            <a:r>
              <a:rPr lang="en-US" sz="2400" dirty="0" smtClean="0"/>
              <a:t> and </a:t>
            </a:r>
            <a:r>
              <a:rPr lang="en-US" sz="2400" dirty="0" err="1" smtClean="0"/>
              <a:t>Viki</a:t>
            </a:r>
            <a:endParaRPr lang="en-US" sz="2400" dirty="0" smtClean="0"/>
          </a:p>
          <a:p>
            <a:pPr lvl="1"/>
            <a:r>
              <a:rPr lang="en-US" dirty="0" smtClean="0"/>
              <a:t>Kellogg and Kellogg research</a:t>
            </a:r>
          </a:p>
          <a:p>
            <a:pPr lvl="1"/>
            <a:r>
              <a:rPr lang="en-US" dirty="0" smtClean="0"/>
              <a:t>Both chimps were raised with children in an attempt to see if they would pick up language</a:t>
            </a:r>
          </a:p>
          <a:p>
            <a:pPr lvl="1"/>
            <a:r>
              <a:rPr lang="en-US" dirty="0" smtClean="0"/>
              <a:t>They were both unable to learn to speak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lvl="2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sz="2400" dirty="0" smtClean="0"/>
              <a:t>Washoe </a:t>
            </a:r>
          </a:p>
          <a:p>
            <a:pPr marL="474980" lvl="3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youtu.be/3V_rAY0g9DM</a:t>
            </a:r>
            <a:r>
              <a:rPr lang="en-US" sz="2400" dirty="0" smtClean="0"/>
              <a:t> </a:t>
            </a:r>
          </a:p>
          <a:p>
            <a:pPr marL="474980" lvl="3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sz="2400" dirty="0" smtClean="0"/>
              <a:t>Most research has focused on sign language or </a:t>
            </a:r>
            <a:r>
              <a:rPr lang="en-US" sz="2400" dirty="0" err="1" smtClean="0"/>
              <a:t>lexigram</a:t>
            </a:r>
            <a:r>
              <a:rPr lang="en-US" sz="2400" dirty="0" smtClean="0"/>
              <a:t> boards</a:t>
            </a:r>
            <a:endParaRPr lang="en-US" sz="2100" dirty="0" smtClean="0"/>
          </a:p>
          <a:p>
            <a:endParaRPr lang="en-US" dirty="0"/>
          </a:p>
        </p:txBody>
      </p:sp>
      <p:pic>
        <p:nvPicPr>
          <p:cNvPr id="3074" name="Picture 2" descr="http://t0.gstatic.com/images?q=tbn:ANd9GcTbhLFx_ItXB_WULM-Deo05ibhBUtYKRMeRXxkaH_w-BaKrgZa0t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993873"/>
            <a:ext cx="4343400" cy="28641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Washoe</a:t>
            </a:r>
          </a:p>
          <a:p>
            <a:pPr lvl="1"/>
            <a:r>
              <a:rPr lang="en-US" dirty="0" smtClean="0"/>
              <a:t>She was taught ASL and raised as a child (toilet training and everything!)</a:t>
            </a:r>
          </a:p>
          <a:p>
            <a:pPr lvl="1"/>
            <a:r>
              <a:rPr lang="en-US" dirty="0" smtClean="0"/>
              <a:t>Was able to learn over 200 signs, made overgeneralization errors like children (flower = flower smells), create new signs for things she did not know (duck = </a:t>
            </a:r>
            <a:r>
              <a:rPr lang="en-US" dirty="0" err="1" smtClean="0"/>
              <a:t>waterbird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Created basic syntactic sentences like kids (</a:t>
            </a:r>
            <a:r>
              <a:rPr lang="en-US" dirty="0" err="1" smtClean="0"/>
              <a:t>washoe</a:t>
            </a:r>
            <a:r>
              <a:rPr lang="en-US" dirty="0" smtClean="0"/>
              <a:t> sorry)</a:t>
            </a:r>
          </a:p>
          <a:p>
            <a:pPr lvl="1"/>
            <a:r>
              <a:rPr lang="en-US" dirty="0" smtClean="0"/>
              <a:t>Some sensitivity to word order</a:t>
            </a:r>
          </a:p>
          <a:p>
            <a:pPr lvl="1"/>
            <a:r>
              <a:rPr lang="en-US" dirty="0" smtClean="0"/>
              <a:t>Actually did teach some to offspring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Sarah – </a:t>
            </a:r>
            <a:r>
              <a:rPr lang="en-US" dirty="0" err="1" smtClean="0"/>
              <a:t>Premack</a:t>
            </a:r>
            <a:endParaRPr lang="en-US" dirty="0" smtClean="0"/>
          </a:p>
          <a:p>
            <a:pPr lvl="1"/>
            <a:r>
              <a:rPr lang="en-US" dirty="0" err="1" smtClean="0"/>
              <a:t>Premackese</a:t>
            </a:r>
            <a:r>
              <a:rPr lang="en-US" dirty="0" smtClean="0"/>
              <a:t> – symbols and shapes that could be manipulated for language</a:t>
            </a:r>
          </a:p>
          <a:p>
            <a:pPr lvl="1"/>
            <a:r>
              <a:rPr lang="en-US" dirty="0" smtClean="0"/>
              <a:t>She was able to create complex sentences and novel sentences with substitutions</a:t>
            </a:r>
          </a:p>
        </p:txBody>
      </p:sp>
      <p:pic>
        <p:nvPicPr>
          <p:cNvPr id="1026" name="Picture 2" descr="http://www.chimpanzeecognitioncenter.com/images/bio/img_lg_sara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4314825"/>
            <a:ext cx="1905000" cy="2543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300" dirty="0" err="1" smtClean="0"/>
              <a:t>Nim</a:t>
            </a:r>
            <a:r>
              <a:rPr lang="en-US" sz="3300" dirty="0" smtClean="0"/>
              <a:t> </a:t>
            </a:r>
            <a:r>
              <a:rPr lang="en-US" sz="3300" dirty="0" err="1" smtClean="0"/>
              <a:t>Chimpsky</a:t>
            </a:r>
            <a:r>
              <a:rPr lang="en-US" sz="3300" dirty="0" smtClean="0"/>
              <a:t>!</a:t>
            </a:r>
          </a:p>
          <a:p>
            <a:pPr lvl="1"/>
            <a:r>
              <a:rPr lang="en-US" dirty="0" smtClean="0"/>
              <a:t>Taught basically ASL</a:t>
            </a:r>
          </a:p>
          <a:p>
            <a:pPr lvl="1"/>
            <a:r>
              <a:rPr lang="en-US" dirty="0" smtClean="0"/>
              <a:t>Short sentences showed word order, longer sentences showed repetition (go place, me eat banana </a:t>
            </a:r>
            <a:r>
              <a:rPr lang="en-US" dirty="0" err="1" smtClean="0"/>
              <a:t>banana</a:t>
            </a:r>
            <a:r>
              <a:rPr lang="en-US" dirty="0" smtClean="0"/>
              <a:t> eat)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youtu.be/u4T8ZeZy22M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218" name="Picture 2" descr="http://www.buckslocalnews.com/content/articles/2011/07/20/entertainment/doc4e26fbfa39c54898468367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4675784"/>
            <a:ext cx="3276600" cy="2182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Theories:</a:t>
            </a:r>
          </a:p>
          <a:p>
            <a:pPr lvl="1"/>
            <a:r>
              <a:rPr lang="en-US" dirty="0" smtClean="0"/>
              <a:t>Evolution –brain size increased, vocal chords development</a:t>
            </a:r>
          </a:p>
          <a:p>
            <a:pPr lvl="1"/>
            <a:r>
              <a:rPr lang="en-US" dirty="0" smtClean="0"/>
              <a:t>However:</a:t>
            </a:r>
          </a:p>
          <a:p>
            <a:pPr lvl="2"/>
            <a:r>
              <a:rPr lang="en-US" dirty="0" smtClean="0"/>
              <a:t>Has there been enough time for language to actually evolve?</a:t>
            </a:r>
          </a:p>
          <a:p>
            <a:pPr lvl="2"/>
            <a:r>
              <a:rPr lang="en-US" dirty="0" smtClean="0"/>
              <a:t>Grammar doesn’t </a:t>
            </a:r>
            <a:r>
              <a:rPr lang="en-US" dirty="0"/>
              <a:t>e</a:t>
            </a:r>
            <a:r>
              <a:rPr lang="en-US" dirty="0" smtClean="0"/>
              <a:t>volve (it is or is not – Chomsky)</a:t>
            </a:r>
          </a:p>
          <a:p>
            <a:pPr lvl="2"/>
            <a:r>
              <a:rPr lang="en-US" dirty="0" smtClean="0"/>
              <a:t>Grammar isn’t something that saves your life (natural selection).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Kanzi</a:t>
            </a:r>
            <a:endParaRPr lang="en-US" dirty="0" smtClean="0"/>
          </a:p>
          <a:p>
            <a:pPr lvl="1"/>
            <a:r>
              <a:rPr lang="en-US" sz="2700" dirty="0" err="1" smtClean="0"/>
              <a:t>Bonobo</a:t>
            </a:r>
            <a:r>
              <a:rPr lang="en-US" sz="2700" dirty="0" smtClean="0"/>
              <a:t> who has learned on the </a:t>
            </a:r>
            <a:r>
              <a:rPr lang="en-US" sz="2700" dirty="0" err="1" smtClean="0"/>
              <a:t>lexigram</a:t>
            </a:r>
            <a:r>
              <a:rPr lang="en-US" sz="2700" dirty="0" smtClean="0"/>
              <a:t> board</a:t>
            </a:r>
          </a:p>
          <a:p>
            <a:pPr lvl="1"/>
            <a:r>
              <a:rPr lang="en-US" sz="2700" dirty="0" smtClean="0"/>
              <a:t>Shows spontaneous use of symbols</a:t>
            </a:r>
          </a:p>
          <a:p>
            <a:pPr lvl="1"/>
            <a:r>
              <a:rPr lang="en-US" sz="2700" dirty="0" smtClean="0"/>
              <a:t>Sensitive to word order (syntax?)</a:t>
            </a:r>
          </a:p>
          <a:p>
            <a:pPr lvl="1"/>
            <a:r>
              <a:rPr lang="en-US" sz="2700" dirty="0" smtClean="0"/>
              <a:t>Around the language of a 2-3 year old</a:t>
            </a:r>
          </a:p>
          <a:p>
            <a:pPr lvl="1"/>
            <a:r>
              <a:rPr lang="en-US" sz="2700" dirty="0" smtClean="0"/>
              <a:t>Exposed early to language and always around people (may be the trick).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Watch </a:t>
            </a:r>
            <a:r>
              <a:rPr lang="en-US" dirty="0" err="1" smtClean="0"/>
              <a:t>Kanzi</a:t>
            </a:r>
            <a:r>
              <a:rPr lang="en-US" dirty="0" smtClean="0"/>
              <a:t> in action:</a:t>
            </a:r>
          </a:p>
          <a:p>
            <a:r>
              <a:rPr lang="en-US" dirty="0" smtClean="0">
                <a:hlinkClick r:id="rId2"/>
              </a:rPr>
              <a:t>http://www.youtube.com/watch?v=wRM7vTrIIis</a:t>
            </a:r>
            <a:endParaRPr lang="en-US" dirty="0"/>
          </a:p>
        </p:txBody>
      </p:sp>
      <p:pic>
        <p:nvPicPr>
          <p:cNvPr id="45058" name="Picture 2" descr="Kanz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3429000"/>
            <a:ext cx="3429000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034" name="Picture 2" descr="http://sgspsychology.webs.com/COGNITIVE/Bonobo%20lexi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4619625" cy="48577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300" dirty="0" smtClean="0"/>
              <a:t>Methodological criticisms</a:t>
            </a:r>
          </a:p>
          <a:p>
            <a:pPr lvl="1"/>
            <a:r>
              <a:rPr lang="en-US" sz="2700" dirty="0" smtClean="0"/>
              <a:t>ASL is very symbolic and differs from these boards (give, hungry) so it may match natural gestures apes use.</a:t>
            </a:r>
          </a:p>
          <a:p>
            <a:pPr lvl="2"/>
            <a:r>
              <a:rPr lang="en-US" dirty="0" smtClean="0"/>
              <a:t>Many of the examples are anecdotal and do not present the events around the time</a:t>
            </a:r>
          </a:p>
          <a:p>
            <a:pPr lvl="2"/>
            <a:r>
              <a:rPr lang="en-US" dirty="0" smtClean="0"/>
              <a:t>The data is reduced and doesn’t show all the repetitions</a:t>
            </a:r>
          </a:p>
          <a:p>
            <a:pPr lvl="2"/>
            <a:r>
              <a:rPr lang="en-US" dirty="0" smtClean="0"/>
              <a:t>Many events are just learning situational cues (behaviorism!)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</a:t>
            </a:r>
          </a:p>
          <a:p>
            <a:pPr lvl="1"/>
            <a:r>
              <a:rPr lang="en-US" dirty="0" smtClean="0"/>
              <a:t>Lack a syntactic structure</a:t>
            </a:r>
          </a:p>
          <a:p>
            <a:pPr lvl="1"/>
            <a:r>
              <a:rPr lang="en-US" dirty="0" smtClean="0"/>
              <a:t>Do not ask questions about language – which children do</a:t>
            </a:r>
          </a:p>
          <a:p>
            <a:pPr lvl="1"/>
            <a:r>
              <a:rPr lang="en-US" sz="2700" dirty="0" smtClean="0"/>
              <a:t>Tend to sign about verbs and nouns</a:t>
            </a:r>
          </a:p>
          <a:p>
            <a:pPr lvl="1"/>
            <a:r>
              <a:rPr lang="en-US" sz="2700" dirty="0" smtClean="0"/>
              <a:t>Lots of repetition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</a:t>
            </a:r>
          </a:p>
          <a:p>
            <a:pPr lvl="1"/>
            <a:r>
              <a:rPr lang="en-US" sz="2700" dirty="0" smtClean="0"/>
              <a:t>Usually to get food or another object</a:t>
            </a:r>
          </a:p>
          <a:p>
            <a:pPr lvl="1"/>
            <a:r>
              <a:rPr lang="en-US" sz="2700" dirty="0" smtClean="0"/>
              <a:t>The main issue with ape language is if they understand the meaning of the symbols/signs the same way we do</a:t>
            </a:r>
          </a:p>
          <a:p>
            <a:pPr lvl="1"/>
            <a:r>
              <a:rPr lang="en-US" dirty="0" smtClean="0"/>
              <a:t>We also cannot be sure of their ability to learn grammar – they can learn simple frames (complex conditioning) but not the hierarchical complicated grammar we use.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Localization – we use lesion studies, </a:t>
            </a:r>
            <a:r>
              <a:rPr lang="en-US" dirty="0" err="1" smtClean="0"/>
              <a:t>fMRI</a:t>
            </a:r>
            <a:r>
              <a:rPr lang="en-US" dirty="0" smtClean="0"/>
              <a:t>, etc to study where exactly language occurs in the brain.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Hemispheres</a:t>
            </a:r>
          </a:p>
          <a:p>
            <a:pPr lvl="1"/>
            <a:r>
              <a:rPr lang="en-US" dirty="0" smtClean="0"/>
              <a:t>Right handed people = left hemisphere</a:t>
            </a:r>
          </a:p>
          <a:p>
            <a:pPr lvl="1"/>
            <a:r>
              <a:rPr lang="en-US" dirty="0" smtClean="0"/>
              <a:t>Left handed people = half and half</a:t>
            </a:r>
          </a:p>
          <a:p>
            <a:r>
              <a:rPr lang="en-US" dirty="0" smtClean="0"/>
              <a:t>Aphasia - disorder of language including a deficit or loss of expressive or receptive aspects of language</a:t>
            </a:r>
          </a:p>
          <a:p>
            <a:r>
              <a:rPr lang="en-US" dirty="0" smtClean="0"/>
              <a:t>Syndrome - medical term for a cluster of symptoms that cohere as result of a single underlying cause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Broca’s</a:t>
            </a:r>
            <a:r>
              <a:rPr lang="en-US" dirty="0" smtClean="0"/>
              <a:t> aphasia – slow laborious speech, difficulties in articulation</a:t>
            </a:r>
          </a:p>
          <a:p>
            <a:pPr lvl="1"/>
            <a:r>
              <a:rPr lang="en-US" dirty="0" smtClean="0">
                <a:hlinkClick r:id="rId2"/>
              </a:rPr>
              <a:t>http://www.youtube.com/watch?v=f2IiMEbMnPM</a:t>
            </a:r>
            <a:endParaRPr lang="en-US" dirty="0" smtClean="0"/>
          </a:p>
          <a:p>
            <a:r>
              <a:rPr lang="en-US" dirty="0" err="1" smtClean="0"/>
              <a:t>Wernicke’s</a:t>
            </a:r>
            <a:r>
              <a:rPr lang="en-US" dirty="0" smtClean="0"/>
              <a:t> aphasia – poor comprehension and fluent often meaningless speech with clear word finding difficulties</a:t>
            </a:r>
          </a:p>
          <a:p>
            <a:pPr lvl="1"/>
            <a:r>
              <a:rPr lang="en-US" dirty="0" smtClean="0">
                <a:hlinkClick r:id="rId3"/>
              </a:rPr>
              <a:t>http://www.youtube.com/watch?v=aVhYN7NTIKU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Wernicke-</a:t>
            </a:r>
            <a:r>
              <a:rPr lang="en-US" dirty="0" err="1" smtClean="0"/>
              <a:t>Geschwind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1026" name="Picture 2" descr="http://images.slideplayer.com/26/8447936/slides/slide_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409235"/>
            <a:ext cx="7226300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Theories</a:t>
            </a:r>
          </a:p>
          <a:p>
            <a:pPr lvl="1"/>
            <a:r>
              <a:rPr lang="en-US" dirty="0" smtClean="0"/>
              <a:t>Evolution reevaluated…</a:t>
            </a:r>
          </a:p>
          <a:p>
            <a:pPr lvl="1"/>
            <a:r>
              <a:rPr lang="en-US" dirty="0" smtClean="0"/>
              <a:t>Now many of the original arguments have been </a:t>
            </a:r>
            <a:r>
              <a:rPr lang="en-US" dirty="0" err="1" smtClean="0"/>
              <a:t>resupported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Natural advantage for communication </a:t>
            </a:r>
          </a:p>
          <a:p>
            <a:pPr lvl="2"/>
            <a:r>
              <a:rPr lang="en-US" dirty="0" smtClean="0"/>
              <a:t>Helps you avoid predators, find food, etc.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Wernicke-Geschwind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Hearing = auditory cortex -&gt; </a:t>
            </a:r>
            <a:r>
              <a:rPr lang="en-US" dirty="0" err="1" smtClean="0"/>
              <a:t>Wernicke’s</a:t>
            </a:r>
            <a:endParaRPr lang="en-US" dirty="0" smtClean="0"/>
          </a:p>
          <a:p>
            <a:pPr lvl="1"/>
            <a:r>
              <a:rPr lang="en-US" dirty="0" smtClean="0"/>
              <a:t>Sound images of objects in </a:t>
            </a:r>
            <a:r>
              <a:rPr lang="en-US" dirty="0" err="1" smtClean="0"/>
              <a:t>Wernicke’s</a:t>
            </a:r>
            <a:endParaRPr lang="en-US" dirty="0" smtClean="0"/>
          </a:p>
          <a:p>
            <a:pPr lvl="1"/>
            <a:r>
              <a:rPr lang="en-US" dirty="0" smtClean="0"/>
              <a:t>Then </a:t>
            </a:r>
            <a:r>
              <a:rPr lang="en-US" dirty="0" err="1" smtClean="0"/>
              <a:t>arcuate</a:t>
            </a:r>
            <a:r>
              <a:rPr lang="en-US" dirty="0" smtClean="0"/>
              <a:t> fasciculus to </a:t>
            </a:r>
            <a:r>
              <a:rPr lang="en-US" dirty="0" err="1" smtClean="0"/>
              <a:t>Broca’s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Broca’s</a:t>
            </a:r>
            <a:r>
              <a:rPr lang="en-US" dirty="0" smtClean="0"/>
              <a:t> = articulation rules to make sounds</a:t>
            </a:r>
          </a:p>
          <a:p>
            <a:pPr lvl="1"/>
            <a:r>
              <a:rPr lang="en-US" dirty="0" smtClean="0"/>
              <a:t>Sent to the motor cortex to actually speak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Newer models </a:t>
            </a:r>
          </a:p>
          <a:p>
            <a:pPr lvl="1"/>
            <a:r>
              <a:rPr lang="en-US" dirty="0" smtClean="0"/>
              <a:t>Include the right hemisphere dealing with prosody, visual word recognition</a:t>
            </a:r>
          </a:p>
          <a:p>
            <a:pPr lvl="1"/>
            <a:r>
              <a:rPr lang="en-US" dirty="0" err="1" smtClean="0"/>
              <a:t>Ullman’s</a:t>
            </a:r>
            <a:r>
              <a:rPr lang="en-US" dirty="0" smtClean="0"/>
              <a:t> D/P model</a:t>
            </a:r>
          </a:p>
          <a:p>
            <a:pPr lvl="2"/>
            <a:r>
              <a:rPr lang="en-US" dirty="0" smtClean="0"/>
              <a:t>Declarative system is the mental lexicon (fact knowledge), which is mainly in the temporal lobe</a:t>
            </a:r>
          </a:p>
          <a:p>
            <a:pPr lvl="2"/>
            <a:r>
              <a:rPr lang="en-US" dirty="0" smtClean="0"/>
              <a:t>Procedural system is mental grammar based in the frontal lobes, cerebellum, and </a:t>
            </a:r>
            <a:r>
              <a:rPr lang="en-US" dirty="0" err="1" smtClean="0"/>
              <a:t>Broca’s</a:t>
            </a:r>
            <a:endParaRPr lang="en-US" dirty="0" smtClean="0"/>
          </a:p>
          <a:p>
            <a:pPr lvl="2"/>
            <a:r>
              <a:rPr lang="en-US" dirty="0" smtClean="0"/>
              <a:t>Big distinction is between rules and words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Gender and language</a:t>
            </a:r>
          </a:p>
          <a:p>
            <a:pPr lvl="1"/>
            <a:r>
              <a:rPr lang="en-US" dirty="0" smtClean="0"/>
              <a:t>What is the stereotype about language?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 smtClean="0"/>
              <a:t>Girls:</a:t>
            </a:r>
          </a:p>
          <a:p>
            <a:pPr lvl="1"/>
            <a:r>
              <a:rPr lang="en-US" sz="2700" dirty="0" smtClean="0"/>
              <a:t>Talk before boys on average about 1 month</a:t>
            </a:r>
          </a:p>
          <a:p>
            <a:pPr lvl="1"/>
            <a:r>
              <a:rPr lang="en-US" sz="2700" dirty="0" smtClean="0"/>
              <a:t>Better verbal and visual memories, better readers, and spellers</a:t>
            </a:r>
          </a:p>
          <a:p>
            <a:pPr lvl="1"/>
            <a:r>
              <a:rPr lang="en-US" sz="2700" dirty="0" smtClean="0"/>
              <a:t>Use both cortexes for language processing – may explain differences</a:t>
            </a:r>
          </a:p>
          <a:p>
            <a:r>
              <a:rPr lang="en-US" sz="3400" dirty="0" smtClean="0"/>
              <a:t>Boys</a:t>
            </a:r>
          </a:p>
          <a:p>
            <a:pPr lvl="1"/>
            <a:r>
              <a:rPr lang="en-US" sz="2700" dirty="0" smtClean="0"/>
              <a:t>Better lateralization, right ear dominance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Critical Periods</a:t>
            </a:r>
          </a:p>
          <a:p>
            <a:pPr lvl="1"/>
            <a:r>
              <a:rPr lang="en-US" sz="2700" dirty="0" smtClean="0"/>
              <a:t>Certain biological events can only happen in an early critical period</a:t>
            </a:r>
          </a:p>
          <a:p>
            <a:pPr lvl="1"/>
            <a:r>
              <a:rPr lang="en-US" sz="2700" dirty="0" smtClean="0"/>
              <a:t>Hemispheric specialization occurs and there’s lots of plasticity during that time.</a:t>
            </a:r>
          </a:p>
          <a:p>
            <a:pPr lvl="1"/>
            <a:r>
              <a:rPr lang="en-US" sz="2700" dirty="0" smtClean="0"/>
              <a:t>Certain linguistic events must happen to the child during that period for development to be normal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Critical Periods – Evidence</a:t>
            </a:r>
          </a:p>
          <a:p>
            <a:pPr lvl="1"/>
            <a:r>
              <a:rPr lang="en-US" sz="2700" dirty="0" smtClean="0"/>
              <a:t>Maturation of the brain from birth – it’s not set when you are born, lateralization occurs with age</a:t>
            </a:r>
          </a:p>
          <a:p>
            <a:pPr lvl="1"/>
            <a:r>
              <a:rPr lang="en-US" dirty="0" smtClean="0"/>
              <a:t>Plasticity after damage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Critical Periods – Evidence</a:t>
            </a:r>
          </a:p>
          <a:p>
            <a:pPr lvl="1"/>
            <a:r>
              <a:rPr lang="en-US" sz="2700" dirty="0" smtClean="0"/>
              <a:t>Lateralization hypotheses</a:t>
            </a:r>
          </a:p>
          <a:p>
            <a:pPr lvl="2"/>
            <a:r>
              <a:rPr lang="en-US" dirty="0" err="1" smtClean="0"/>
              <a:t>Equipotentiality</a:t>
            </a:r>
            <a:r>
              <a:rPr lang="en-US" dirty="0" smtClean="0"/>
              <a:t> hypothesis – two hemispheres are similar at birth with language,  so they can both get language</a:t>
            </a:r>
          </a:p>
          <a:p>
            <a:pPr lvl="2"/>
            <a:r>
              <a:rPr lang="en-US" dirty="0" smtClean="0"/>
              <a:t>Irreversible determinism (invariance hypothesis) – left is set aside at birth, but the right will take over if there is damage</a:t>
            </a:r>
          </a:p>
          <a:p>
            <a:pPr lvl="2"/>
            <a:r>
              <a:rPr lang="en-US" dirty="0" err="1" smtClean="0"/>
              <a:t>Emergentist</a:t>
            </a:r>
            <a:r>
              <a:rPr lang="en-US" dirty="0" smtClean="0"/>
              <a:t> account – is a combination of the two, the brain prefers the left hemisphere, but can be plastic if necessary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Critical Periods – 2</a:t>
            </a:r>
            <a:r>
              <a:rPr lang="en-US" baseline="30000" dirty="0" smtClean="0"/>
              <a:t>nd</a:t>
            </a:r>
            <a:r>
              <a:rPr lang="en-US" dirty="0" smtClean="0"/>
              <a:t> Languages</a:t>
            </a:r>
          </a:p>
          <a:p>
            <a:pPr lvl="1"/>
            <a:r>
              <a:rPr lang="en-US" sz="2700" dirty="0" smtClean="0"/>
              <a:t>Maturational state hypothesis – our ability to learn languages declines with age, which makes it hard to learn the second language.</a:t>
            </a:r>
          </a:p>
          <a:p>
            <a:pPr lvl="1"/>
            <a:r>
              <a:rPr lang="en-US" dirty="0" smtClean="0"/>
              <a:t>Exercise hypothesis – unless our capacity to learn languages is exercised then it is lost, which explains why people who know 3 languages find learning the next language even easier.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Critical Periods – 2</a:t>
            </a:r>
            <a:r>
              <a:rPr lang="en-US" baseline="30000" dirty="0" smtClean="0"/>
              <a:t>nd</a:t>
            </a:r>
            <a:r>
              <a:rPr lang="en-US" dirty="0" smtClean="0"/>
              <a:t> Languages</a:t>
            </a:r>
          </a:p>
          <a:p>
            <a:pPr lvl="1"/>
            <a:r>
              <a:rPr lang="en-US" dirty="0" smtClean="0"/>
              <a:t>Adults actually do better learning a 2</a:t>
            </a:r>
            <a:r>
              <a:rPr lang="en-US" baseline="30000" dirty="0" smtClean="0"/>
              <a:t>nd</a:t>
            </a:r>
            <a:r>
              <a:rPr lang="en-US" dirty="0" smtClean="0"/>
              <a:t> language (memory issues?)</a:t>
            </a:r>
          </a:p>
          <a:p>
            <a:pPr lvl="1"/>
            <a:r>
              <a:rPr lang="en-US" dirty="0" smtClean="0"/>
              <a:t>However, children are better at sounding native because of phonological  sound development</a:t>
            </a:r>
          </a:p>
          <a:p>
            <a:pPr lvl="1"/>
            <a:r>
              <a:rPr lang="en-US" dirty="0" smtClean="0"/>
              <a:t>The decline in ability is gradual and continuous, not a cutoff point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Critical Periods – No Input?</a:t>
            </a:r>
          </a:p>
          <a:p>
            <a:pPr lvl="1"/>
            <a:r>
              <a:rPr lang="en-US" sz="2700" dirty="0" smtClean="0"/>
              <a:t>Feral children have no language at all, and find it difficult to learn even with intense training.</a:t>
            </a:r>
          </a:p>
          <a:p>
            <a:pPr lvl="1"/>
            <a:r>
              <a:rPr lang="en-US" sz="2700" dirty="0" smtClean="0"/>
              <a:t>Wild boy of </a:t>
            </a:r>
            <a:r>
              <a:rPr lang="en-US" sz="2700" dirty="0" err="1" smtClean="0"/>
              <a:t>Aveyron</a:t>
            </a:r>
            <a:r>
              <a:rPr lang="en-US" sz="2700" dirty="0" smtClean="0"/>
              <a:t> – found in the woods in the 1800s, never learned language, as well as other wolf and monkey children found in India and Burundi</a:t>
            </a:r>
          </a:p>
          <a:p>
            <a:endParaRPr lang="en-US" dirty="0"/>
          </a:p>
        </p:txBody>
      </p:sp>
      <p:pic>
        <p:nvPicPr>
          <p:cNvPr id="49154" name="Picture 2" descr="http://2.bp.blogspot.com/_DnPwaEn8aGE/TIan6dqYrjI/AAAAAAAAKo0/85QcJy7lhdU/s1600/18845642_w434_h_q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4470165"/>
            <a:ext cx="3048000" cy="23878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Theories</a:t>
            </a:r>
          </a:p>
          <a:p>
            <a:pPr lvl="1"/>
            <a:r>
              <a:rPr lang="en-US" dirty="0" smtClean="0"/>
              <a:t>Evolution – protolanguage</a:t>
            </a:r>
          </a:p>
          <a:p>
            <a:pPr lvl="2"/>
            <a:r>
              <a:rPr lang="en-US" dirty="0" smtClean="0"/>
              <a:t>The language between sounds and hand pointing and our current language </a:t>
            </a:r>
          </a:p>
          <a:p>
            <a:pPr lvl="2"/>
            <a:r>
              <a:rPr lang="en-US" dirty="0" smtClean="0"/>
              <a:t>1.6 million years ago with Homo Erectus</a:t>
            </a:r>
          </a:p>
          <a:p>
            <a:pPr lvl="2"/>
            <a:r>
              <a:rPr lang="en-US" dirty="0" smtClean="0"/>
              <a:t>So Chomsky’s all or nothing idea is not supported (even today)</a:t>
            </a:r>
          </a:p>
          <a:p>
            <a:pPr lvl="3"/>
            <a:r>
              <a:rPr lang="en-US" dirty="0" smtClean="0"/>
              <a:t>Pidgins, young children, primates and sign language, critical periods</a:t>
            </a:r>
          </a:p>
          <a:p>
            <a:pPr lvl="3"/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Critical Periods – No Input?</a:t>
            </a:r>
          </a:p>
          <a:p>
            <a:pPr lvl="1"/>
            <a:r>
              <a:rPr lang="en-US" sz="2700" dirty="0" smtClean="0"/>
              <a:t>Genie – she was put in a closet from about 2 years old until about 14 years old, strapped to a potty chair.  </a:t>
            </a:r>
          </a:p>
          <a:p>
            <a:pPr lvl="2"/>
            <a:r>
              <a:rPr lang="en-US" dirty="0" smtClean="0"/>
              <a:t>She had contact with humans, but only when fed and other family barked at her.</a:t>
            </a:r>
          </a:p>
          <a:p>
            <a:pPr lvl="2"/>
            <a:r>
              <a:rPr lang="en-US" dirty="0" smtClean="0"/>
              <a:t>No noise in the house, no </a:t>
            </a:r>
            <a:r>
              <a:rPr lang="en-US" dirty="0" err="1" smtClean="0"/>
              <a:t>tv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She was able to learn some language, but never morphology, and many parts of grammar.  (2-3 year only language).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Genie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</a:t>
            </a:r>
            <a:r>
              <a:rPr lang="en-US" smtClean="0">
                <a:hlinkClick r:id="rId2"/>
              </a:rPr>
              <a:t>/VjZolHCrC8E</a:t>
            </a:r>
            <a:r>
              <a:rPr lang="en-US" smtClean="0"/>
              <a:t> </a:t>
            </a:r>
            <a:endParaRPr lang="en-US" dirty="0" smtClean="0"/>
          </a:p>
        </p:txBody>
      </p:sp>
      <p:pic>
        <p:nvPicPr>
          <p:cNvPr id="47106" name="Picture 2" descr="http://4.bp.blogspot.com/_m47RlRiYoAg/SxOYhemRoLI/AAAAAAAAD38/tetjQ6uNsp4/s1600/Horizon+-+Genie+-+Secret+of+the+Wild+Child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886200"/>
            <a:ext cx="3962400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Critical Periods</a:t>
            </a:r>
          </a:p>
          <a:p>
            <a:pPr lvl="1"/>
            <a:r>
              <a:rPr lang="en-US" dirty="0" smtClean="0"/>
              <a:t>Sensitive period hypothesis – we cannot accept the full version of critical periods because language can be learned, and lateralization may be present at birth.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sensitive periods?</a:t>
            </a:r>
          </a:p>
          <a:p>
            <a:pPr lvl="1"/>
            <a:r>
              <a:rPr lang="en-US" sz="2700" dirty="0" err="1" smtClean="0"/>
              <a:t>Nativist</a:t>
            </a:r>
            <a:r>
              <a:rPr lang="en-US" sz="2700" dirty="0" smtClean="0"/>
              <a:t> explanation – brain is preprogrammed to acquire language early in development</a:t>
            </a:r>
          </a:p>
          <a:p>
            <a:pPr lvl="1"/>
            <a:r>
              <a:rPr lang="en-US" sz="2700" dirty="0" smtClean="0"/>
              <a:t>Maturational explanation – advantages are lost as cognitive and neurological systems mature</a:t>
            </a:r>
          </a:p>
          <a:p>
            <a:pPr lvl="2"/>
            <a:r>
              <a:rPr lang="en-US" dirty="0" smtClean="0"/>
              <a:t>Actually an advantage that kids are “slow” because it allows them to take in smaller chunks (less is more)</a:t>
            </a:r>
          </a:p>
          <a:p>
            <a:pPr lvl="1"/>
            <a:r>
              <a:rPr lang="en-US" dirty="0" smtClean="0"/>
              <a:t>Critical/Sensitive Periods are half nature/half nurture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Piaget’s Stages of Development</a:t>
            </a:r>
          </a:p>
          <a:p>
            <a:pPr lvl="1"/>
            <a:r>
              <a:rPr lang="en-US" sz="2700" dirty="0" err="1" smtClean="0"/>
              <a:t>Sensorimotor</a:t>
            </a:r>
            <a:r>
              <a:rPr lang="en-US" sz="2700" dirty="0" smtClean="0"/>
              <a:t> period – behavior is organized around senses and motor systems, must learn object permanence (things are there even when you can’t see them)</a:t>
            </a:r>
          </a:p>
          <a:p>
            <a:pPr lvl="1"/>
            <a:r>
              <a:rPr lang="en-US" dirty="0" smtClean="0"/>
              <a:t>Pre-operational stage – egocentric though, which means that you can’t take another person’s point of 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Piaget’s Stages of Development</a:t>
            </a:r>
          </a:p>
          <a:p>
            <a:pPr lvl="1"/>
            <a:r>
              <a:rPr lang="en-US" sz="2700" dirty="0" smtClean="0"/>
              <a:t>Concrete operational stage – can do the conservation task, can take other’s point of view.</a:t>
            </a:r>
          </a:p>
          <a:p>
            <a:pPr lvl="1"/>
            <a:r>
              <a:rPr lang="en-US" dirty="0" smtClean="0"/>
              <a:t>Formal operations stage – when you are able to reason abstractly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http://www.youtube.com/watch?v=YtLEWVu815o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Piaget’s Developmental Mechanisms</a:t>
            </a:r>
          </a:p>
          <a:p>
            <a:pPr lvl="1"/>
            <a:r>
              <a:rPr lang="en-US" sz="2700" dirty="0" smtClean="0"/>
              <a:t>Assimilation – information is fit into existing cognitive structures</a:t>
            </a:r>
          </a:p>
          <a:p>
            <a:pPr lvl="1"/>
            <a:r>
              <a:rPr lang="en-US" sz="2700" dirty="0" smtClean="0"/>
              <a:t>Accommodation  - cognitive structures are changed to allow for new information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 smtClean="0"/>
              <a:t>Cognitive hypothesis – language needs certain cognitive precursors to develop</a:t>
            </a:r>
          </a:p>
          <a:p>
            <a:pPr lvl="1"/>
            <a:r>
              <a:rPr lang="en-US" sz="2700" dirty="0" smtClean="0"/>
              <a:t>You have to get object permanence to be able to gain the vocabulary/dictionary</a:t>
            </a:r>
          </a:p>
          <a:p>
            <a:pPr lvl="1"/>
            <a:r>
              <a:rPr lang="en-US" sz="2700" dirty="0" smtClean="0"/>
              <a:t>Working memory and memory must develop</a:t>
            </a:r>
          </a:p>
          <a:p>
            <a:pPr lvl="1"/>
            <a:r>
              <a:rPr lang="en-US" sz="2700" dirty="0" smtClean="0"/>
              <a:t>Hard to test this theory…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 smtClean="0"/>
              <a:t>For language to develop naturally, a social interaction is necessary (i.e. you can’t just leave kids in front of the </a:t>
            </a:r>
            <a:r>
              <a:rPr lang="en-US" sz="3400" dirty="0" err="1" smtClean="0"/>
              <a:t>tv</a:t>
            </a:r>
            <a:r>
              <a:rPr lang="en-US" sz="3400" dirty="0" smtClean="0"/>
              <a:t>)</a:t>
            </a:r>
          </a:p>
          <a:p>
            <a:r>
              <a:rPr lang="en-US" sz="3400" dirty="0" smtClean="0"/>
              <a:t>Many believe grammar is implicitly reinforced by social interactions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 smtClean="0"/>
              <a:t>Turn taking</a:t>
            </a:r>
          </a:p>
          <a:p>
            <a:pPr lvl="1"/>
            <a:r>
              <a:rPr lang="en-US" sz="2700" dirty="0" smtClean="0"/>
              <a:t>We learn how to use the language in a social interaction</a:t>
            </a:r>
          </a:p>
          <a:p>
            <a:pPr lvl="1"/>
            <a:r>
              <a:rPr lang="en-US" sz="2700" dirty="0" smtClean="0"/>
              <a:t>Turn taking begins at early age – mothers and children do not tend to talk at the same time</a:t>
            </a:r>
          </a:p>
          <a:p>
            <a:pPr lvl="1"/>
            <a:r>
              <a:rPr lang="en-US" sz="2700" dirty="0" err="1" smtClean="0"/>
              <a:t>Attentional</a:t>
            </a:r>
            <a:r>
              <a:rPr lang="en-US" sz="2700" dirty="0" smtClean="0"/>
              <a:t> Frame Theory - </a:t>
            </a:r>
            <a:r>
              <a:rPr lang="en-US" sz="2700" dirty="0" err="1" smtClean="0"/>
              <a:t>Tomasello</a:t>
            </a:r>
            <a:endParaRPr lang="en-US" sz="27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Theories</a:t>
            </a:r>
          </a:p>
          <a:p>
            <a:pPr lvl="1"/>
            <a:r>
              <a:rPr lang="en-US" dirty="0" smtClean="0"/>
              <a:t>Evolution – archeology </a:t>
            </a:r>
          </a:p>
          <a:p>
            <a:pPr lvl="2"/>
            <a:r>
              <a:rPr lang="en-US" dirty="0" smtClean="0"/>
              <a:t>Changes in </a:t>
            </a:r>
            <a:r>
              <a:rPr lang="en-US" dirty="0" err="1" smtClean="0"/>
              <a:t>Broca’s</a:t>
            </a:r>
            <a:r>
              <a:rPr lang="en-US" dirty="0" smtClean="0"/>
              <a:t> area</a:t>
            </a:r>
          </a:p>
          <a:p>
            <a:pPr lvl="2"/>
            <a:r>
              <a:rPr lang="en-US" dirty="0" smtClean="0"/>
              <a:t>Changes in tongue and larynx – fine motor control</a:t>
            </a:r>
          </a:p>
          <a:p>
            <a:pPr lvl="2"/>
            <a:r>
              <a:rPr lang="en-US" dirty="0" smtClean="0"/>
              <a:t>Changes in brain size</a:t>
            </a:r>
          </a:p>
          <a:p>
            <a:pPr lvl="2"/>
            <a:r>
              <a:rPr lang="en-US" dirty="0" smtClean="0"/>
              <a:t>Changes in intelligence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Blind and Deaf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Visually Impaired Children</a:t>
            </a:r>
          </a:p>
          <a:p>
            <a:pPr lvl="1"/>
            <a:r>
              <a:rPr lang="en-US" dirty="0" smtClean="0"/>
              <a:t>Slower cognitive development = slower vocabulary development</a:t>
            </a:r>
          </a:p>
          <a:p>
            <a:pPr lvl="1"/>
            <a:r>
              <a:rPr lang="en-US" dirty="0" smtClean="0"/>
              <a:t>More action words and less nouns, function words</a:t>
            </a:r>
          </a:p>
          <a:p>
            <a:pPr lvl="1"/>
            <a:r>
              <a:rPr lang="en-US" sz="2700" dirty="0" smtClean="0"/>
              <a:t>Phonological development is slower because we use mouth movements to help use distinguish different phonemes</a:t>
            </a:r>
          </a:p>
          <a:p>
            <a:pPr lvl="1"/>
            <a:r>
              <a:rPr lang="en-US" sz="2700" dirty="0" smtClean="0"/>
              <a:t>Syntactic development has more repetition than normal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Blind and Deaf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 smtClean="0"/>
              <a:t>Hearing impaired children</a:t>
            </a:r>
          </a:p>
          <a:p>
            <a:pPr lvl="1"/>
            <a:r>
              <a:rPr lang="en-US" sz="2700" dirty="0" smtClean="0"/>
              <a:t>Gain language at the same rate and tend to have similar cognitive developments</a:t>
            </a:r>
          </a:p>
          <a:p>
            <a:r>
              <a:rPr lang="en-US" sz="3300" dirty="0" smtClean="0"/>
              <a:t>Overall</a:t>
            </a:r>
          </a:p>
          <a:p>
            <a:pPr lvl="1"/>
            <a:r>
              <a:rPr lang="en-US" sz="2800" dirty="0" smtClean="0"/>
              <a:t>These studies show that cognitive development may not be an influencing factor, but that social interaction is an important factor</a:t>
            </a:r>
            <a:endParaRPr lang="en-US" sz="27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and Thought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exactly the relationship between language and thought?  You can speak without thinking (</a:t>
            </a:r>
            <a:r>
              <a:rPr lang="en-US" dirty="0" err="1" smtClean="0"/>
              <a:t>yipes</a:t>
            </a:r>
            <a:r>
              <a:rPr lang="en-US" dirty="0" smtClean="0"/>
              <a:t>!) and think without speaking.  People without speech can still think (even use language and write).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and Thought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Theories</a:t>
            </a:r>
          </a:p>
          <a:p>
            <a:pPr lvl="1"/>
            <a:r>
              <a:rPr lang="en-US" sz="2700" dirty="0" smtClean="0"/>
              <a:t>Piaget – cognitive development determines the course of language development </a:t>
            </a:r>
          </a:p>
          <a:p>
            <a:pPr lvl="1"/>
            <a:r>
              <a:rPr lang="en-US" sz="2700" dirty="0" smtClean="0"/>
              <a:t>Chomsky – language and cognition are completely separate entities</a:t>
            </a:r>
          </a:p>
          <a:p>
            <a:pPr lvl="1"/>
            <a:r>
              <a:rPr lang="en-US" sz="2700" dirty="0" err="1" smtClean="0"/>
              <a:t>Vygotsky</a:t>
            </a:r>
            <a:r>
              <a:rPr lang="en-US" sz="2700" dirty="0" smtClean="0"/>
              <a:t> – language and cognition originate independently but become interdependent</a:t>
            </a:r>
          </a:p>
          <a:p>
            <a:pPr lvl="1"/>
            <a:r>
              <a:rPr lang="en-US" sz="2700" dirty="0" smtClean="0"/>
              <a:t>Sapir-Whorf – language determines thought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and Thought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Vygotsky</a:t>
            </a:r>
          </a:p>
          <a:p>
            <a:pPr lvl="1"/>
            <a:r>
              <a:rPr lang="en-US" dirty="0" smtClean="0"/>
              <a:t>Speech and thought have different origins</a:t>
            </a:r>
          </a:p>
          <a:p>
            <a:pPr lvl="1"/>
            <a:r>
              <a:rPr lang="en-US" dirty="0" smtClean="0"/>
              <a:t>Pre-intellectual stage – words are not symbols for objects, they are sounds without thought (Grayson uh oh)</a:t>
            </a:r>
          </a:p>
          <a:p>
            <a:pPr lvl="1"/>
            <a:r>
              <a:rPr lang="en-US" dirty="0" smtClean="0"/>
              <a:t>Early speech is egocentric to help interactions – these are thoughts and language merged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and Thought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sz="3200" dirty="0" smtClean="0"/>
              <a:t>Sapir-Whorf Hypothesis</a:t>
            </a:r>
          </a:p>
          <a:p>
            <a:pPr lvl="1"/>
            <a:r>
              <a:rPr lang="en-US" sz="2800" dirty="0" smtClean="0"/>
              <a:t>The form of our language determines the structure of our thought process</a:t>
            </a:r>
          </a:p>
          <a:p>
            <a:pPr lvl="2"/>
            <a:endParaRPr lang="en-US" sz="2800" dirty="0" smtClean="0"/>
          </a:p>
          <a:p>
            <a:pPr marL="474980" lvl="2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endParaRPr lang="en-US" sz="2500" dirty="0" smtClean="0"/>
          </a:p>
          <a:p>
            <a:endParaRPr lang="en-US" dirty="0"/>
          </a:p>
        </p:txBody>
      </p:sp>
      <p:pic>
        <p:nvPicPr>
          <p:cNvPr id="72706" name="Picture 2" descr="http://bach21.edublogs.org/files/2011/06/gth0229l-2ja5op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3078479"/>
            <a:ext cx="4724400" cy="37795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and Thought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Sapir-Whorf Hypothesis</a:t>
            </a:r>
          </a:p>
          <a:p>
            <a:pPr lvl="1"/>
            <a:r>
              <a:rPr lang="en-US" sz="2700" dirty="0" smtClean="0"/>
              <a:t>Linguistic determinism – the form and characteristics of our language determine the way in which we think, remember and perceive</a:t>
            </a:r>
          </a:p>
          <a:p>
            <a:pPr lvl="1"/>
            <a:r>
              <a:rPr lang="en-US" sz="2700" dirty="0" smtClean="0"/>
              <a:t>Linguistic relativism – as many different languages will generate different cognitive structures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and Thought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Sapir-Whorf Hypothesis</a:t>
            </a:r>
          </a:p>
          <a:p>
            <a:pPr lvl="1"/>
            <a:r>
              <a:rPr lang="en-US" dirty="0" smtClean="0"/>
              <a:t>Most people accept the weak version – language differences affect processing on certain tasks where linguistic coding is important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and Thought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Sapir-Whorf Evidence</a:t>
            </a:r>
          </a:p>
          <a:p>
            <a:pPr lvl="1"/>
            <a:r>
              <a:rPr lang="en-US" dirty="0" smtClean="0"/>
              <a:t>Translations of languages “sound funny” – </a:t>
            </a:r>
            <a:r>
              <a:rPr lang="en-US" dirty="0" err="1" smtClean="0"/>
              <a:t>pomme</a:t>
            </a:r>
            <a:r>
              <a:rPr lang="en-US" dirty="0" smtClean="0"/>
              <a:t> de </a:t>
            </a:r>
            <a:r>
              <a:rPr lang="en-US" dirty="0" err="1" smtClean="0"/>
              <a:t>terre</a:t>
            </a:r>
            <a:r>
              <a:rPr lang="en-US" dirty="0" smtClean="0"/>
              <a:t> (apple of the earth – so do French people think about potatoes differently than us?)</a:t>
            </a:r>
          </a:p>
          <a:p>
            <a:pPr lvl="1"/>
            <a:endParaRPr lang="en-US" dirty="0"/>
          </a:p>
        </p:txBody>
      </p:sp>
      <p:sp>
        <p:nvSpPr>
          <p:cNvPr id="69634" name="AutoShape 2" descr="data:image/jpg;base64,/9j/4AAQSkZJRgABAQAAAQABAAD/2wCEAAkGBhQSERUUExQWFRUWGBgYGBgYFxwYHBcVFxgXFxcXGBgXHCYeGBojHRcXHy8gJCcpLCwsFx4xNTAqNSYrLCkBCQoKDgwOGg8PGikkHyQsLCwsLCwsLCwsLCwsLCwsLCwsLCwpLCwsLCwsLCwsLCwsLCksLCkpLCksLCwsLCwpLP/AABEIAOEA4QMBIgACEQEDEQH/xAAcAAACAgMBAQAAAAAAAAAAAAAFBgQHAAEDAgj/xABEEAABAgQDBQQHBgYABQUBAAABAAIDBBEhBTFBBhJRYXETgZGhByIyscHR8BRCUoLh8RUWIzNicjRTkpOyJENjotIX/8QAGgEAAwEBAQEAAAAAAAAAAAAAAgMEAQAFBv/EAC4RAAICAQMDAwMEAgMBAAAAAAECABEDEiExBBNBIjJRYXGRBRSBsVKhQmLBI//aAAwDAQACEQMRAD8AZolxcIPheHQjPOf2bS/dbV1KkUFqcLUyUOb2qZXdad48BenMnRHdjpW7oh9or4f1YweRc+goVcYOw/xt7uajR4gabi3wR1r27lNfj10Q6clt4ZV78+/RccYWqNxCvZ3intJsNLzbN8Ma14FQ5ooSeDvxDqln+SD2O80Aimg7lZXZbrSgmCTwY98M0o41A4VKeubJQUniMUAbgTlsNsvClofaEAxHe06g9UfhadAnGHLtddovT6+uaXWTO690OwBNRrVvLgi8GPYKY5dT3k3nOpIsTrHluSGT2HwozaPhtcDX2m1yPMVR6BOVBDhUc/eFHm4DXZVRuiqNeNv48xSO10wlR7Teis3fKvIP/Lcbfldn3FV7MYJGhP3YrXMI4g36HIr6TiQxRDcRk4cQUe1rgdDQ+HNW9P8AqeRBpff+5pwqxuLHomwpsOCX09Z5NTrutJaG+IJ71YsSM1tLZmlPilRmGOgD+jZue7p+i7Q8bq6jqtI0Oore+qgy5jkyMx8xzY74Ma2ObTIUWyAUGh4mKLs2eS+5xYie3UmvghRJiTacxVdRNheHneBFaZX+FKrQtnaFZEr/AG92RbGYYkMbsVgJtk9ozBGW9wPcuewWxDGMbFijeiOAI3hXcByF9eabsWmGtFTxAoh+z2K77LX4cx+ypbqMww9u9vn/AMjFUe6N0vICll4mJLKy5S8/XL6HBSYkfeLa6Gvw+KnHbYV5iScgaD5iSBBqARTUWUOPhMNzaOY0tOhaCPMJjdEaVx7MFCQV9hhjKSNxKd2t9Gld58sS11z2dTunk38J5ZJW2B2eMafayK31YZ3ntcMy3JpB50twBX0BNStQbJUm8MbAmBHAoTRrzxFbE9Kr0Mf6nkXGcbckbGd2EchhHGTgi3LJSo0jRD4EzYEeSMwY9W3vX6qpcCI4IPMTmLIbEHfYeQWInZYj/br8xfeeVLhvo3MMAmKa8A39UzYY7sQGONOBy+imSJCAByQvEJUOBBAS8pdz6zvLVyAzBH9aodfqpBnxRJmJY42V/uvDRoTavLiUAnPSjLsB3d6IeDRQeJTcGHK3sW4GQoPcZYM9MDdJLqDrkkqTkJmZmDFhkMg2DCa1cBqBwN1E2axCNikUlw3IDM21rvO0BNqjWnRWrJSgDQAKdFuXVhYpVt/UMMAuqJU7hsy0tc17XubobVGoU6Vxje3RdprcEZcjzTHMweiRdsojoAEVmbSKjRzSaU63r3KVQcjBDz8xisCI6ys1VTIb0k4FtE2I29jwOiZpeYS6KGjAZQdxCFQTRezKNzAHhWyiNjUupcCPUJyEE+qKcEDaeI8rZBcWwtjmmoy1FiDxCY4jghuIstn3o2QA2JmNz5lfsxGNCi9mWPiNzD2itQeI4om3HWges4tP+QopsiOzi8qkdxvXxqi+LbNw4zeuuqxgG8R+oDYwFBxxv42nvC7NxzQXrwQLFfR2HtIrf7rh8Rqh2zUF0J3ZvFHNsfKh70XaTRqVt/ibsY2TDDFzrQfFCZyA+Cd+F1LeI5cEySJ0ovU1I7wyXCgIAbeQsMx1sRtQb69UWhYiOIVWbWS75aNvwyWh3DioEDa6O0e0D3Iv2LONeMjeFYPMups9VdBPBVvgGJz0cbzYQ3PxOdug9LVPcEwF80wVfDDh/g6vk4BTZMb4zpJF/eb2wY3sihwQzGZUbpqKgj90FwvaQB57Q7o0rahWtodrGjKjhu5NNSXaDkiXGX+8EKVbac9l9oQ4vgk+vCcWnmBkfD3JzlpmvRfPOGx5iBNmPSu84l4HAmpF+HwV44HOCI0EGxAKo6vB2HBQ2D/fmARrWyIwdsFi4rSn7jROgSHQ754G/wAx+q8TZoCvW+QL2Quem61TgBVmMq4geleFvQGUz7QeG66vwVXOkXK28eiCM6mbW279UnYnhBhmtPVXr9D1WhO3AydOGNmWR6L8PEOSh2u6rz+YmnkArCl7g25cLpO2Md/6aEBo1o8k3QTZeN3LzszfJhZVpQBOE2LHRV5t/MBsI14t96sGbNAqu9ILTFdDgsG897rDjnRdgAOZQfvDQbRcGK0oW2I+qFO2zG07YraE0c3MH3jku2zfo6gwmgxWiLEOe9do5NafeURmdjJd+UNrCMjDG4fFtKpnUZ+nb0i/vGoK5hCFM813M0Rl3da5IGcBiQhVsU0GjhUnvFF6huj6s3hxB+BUNjwYZUGMUDFAW7xtqa2pRQ8aj7wBB1FFCdPuz7J/gD8UAxjaCMLNl4oH4i2w8KqnFb7CKOPe4WdG9cDOmZ5lN2Fv3mDVV/gsbeAJzTvhLzuHjonY1tonKNp7nWhJ01IATLD+Ko8CD7kcmp4irXg8LfBK8TE96chNGlTnXgPgEDDmvrHYwQI+ysmA1ajs1GS7Sscbq2+FX3+6yR4ir33lb7fQA+G7Ug+YSzsNs39qfvvB7NhFR+J34empTrtpKEA6196ObOYS2BAZDaKWq7m4+0TzrVUr1Jx4Co5Jj64MMyEgA0AAAADLTkukxLBTJNtG3XGYSTjAQH5kncJciJGPYS3fFRnb5FQTgN6Urz/VMON+sDbK9VxwuOHAA/twS9ZAlgbaC5bZZpuQKKVKNfLuoMtKpihG9L0+hReJ+QDm36d671OdpmscGRPt8X8TVigfw+J+ILS6n+J20ITeIDIJVxrF6eo32jrwCG7R7XCG4Q2GsR3eGjnz4BRcNDnm9+fEqvtsB3H48CAoHiEZaFYVW5+QDmEI5KYOaCoUmLJtCQX0m4dyJsRFpBDDmwkHuNk5QnJU2dlgx8QWqXV/LuinmmITIBolMbyEwXFz1ikSjUiYc4RMTcTfsodB/s4ivlUJlx3EKNJOgVS7P7UiHPOiONGxCW1Ol6tPkAeqtw4WyjIy/ExTo5l6QqUXVkugcvigIrVTYeLBeatA+qYVbxCJkzw8uK8fY6VsKfWi5Mxfv+qKQzE2nqU7TibgxX/0E4mRDtF5dIhTTE81zivpmtGL4na2izPYcWu3wAPiEUlYlG9y5z0W3v8AC6HmcDYfMBUJYEM7wVtFiYFgoWzuykV8YTEQ7jd2jW/eNTWp4DzXXDpXt4+8btb5u08M/BPkjDob5UHeUruEeleTzHu2lZDfCe0WcQegPvXfD8RLwQfbbnwI0IGYyy4rtNvtkg0KPuxgeIcD4VHmEGMU2mKPqE4463fewG/rDyNfgi0oKXSzPYkDNQ28Q4+AKZpOhp4peQFW3jD7YXl4lqKO+JQneyNKGnK9V7bxW5kerzz/AHVWO2H2kVUYq7VzAhwYjvwtcfBpKTcA2sYSBVHfSPHIk4tK1IAHOrgPdVV9s56P48xR5d2TelSfgqcOHE2EvkNbykMbAAlwSWIhwFKHmUSEZjmje0NR1+SSsP2TiQh/feaf4hdokrMgHditP+zT8CoVdcbelhGnEGjbvwliR/sk5/zYX/S/5rE3u/8AYf7mdn6ytI0v/wCoaTnr1pqrR2MwwOoXCyRsTlKTLKZVzVqYDC3IY3RfmVX1mWwkWvBhmZYBenlzz8/JDo7BWvVEHHezr9VQyM4AdK+Kgcat5ibbRS2j2g+xv7SlQbOFeOR6hblfSJBitAFd51t2h3q8AACUH2qk4k3FbBhDecTU8ABmSdAmzZXYmFKNrZ8Wl308m8BzzKoYYEwhn930jKbV9J3OEOmm/wBYFsM/crQkcHEXHQeK6P2QlmNoIEKgH4AfMiqYIUHiLLliD6N5KHuOOCR9pxIJld4vH+ymjLMFqfh1tyRPZaG+ZHaEkQ8h/kdachxQba9u+4MGbiGjqSAPerAwaWbCYyG3JrQ0d3zNSqG09kMR6jGMakuHhoyAFlGj4a4VO8R/sagI7Ai0Wo8EPBHEIseMEbSPukHeAnzLoLSXm2ZOgpr0UKNj7C3e7QFvEG36qfirRQtOXwKU8G2bMUCpyy/bRcQoG8aoB3Mj4ltbvODIYJbq7j0GdOZW8SxkdieKYm7Fwwam5QnaHY9r2HdJaaePcjx5cdgEUIVA8TvsWawgeJJP10onGC7UilKjTxSPsjKOaxrH/dseo+CdIEXiVKQO6ZuUTc+bUuCkfabG2wKEmlSRXuum+djWtoqf9IU/vRmsH3Qa9XfsrMGLuZgviAppbm8P2g7SehEZVIvzBVtYdEq0Vtkvn3D5jciMfkWuB8Cr0wSbD2gg6Iv1TEEZCPtNxm1jDv2zy4rcw7eh2OvuURziW2NrUP1oh8ee7GEQTUkklS42pTcDRcAbYt7QQ4Y+9EHkD8aJpwjDHtgtaKC1Cfkq2n9owZyHU2FT3mnyT1K7TNa0GvK10eQFAoYbVceynTSw1HgfVFwbLDJcoeNMcb+akykw01uMz3qY4w24i/UOZ4+yBYpdW8VpZ2Z2oyhMTxMkhzWONDXh77q0dnsTD4TSDYgJEl8GLwatpwUqWiRJUHd9ZudPkvVzhXUKvImKKlmSs0Wg1IOfK3BAsaxIvduQxVxyA+PAJS/nkxHNhMa7fcd0Cmp77J3wbC+zbvG7zmefLkpcwbGoDCMQAeozvg2BiE3/ACN3HU/pwRxklQVovcjDFKm63HiWok9oD1PzENkZmoTw+L9ZqBPxPVNVLyCXNpMQ3YbiDcBBpJ/mEgifOxd6dgjMCICejauPkE9ST6AVNwqz2ZxlsXEWE5EPAH5T8AVYUMEOLaWzaeSp6lDj0IfAjiQw2hpkxTM/ovZn6CxshQi1FF4c8oUbTJylyPjs+Wsdf1jUN6nXuFfJRsBmHMAvyKF4nHL4+7+EU7zc/BFZKHkuaMqhG6Xj7wUedhgrUi2gF7Uy52v+nNbmXXosKVFA7xYMbspggigcLHiRSvwRaHMuGbgRxy8Uh+k7EDDMDcNHb7ndwAF/FCJLa+NEpDa0ue6gAGp+CevRu+MZF8x4YMaMsPEsULqMh+s88LDvOg5oZLejhjyXx3ue51yAd0dOJ6o7s/gvZMG9eI6hcefLkP1TLCg0oOKnR3BIxn+ZzuqConN9HEpSnYg9XE/FTZXA/s39uu7wJrQDgTfxTWWhRo7a2sufW4piTFLl34gWLO+rWqW4hfMxuzBtqRoPr3re2GJiWcK5PrTqFC2Dx1rpmINS0EdATX3hEuBgpcjYR4ahYj7heycFjashtB1dQbx6kipXaNgzdWjwHyUuXmsqZfWSlNIOt+aLSHA5uRnI6k3FyNgjOACjOwGmRI6FM0zhrXU3gDQ1HUZFc3t3eSU3TleRGrnJ8xc/hT/xv8VtH95Yh7Rm94xJkJTko+OSQDSp0KaDRp+qFY9i7QwkkVpxVZUWAOZw2g7ZHC2/aXxCBVgoP9nVr5DzVhyzgCKafWWmaq/YvHA+LFYDYuBrxAqLcLkKyZaNztT3fok9YrDLTfEZdixC3bH60WQXVuVD7cKJN4gBZLVqNmK03JWIzlMveq322xPtAYLDc+0RoOHUqbtLtRQlkM1d40S5IwS941Jz51VmFCD3W/iOVNqgzAMHdCmYcRtTuuBPQ2I8CVbMvNVbT6C1hWGwGMANKrhPAQ3EtO8w8L05EJXVZzmYMfExVA2ElPjAKHiU/wBlDJ1Nm8zp8+5RouLQ2irnAdShDJl01EBaDuizR7yUCqa1HicFnvDYBJqbk59appkJQ2quuCbN5OdfzRuZw24ItTwWXfqMW7C6moLaDh1USajZk2XaLMFtiL8roViMWthmbI8hvYQFErfbOWMzMF1bMG6PMk+PuR/0cbLiGHRnirj6reTRn3n3LpP4U1hrS5zTVgEOkNvTJFn6pxiGIbCPAA3huDD3QF2dmKfQXDfr9ZL19oAFSk499pO1k3JUWGQwkEVpbqhT4+VdRU9V6i4lUZoNMzpPs5+5Od14WciHzAm1cmJiK1pFdwHxNPkpWE7GtZR7WBrqWcBQ3FEQwvDC59T1Kb4bAGgUQLrYVdCMbKEFCKzJx0M7rs1Mdih3KtNCUSn8Pa9teFUAmsOLAaWohCMkwMr7wzDxQ0zXv7dxVYwdv/WLezyJFd7gSMiOSJwtswfu07/0T2GVNmE7tDmPP8VHELEk/wA0t4Dy+S0g1PO7Qlfzm2BBJrU6AaJYxbaCJGsTRvD5oth+yceN7EM04n1R5ppwn0SB147z0Zb/AOxz8F7ne6TpjbEX+TEvjyuKGwizsPNCHEdXNzQB3OGX1orNg4uGD1iB1siGE7IQYApDYG8xc95N1Oj4a02pbgV4fWdUmfLqANSvEoVApMXZna+Cz/3B0F/clrE9sXRLM9Ucdf0TBtBsrCc00FDySns5sdEizJY+vZMoXHjXJg58eSf0w6cqXJ3HzCO1Sbs/s2+Z9Y1ayt3an/Xj1VhYbs/DhABrb0z17ypsnh4a0MaAGgAU/wARoAikKFSmnd8FE+Vs7VwIL5NMFlrWuDSMwPM0FlHnJIEWrrQo7Nw213gwF3HI0FT76eKhRodAfHxWHFXHiLGS5VG3kOjbih48b5pq9H0s37NDNLuYDXqgu3eEujN3Wm+9vDpqPj3I5sETDl2Q3U3mVHUVt5EeCszMD0oo73CUmz8SwsPaGNyysKLnMRqX4rnBmbLlPuoFPqtAPAkwX1WYPn41wa5Z+H7IdLN3nb1bIFtRtFuPbDBubnk39b+C3JbQNDK1RpjJpjHHYQhtBDG442spmzM6HwmkEXA7iMwleR3p6Ma/2mm4H3jwsm52DmG0GCLjSlqdyHqK9vmNXZYRfM0GV+aA4ztNDhA7xqT91oqfkB1Wp0TDxu7padSPhwUSW2NLru+ilK6j3Tgo5g1m1zXZtcwcKHzRbD8YhvFnDopEPZNgNDdeY2zEIUtcmlcvMIu7jOwBm0PmHJCdaBmppxprRcj9UmR8Kiw/7byW8DfwKAY1jUWCwlpG8OIrTxKZityApiziHMs+Jjnh31S3tTtdDgQyXEF1Dusr6zjoKaDmqlmtrpmJ7UZ17Ub6v/ipGD7OxZp9TUA5uNz5r0T02j15m2gKAdlgGWnHb5rUucSbakkn4lM+F4XMRvZY4DibJ+wfY2DAFmAnVxuTzqUxS+HNGVAp+o/Ulc1jX8xyLoFMZWn8nTPFYrW+xBYpv3eT4E2xI0rhYAH7KeIDGC9KqHFmTYC3NeXRrZ5KUaV8RZs+ZJjxgob44Lt3XQLyZkBQJ/FQxpoi0g7mEokXEpmp3RnXzRXC8PDGgAX166oBgbDFidofZBIbzd+gThBbZLK0dMY50ip7ayi89vbUV46LIuedEMmp4NJFcvqqYAZON+ZPZNceOh08uXio8/Oimf180Gi4lYUuPq6D4tjO400u69Bz58lQl+0CcV8znjc2HvDQeakyMMt9ZtzrzCUsKnjEJc8+sc+vAJtkvWDfWIoa21sRQ/Wie2LSdBh3W4hfDcaJJBNKcqdxHFesR2iYBUu5Aak8AEkbZQXhhLKg8iQvWwWz++A+KSSbkk1JubVKE4UXHrJ+lTALa4RgbLmbiOjRMnHLQAWAHcPNTZrYZm6Q3eb0PwKe5KUaAGtAXSNJpDPm9wM45VupX2y2HOk3FrzvNLiQ6lDfQjinuVjgioyUOckAdEOYXQyaZcFLkysz6jzD0hhGb1TmtOA4IRAxAEZ356KTDnKo+5Y3EScZElli4uaHDSmltVtkfj3fXVdIOd1oS+J1kSLMQhTvVfekWQpBc9ovYED/ACsPNWRMtAFEh7dxhDlXE3cXMoOJ3hSio6dCuZfm4YNiBtkdg2taHxvWcdNB0TzAgsh0a0AILsyJgwgXsLLWDrHwzCMfw97tUjqsuTI51m41FAFSW99F1gTFEPIiMs4VC0J2l9FKt3NK7Qx9r5LEJ/ioWJsHSZ5MyaLkZooNLSM28esGs6nePgLeans2fiH2ojz/AKgNp7yi0aTuw/uHQmo83qlPH8faLbwJ4C6ao+xkN9nuiO/OR7qIDP8Ao9gtBdD3h3k60uDdVdOcINuT+IJv/jGjZxgECFT8DXd7mhx8yUfL0rYBN7sJjTT1Run8tgfAIz9qB1SSvqP3i3naJHpXx6IHNwxvEjW/fxU2Yj0CAYpiQa00zTVB4EFZExfFOzBANz5JVjTbnVzJXqJvx4gay5P1dWJsxsI1jQXirjx4qz04QL3MOwBZlZ4XKxWElzDStU5YZN1p5p9msAY0U3QlGcwbcJNKXrbUJWTqO424ozBTDaSfsYjNyzCzB4JgO3DpWnRFcEoQNQV3xvCyRvtHrC/Uaj3qR7ZTU4GjRhSSmBYhT3RQlbD8QqAjECbtfNdjyMBUU+Pe50mJetL0oQba00KjRJVTTFqtloIssOO9xODVFbFMNObDuu46V58kuwMdiwnbsRtKcOHE8uaeYjCXHgg+MYMyMCHttxrcdCuUqppxtHhiwmpPaBrwCHCmvNEG4w3iL8wqc2lw2YkX1Y8ljsnD/wAXDKvPVCf5xmRbfA/K35L0sf6azjVjYUYl8qjZhLxxHHmMFXO/fgOK54dhRiOEaMKuHsN/BXX/AG56aJC9HkrEm4hjxS5whmja5b9Kk91fEjgrek2UFTooc6HE/bB38n4jNQCWJkOSAutsYNF6ikmw/ZcWxw00JGX0UpUBMCzPMwBkUibUYmJQ1O8WuuAPddOk3NjO1FU/pOxJxIoDuD71Lbx91qKrpsIfKFM4sQtzr/On/wAbvELElfxIcfNYvV/YJ8TO7PpUSTG6/XesMIA5/XHqhkLEK3XKdmARme409y8Sl8CaAb5hRzBSoUCdYCFpmIADihTcQJiOqRTgOJyPXijGMEXOBIgvF5exoKHkh8pNRAwODju+Jr0UvFZ8BpNbmwXHCIFWUWilWMO87xsSdu2BvqUsYrMuc7dFyfEo/PO3W5KNshhoiRjFiey2za/izT8ZVFLwQIwbGbKiE0PeKuN05yzzvE/dpQdeK4boDbfXSi6Q4uZ0UJcs2puYL7yQXB4SntHGDIbqHIHxy+KZ3RaQyctFXm2k5/To033h5XPuVITcCBj2MI7LzVLZ8O5OUtF7RlxS3gqlwLGi1wrYqwZLGAWg1H1mh0FG3jXF7iQ8YkTBfvs9k5jgeIWQMTqM81Hx/aVrYTzQkNbYnJzjWgFc0sYNHiFgINeXyKx8QrUIS2RvH+HNVp5KZCxFrCATStglOTxKtjYjip0hMgvJfT1fZ7/r3pS7TCoqNcWBmRqhsdtbeNFt87XVRnTNKpj6T4iVsQXj+GtiQyHAEfJK0bYaDEHqjwCbcTmKt5lDsMibjgM1iO6e0kR4rzJ2yeFtl4LIbQKCveSan3+SZe308kHw1rSG8R9Fd5+b3BW1kndiWbzzOIvaSZnFGw7IBi+0LRcCppf4KJDa+O8hvedB+qLy+yDKVcN8/wCRqPDJGGN/SHSrzAkhPujOo4+qPujTqVLxLBWRWOa5tQRQgiynDZ8Qrta1p/xFPIKVBIeCD7QzHEaEJ4IO4i2/1K1//m8H/PxWJ8+zN+gsTv3Wb/IwdA+BBAxQEWNOi0MSrlpZC5/CXsdmN05aFLk+9zTTeOuq5MQY1OjpExcNzIA5miDxtqW1Ih+u460oO8nNKUzfmiWESVKJ5woi6jOEJw9553n3Pu6JhwWDu1NbcOCHS0rXJGYEKgUOR7hCRMacCCKIts7h4bAaKZ+t1JvX3JcxWIU74Q0dm0DgPckuTphHYXCEFtc+79V1ZDGi5MNLLux9KlbjFmIc7SJisW1K6JExmX330Gl+8ppxaYzKBwIgd3pxJJ2hIKECNwiq7tw2M0f03OHW/vTZI4eDdEBKAcELO44jNUqeahRq0j1dwOnhoi+ykYMLobuo6JvxCTaWmoVXYpOGDGO4btII+SoQnqVKVRg+02JYxkWuFR5LkZAtyKhbPY+IzK5EZjgUxQ44IUPqQ6WG8NhQsQewvy71yjTrxp5ov2zQokSDvtJNOAHIZZJxA02Iu/mC2RS67j3KTDeKjqlrFsfbBeRW40F1DZtQ+JZsNx4adCndhyLraF5j3GgFp32GlfaHPl1QfaDEXbutu5bw7EJtzRWC3qX0+BQ3H3TNPWhtDTmWkuPuCWqW1GvyJoBG8dNjmAQYZNKuAcerr+6iZDNntKUO7u15V+aRNmcQHZNAOQp4Jqw+eoKG/Mrh6WI+sVkGreTZmhFfNL7gWxRTI28bGvkjM1NgiyAzcehBPEe9EwA4mITJnYc1pRv4iOSxDNkHGC0ChNaeKrTaSN/UFNM+9HcT2iFwDU+7vSrPRd6pOa9DpcLA6jBZvAmu1yTbhUAUa7McuaT4DahN2y2ER4gq124y4uK140HBb1QAW7qNXeMcHcpmFzi4nDFganK1z4Bd4WyLW1dEe9w5mg8Go/IbOsYPUYB0Fz36rx203tZjfSIoHCIswaGsJup++RyH3epTbhLtwbp0tzsjMGQAzCG4zKesHwxfIt40+915IhbAA7D4imcHYSU9wzXmPMgNzulmPjz2voWkN4kHPgDkuE7tEyG3fiODeAzJ6AXT0xkHaLq5B2+xzsYFG+287o6fePh70p4JtY6tHCp96mwsNjYrH3yC2E2zdfV+JOpVgYNsbBlwN1grqaX8VS74sWPQRbeahgG/pIGG428gHcd4FS4uNRDZrXeCNtlG8P2XuHIDTjXNeUXJO0baiKMzNTBr/TcRy/dD8M2AbGeY0YklxruA0DRoCcyVYRkgBYUQubJhuqyteWRpeh4hMXJkXZdr8zNQMhs2MgsFWN3SNQTX9VwiSUVmQ3h4H5JklZsRGgjvHA8F0cwJTBwdzcwPEabxN7M4b6cqJWx7bePDbuw4O7XJ7jUD8oFj1VsRpUEXCXMbwFjmmrQQqenzojDWlzGGsUDUq7CJR0R284773GpJ5qxcDwJrRU5j3oHgOFdk9zSLsOXLT4J3kQK28E/rMxdqHEJQFEmyUPIUzFTw6Be5rCmnRSpaM1tLdNbnTj8FPiEEcKqMLY2gNkIMRpjCezcXwwRXMcedOK5yOMNcbPFRYitCDwIzBTjPygINlWe0OBgxmxGjM0d10+SoxAEkPNsNGw4gALnvJS5jWJRIhAhHdArm2u8dNbBSJTCaAWUyHhwplRbr+BBAAiv20z+Jv/QfmsTP/DQsW9z6D8TtpTbJriV1dMp5f6LXtFngnyUKJ6OZkZNafzL3i6yQfeLMpNAWVu7KTDWwIeVC0dMh8apKg+jSO72g1vfX3JpwbZOLAh7u+XNFSBnTjTlyUPV4xlX08yhHC8xtmJwFooK0INtb5XspMPEaDgMstUjNxbdJa4lpBycC3wrmFMbjFs6ry+242hHcVG6JiA4qFNYmBXI8ErRccAN3AZ5kAINiO2LAPVrEdwaLV5uKamJz4mVUOY1iw3Sa0HwVZ4nO9rEsa1Nua84tOx5k3qG6Nbl38VCgYRFDg4NeaEHI6Gq9bBgCC2O8UXPAEvfZuHDgw4cNtPZtbOmdedapggydKnerW/RAcLmGFjTbIU6Ip9srqvDPuNxrfSSAPivUM6qGZwBcImLDIG6wJM3hOI85cUJxOzwc6fKhUaJipOdkC2g2kbLwy5xqT7LdXnlwHPqm48ZY0BO4k2VxMQ3kC1795J+uiY4E6HBUhJbWEvPag+sakj5cE7YRtGwijXg94R5+ndDuIQpuI9PiNIrUKDMRBfVCBiAFTUCvEhBsU2qhs3uy/qxDa3sg8z8lOuMuaAhAVOc9iLYc9u1u9gJ61NPII9AmNcjWiqmLgU1MxTFo8vca1ANuQ4AZJ5wSXm4TKTEKoA9ttC4f7M+I8Fdn6UaQVaz5mLks0Y3S4O8HbxtXvBRYTI3a1IpfwulSWxCoq0g6G+XyPIqa6cdahHOqlVCDObeHYeKNiMOQOVrpZxmE1g6u8yaqe/E2BtbNoLnIUVa7U7URYsdvYtrDh8ajfJzPIcFUmE5DF3UsSSIcwBTYUEGxskjAdqbUdDePyk+5MT9oWU9mJ/23/wD5U+h0aqmkXxC/2RvJYgf8wt/BF/7bvksR23+M7R9Y8syUabW1i9eTiRjkuMzp1WliW/thLzBePex3pGmcytLF555lAkOD7ff8EZktFixNHE4w5KrrNZLFirWTHme8My+uCIhYsXit7pR4niY+CHuz8VpYtEycoiRdrv8AiPyhaWK3pfdMMD6LpCzH1otrFe/ENIUg/FOGA6LSxec3EbHZnsLo3Xp8FixNPtEl8mJWOf8AGDopGixYkmNaC9oP7bOo+CCw/n71ixPWBG/ZjL64JpfksWJU4zFixYunT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g;base64,/9j/4AAQSkZJRgABAQAAAQABAAD/2wCEAAkGBhQSERUUExQWFRUWGBgYGBgYFxwYHBcVFxgXFxcXGBgXHCYeGBojHRcXHy8gJCcpLCwsFx4xNTAqNSYrLCkBCQoKDgwOGg8PGikkHyQsLCwsLCwsLCwsLCwsLCwsLCwsLCwpLCwsLCwsLCwsLCwsLCksLCkpLCksLCwsLCwpLP/AABEIAOEA4QMBIgACEQEDEQH/xAAcAAACAgMBAQAAAAAAAAAAAAAFBgQHAAEDAgj/xABEEAABAgQDBQQHBgYABQUBAAABAAIDBBEhBTFBBhJRYXETgZGhByIyscHR8BRCUoLh8RUWIzNicjRTkpOyJENjotIX/8QAGgEAAwEBAQEAAAAAAAAAAAAAAgMEAQAFBv/EAC4RAAICAQMDAwMEAgMBAAAAAAECABEDEiExBBNBIjJRYXGRBRSBsVKhQmLBI//aAAwDAQACEQMRAD8AZolxcIPheHQjPOf2bS/dbV1KkUFqcLUyUOb2qZXdad48BenMnRHdjpW7oh9or4f1YweRc+goVcYOw/xt7uajR4gabi3wR1r27lNfj10Q6clt4ZV78+/RccYWqNxCvZ3intJsNLzbN8Ma14FQ5ooSeDvxDqln+SD2O80Aimg7lZXZbrSgmCTwY98M0o41A4VKeubJQUniMUAbgTlsNsvClofaEAxHe06g9UfhadAnGHLtddovT6+uaXWTO690OwBNRrVvLgi8GPYKY5dT3k3nOpIsTrHluSGT2HwozaPhtcDX2m1yPMVR6BOVBDhUc/eFHm4DXZVRuiqNeNv48xSO10wlR7Teis3fKvIP/Lcbfldn3FV7MYJGhP3YrXMI4g36HIr6TiQxRDcRk4cQUe1rgdDQ+HNW9P8AqeRBpff+5pwqxuLHomwpsOCX09Z5NTrutJaG+IJ71YsSM1tLZmlPilRmGOgD+jZue7p+i7Q8bq6jqtI0Oore+qgy5jkyMx8xzY74Ma2ObTIUWyAUGh4mKLs2eS+5xYie3UmvghRJiTacxVdRNheHneBFaZX+FKrQtnaFZEr/AG92RbGYYkMbsVgJtk9ozBGW9wPcuewWxDGMbFijeiOAI3hXcByF9eabsWmGtFTxAoh+z2K77LX4cx+ypbqMww9u9vn/AMjFUe6N0vICll4mJLKy5S8/XL6HBSYkfeLa6Gvw+KnHbYV5iScgaD5iSBBqARTUWUOPhMNzaOY0tOhaCPMJjdEaVx7MFCQV9hhjKSNxKd2t9Gld58sS11z2dTunk38J5ZJW2B2eMafayK31YZ3ntcMy3JpB50twBX0BNStQbJUm8MbAmBHAoTRrzxFbE9Kr0Mf6nkXGcbckbGd2EchhHGTgi3LJSo0jRD4EzYEeSMwY9W3vX6qpcCI4IPMTmLIbEHfYeQWInZYj/br8xfeeVLhvo3MMAmKa8A39UzYY7sQGONOBy+imSJCAByQvEJUOBBAS8pdz6zvLVyAzBH9aodfqpBnxRJmJY42V/uvDRoTavLiUAnPSjLsB3d6IeDRQeJTcGHK3sW4GQoPcZYM9MDdJLqDrkkqTkJmZmDFhkMg2DCa1cBqBwN1E2axCNikUlw3IDM21rvO0BNqjWnRWrJSgDQAKdFuXVhYpVt/UMMAuqJU7hsy0tc17XubobVGoU6Vxje3RdprcEZcjzTHMweiRdsojoAEVmbSKjRzSaU63r3KVQcjBDz8xisCI6ys1VTIb0k4FtE2I29jwOiZpeYS6KGjAZQdxCFQTRezKNzAHhWyiNjUupcCPUJyEE+qKcEDaeI8rZBcWwtjmmoy1FiDxCY4jghuIstn3o2QA2JmNz5lfsxGNCi9mWPiNzD2itQeI4om3HWges4tP+QopsiOzi8qkdxvXxqi+LbNw4zeuuqxgG8R+oDYwFBxxv42nvC7NxzQXrwQLFfR2HtIrf7rh8Rqh2zUF0J3ZvFHNsfKh70XaTRqVt/ibsY2TDDFzrQfFCZyA+Cd+F1LeI5cEySJ0ovU1I7wyXCgIAbeQsMx1sRtQb69UWhYiOIVWbWS75aNvwyWh3DioEDa6O0e0D3Iv2LONeMjeFYPMups9VdBPBVvgGJz0cbzYQ3PxOdug9LVPcEwF80wVfDDh/g6vk4BTZMb4zpJF/eb2wY3sihwQzGZUbpqKgj90FwvaQB57Q7o0rahWtodrGjKjhu5NNSXaDkiXGX+8EKVbac9l9oQ4vgk+vCcWnmBkfD3JzlpmvRfPOGx5iBNmPSu84l4HAmpF+HwV44HOCI0EGxAKo6vB2HBQ2D/fmARrWyIwdsFi4rSn7jROgSHQ754G/wAx+q8TZoCvW+QL2Quem61TgBVmMq4geleFvQGUz7QeG66vwVXOkXK28eiCM6mbW279UnYnhBhmtPVXr9D1WhO3AydOGNmWR6L8PEOSh2u6rz+YmnkArCl7g25cLpO2Md/6aEBo1o8k3QTZeN3LzszfJhZVpQBOE2LHRV5t/MBsI14t96sGbNAqu9ILTFdDgsG897rDjnRdgAOZQfvDQbRcGK0oW2I+qFO2zG07YraE0c3MH3jku2zfo6gwmgxWiLEOe9do5NafeURmdjJd+UNrCMjDG4fFtKpnUZ+nb0i/vGoK5hCFM813M0Rl3da5IGcBiQhVsU0GjhUnvFF6huj6s3hxB+BUNjwYZUGMUDFAW7xtqa2pRQ8aj7wBB1FFCdPuz7J/gD8UAxjaCMLNl4oH4i2w8KqnFb7CKOPe4WdG9cDOmZ5lN2Fv3mDVV/gsbeAJzTvhLzuHjonY1tonKNp7nWhJ01IATLD+Ko8CD7kcmp4irXg8LfBK8TE96chNGlTnXgPgEDDmvrHYwQI+ysmA1ajs1GS7Sscbq2+FX3+6yR4ir33lb7fQA+G7Ug+YSzsNs39qfvvB7NhFR+J34empTrtpKEA6196ObOYS2BAZDaKWq7m4+0TzrVUr1Jx4Co5Jj64MMyEgA0AAAADLTkukxLBTJNtG3XGYSTjAQH5kncJciJGPYS3fFRnb5FQTgN6Urz/VMON+sDbK9VxwuOHAA/twS9ZAlgbaC5bZZpuQKKVKNfLuoMtKpihG9L0+hReJ+QDm36d671OdpmscGRPt8X8TVigfw+J+ILS6n+J20ITeIDIJVxrF6eo32jrwCG7R7XCG4Q2GsR3eGjnz4BRcNDnm9+fEqvtsB3H48CAoHiEZaFYVW5+QDmEI5KYOaCoUmLJtCQX0m4dyJsRFpBDDmwkHuNk5QnJU2dlgx8QWqXV/LuinmmITIBolMbyEwXFz1ikSjUiYc4RMTcTfsodB/s4ivlUJlx3EKNJOgVS7P7UiHPOiONGxCW1Ol6tPkAeqtw4WyjIy/ExTo5l6QqUXVkugcvigIrVTYeLBeatA+qYVbxCJkzw8uK8fY6VsKfWi5Mxfv+qKQzE2nqU7TibgxX/0E4mRDtF5dIhTTE81zivpmtGL4na2izPYcWu3wAPiEUlYlG9y5z0W3v8AC6HmcDYfMBUJYEM7wVtFiYFgoWzuykV8YTEQ7jd2jW/eNTWp4DzXXDpXt4+8btb5u08M/BPkjDob5UHeUruEeleTzHu2lZDfCe0WcQegPvXfD8RLwQfbbnwI0IGYyy4rtNvtkg0KPuxgeIcD4VHmEGMU2mKPqE4463fewG/rDyNfgi0oKXSzPYkDNQ28Q4+AKZpOhp4peQFW3jD7YXl4lqKO+JQneyNKGnK9V7bxW5kerzz/AHVWO2H2kVUYq7VzAhwYjvwtcfBpKTcA2sYSBVHfSPHIk4tK1IAHOrgPdVV9s56P48xR5d2TelSfgqcOHE2EvkNbykMbAAlwSWIhwFKHmUSEZjmje0NR1+SSsP2TiQh/feaf4hdokrMgHditP+zT8CoVdcbelhGnEGjbvwliR/sk5/zYX/S/5rE3u/8AYf7mdn6ytI0v/wCoaTnr1pqrR2MwwOoXCyRsTlKTLKZVzVqYDC3IY3RfmVX1mWwkWvBhmZYBenlzz8/JDo7BWvVEHHezr9VQyM4AdK+Kgcat5ibbRS2j2g+xv7SlQbOFeOR6hblfSJBitAFd51t2h3q8AACUH2qk4k3FbBhDecTU8ABmSdAmzZXYmFKNrZ8Wl308m8BzzKoYYEwhn930jKbV9J3OEOmm/wBYFsM/crQkcHEXHQeK6P2QlmNoIEKgH4AfMiqYIUHiLLliD6N5KHuOOCR9pxIJld4vH+ymjLMFqfh1tyRPZaG+ZHaEkQ8h/kdachxQba9u+4MGbiGjqSAPerAwaWbCYyG3JrQ0d3zNSqG09kMR6jGMakuHhoyAFlGj4a4VO8R/sagI7Ai0Wo8EPBHEIseMEbSPukHeAnzLoLSXm2ZOgpr0UKNj7C3e7QFvEG36qfirRQtOXwKU8G2bMUCpyy/bRcQoG8aoB3Mj4ltbvODIYJbq7j0GdOZW8SxkdieKYm7Fwwam5QnaHY9r2HdJaaePcjx5cdgEUIVA8TvsWawgeJJP10onGC7UilKjTxSPsjKOaxrH/dseo+CdIEXiVKQO6ZuUTc+bUuCkfabG2wKEmlSRXuum+djWtoqf9IU/vRmsH3Qa9XfsrMGLuZgviAppbm8P2g7SehEZVIvzBVtYdEq0Vtkvn3D5jciMfkWuB8Cr0wSbD2gg6Iv1TEEZCPtNxm1jDv2zy4rcw7eh2OvuURziW2NrUP1oh8ee7GEQTUkklS42pTcDRcAbYt7QQ4Y+9EHkD8aJpwjDHtgtaKC1Cfkq2n9owZyHU2FT3mnyT1K7TNa0GvK10eQFAoYbVceynTSw1HgfVFwbLDJcoeNMcb+akykw01uMz3qY4w24i/UOZ4+yBYpdW8VpZ2Z2oyhMTxMkhzWONDXh77q0dnsTD4TSDYgJEl8GLwatpwUqWiRJUHd9ZudPkvVzhXUKvImKKlmSs0Wg1IOfK3BAsaxIvduQxVxyA+PAJS/nkxHNhMa7fcd0Cmp77J3wbC+zbvG7zmefLkpcwbGoDCMQAeozvg2BiE3/ACN3HU/pwRxklQVovcjDFKm63HiWok9oD1PzENkZmoTw+L9ZqBPxPVNVLyCXNpMQ3YbiDcBBpJ/mEgifOxd6dgjMCICejauPkE9ST6AVNwqz2ZxlsXEWE5EPAH5T8AVYUMEOLaWzaeSp6lDj0IfAjiQw2hpkxTM/ovZn6CxshQi1FF4c8oUbTJylyPjs+Wsdf1jUN6nXuFfJRsBmHMAvyKF4nHL4+7+EU7zc/BFZKHkuaMqhG6Xj7wUedhgrUi2gF7Uy52v+nNbmXXosKVFA7xYMbspggigcLHiRSvwRaHMuGbgRxy8Uh+k7EDDMDcNHb7ndwAF/FCJLa+NEpDa0ue6gAGp+CevRu+MZF8x4YMaMsPEsULqMh+s88LDvOg5oZLejhjyXx3ue51yAd0dOJ6o7s/gvZMG9eI6hcefLkP1TLCg0oOKnR3BIxn+ZzuqConN9HEpSnYg9XE/FTZXA/s39uu7wJrQDgTfxTWWhRo7a2sufW4piTFLl34gWLO+rWqW4hfMxuzBtqRoPr3re2GJiWcK5PrTqFC2Dx1rpmINS0EdATX3hEuBgpcjYR4ahYj7heycFjashtB1dQbx6kipXaNgzdWjwHyUuXmsqZfWSlNIOt+aLSHA5uRnI6k3FyNgjOACjOwGmRI6FM0zhrXU3gDQ1HUZFc3t3eSU3TleRGrnJ8xc/hT/xv8VtH95Yh7Rm94xJkJTko+OSQDSp0KaDRp+qFY9i7QwkkVpxVZUWAOZw2g7ZHC2/aXxCBVgoP9nVr5DzVhyzgCKafWWmaq/YvHA+LFYDYuBrxAqLcLkKyZaNztT3fok9YrDLTfEZdixC3bH60WQXVuVD7cKJN4gBZLVqNmK03JWIzlMveq322xPtAYLDc+0RoOHUqbtLtRQlkM1d40S5IwS941Jz51VmFCD3W/iOVNqgzAMHdCmYcRtTuuBPQ2I8CVbMvNVbT6C1hWGwGMANKrhPAQ3EtO8w8L05EJXVZzmYMfExVA2ElPjAKHiU/wBlDJ1Nm8zp8+5RouLQ2irnAdShDJl01EBaDuizR7yUCqa1HicFnvDYBJqbk59appkJQ2quuCbN5OdfzRuZw24ItTwWXfqMW7C6moLaDh1USajZk2XaLMFtiL8roViMWthmbI8hvYQFErfbOWMzMF1bMG6PMk+PuR/0cbLiGHRnirj6reTRn3n3LpP4U1hrS5zTVgEOkNvTJFn6pxiGIbCPAA3huDD3QF2dmKfQXDfr9ZL19oAFSk499pO1k3JUWGQwkEVpbqhT4+VdRU9V6i4lUZoNMzpPs5+5Od14WciHzAm1cmJiK1pFdwHxNPkpWE7GtZR7WBrqWcBQ3FEQwvDC59T1Kb4bAGgUQLrYVdCMbKEFCKzJx0M7rs1Mdih3KtNCUSn8Pa9teFUAmsOLAaWohCMkwMr7wzDxQ0zXv7dxVYwdv/WLezyJFd7gSMiOSJwtswfu07/0T2GVNmE7tDmPP8VHELEk/wA0t4Dy+S0g1PO7Qlfzm2BBJrU6AaJYxbaCJGsTRvD5oth+yceN7EM04n1R5ppwn0SB147z0Zb/AOxz8F7ne6TpjbEX+TEvjyuKGwizsPNCHEdXNzQB3OGX1orNg4uGD1iB1siGE7IQYApDYG8xc95N1Oj4a02pbgV4fWdUmfLqANSvEoVApMXZna+Cz/3B0F/clrE9sXRLM9Ucdf0TBtBsrCc00FDySns5sdEizJY+vZMoXHjXJg58eSf0w6cqXJ3HzCO1Sbs/s2+Z9Y1ayt3an/Xj1VhYbs/DhABrb0z17ypsnh4a0MaAGgAU/wARoAikKFSmnd8FE+Vs7VwIL5NMFlrWuDSMwPM0FlHnJIEWrrQo7Nw213gwF3HI0FT76eKhRodAfHxWHFXHiLGS5VG3kOjbih48b5pq9H0s37NDNLuYDXqgu3eEujN3Wm+9vDpqPj3I5sETDl2Q3U3mVHUVt5EeCszMD0oo73CUmz8SwsPaGNyysKLnMRqX4rnBmbLlPuoFPqtAPAkwX1WYPn41wa5Z+H7IdLN3nb1bIFtRtFuPbDBubnk39b+C3JbQNDK1RpjJpjHHYQhtBDG442spmzM6HwmkEXA7iMwleR3p6Ma/2mm4H3jwsm52DmG0GCLjSlqdyHqK9vmNXZYRfM0GV+aA4ztNDhA7xqT91oqfkB1Wp0TDxu7padSPhwUSW2NLru+ilK6j3Tgo5g1m1zXZtcwcKHzRbD8YhvFnDopEPZNgNDdeY2zEIUtcmlcvMIu7jOwBm0PmHJCdaBmppxprRcj9UmR8Kiw/7byW8DfwKAY1jUWCwlpG8OIrTxKZityApiziHMs+Jjnh31S3tTtdDgQyXEF1Dusr6zjoKaDmqlmtrpmJ7UZ17Ub6v/ipGD7OxZp9TUA5uNz5r0T02j15m2gKAdlgGWnHb5rUucSbakkn4lM+F4XMRvZY4DibJ+wfY2DAFmAnVxuTzqUxS+HNGVAp+o/Ulc1jX8xyLoFMZWn8nTPFYrW+xBYpv3eT4E2xI0rhYAH7KeIDGC9KqHFmTYC3NeXRrZ5KUaV8RZs+ZJjxgob44Lt3XQLyZkBQJ/FQxpoi0g7mEokXEpmp3RnXzRXC8PDGgAX166oBgbDFidofZBIbzd+gThBbZLK0dMY50ip7ayi89vbUV46LIuedEMmp4NJFcvqqYAZON+ZPZNceOh08uXio8/Oimf180Gi4lYUuPq6D4tjO400u69Bz58lQl+0CcV8znjc2HvDQeakyMMt9ZtzrzCUsKnjEJc8+sc+vAJtkvWDfWIoa21sRQ/Wie2LSdBh3W4hfDcaJJBNKcqdxHFesR2iYBUu5Aak8AEkbZQXhhLKg8iQvWwWz++A+KSSbkk1JubVKE4UXHrJ+lTALa4RgbLmbiOjRMnHLQAWAHcPNTZrYZm6Q3eb0PwKe5KUaAGtAXSNJpDPm9wM45VupX2y2HOk3FrzvNLiQ6lDfQjinuVjgioyUOckAdEOYXQyaZcFLkysz6jzD0hhGb1TmtOA4IRAxAEZ356KTDnKo+5Y3EScZElli4uaHDSmltVtkfj3fXVdIOd1oS+J1kSLMQhTvVfekWQpBc9ovYED/ACsPNWRMtAFEh7dxhDlXE3cXMoOJ3hSio6dCuZfm4YNiBtkdg2taHxvWcdNB0TzAgsh0a0AILsyJgwgXsLLWDrHwzCMfw97tUjqsuTI51m41FAFSW99F1gTFEPIiMs4VC0J2l9FKt3NK7Qx9r5LEJ/ioWJsHSZ5MyaLkZooNLSM28esGs6nePgLeans2fiH2ojz/AKgNp7yi0aTuw/uHQmo83qlPH8faLbwJ4C6ao+xkN9nuiO/OR7qIDP8Ao9gtBdD3h3k60uDdVdOcINuT+IJv/jGjZxgECFT8DXd7mhx8yUfL0rYBN7sJjTT1Run8tgfAIz9qB1SSvqP3i3naJHpXx6IHNwxvEjW/fxU2Yj0CAYpiQa00zTVB4EFZExfFOzBANz5JVjTbnVzJXqJvx4gay5P1dWJsxsI1jQXirjx4qz04QL3MOwBZlZ4XKxWElzDStU5YZN1p5p9msAY0U3QlGcwbcJNKXrbUJWTqO424ozBTDaSfsYjNyzCzB4JgO3DpWnRFcEoQNQV3xvCyRvtHrC/Uaj3qR7ZTU4GjRhSSmBYhT3RQlbD8QqAjECbtfNdjyMBUU+Pe50mJetL0oQba00KjRJVTTFqtloIssOO9xODVFbFMNObDuu46V58kuwMdiwnbsRtKcOHE8uaeYjCXHgg+MYMyMCHttxrcdCuUqppxtHhiwmpPaBrwCHCmvNEG4w3iL8wqc2lw2YkX1Y8ljsnD/wAXDKvPVCf5xmRbfA/K35L0sf6azjVjYUYl8qjZhLxxHHmMFXO/fgOK54dhRiOEaMKuHsN/BXX/AG56aJC9HkrEm4hjxS5whmja5b9Kk91fEjgrek2UFTooc6HE/bB38n4jNQCWJkOSAutsYNF6ikmw/ZcWxw00JGX0UpUBMCzPMwBkUibUYmJQ1O8WuuAPddOk3NjO1FU/pOxJxIoDuD71Lbx91qKrpsIfKFM4sQtzr/On/wAbvELElfxIcfNYvV/YJ8TO7PpUSTG6/XesMIA5/XHqhkLEK3XKdmARme409y8Sl8CaAb5hRzBSoUCdYCFpmIADihTcQJiOqRTgOJyPXijGMEXOBIgvF5exoKHkh8pNRAwODju+Jr0UvFZ8BpNbmwXHCIFWUWilWMO87xsSdu2BvqUsYrMuc7dFyfEo/PO3W5KNshhoiRjFiey2za/izT8ZVFLwQIwbGbKiE0PeKuN05yzzvE/dpQdeK4boDbfXSi6Q4uZ0UJcs2puYL7yQXB4SntHGDIbqHIHxy+KZ3RaQyctFXm2k5/To033h5XPuVITcCBj2MI7LzVLZ8O5OUtF7RlxS3gqlwLGi1wrYqwZLGAWg1H1mh0FG3jXF7iQ8YkTBfvs9k5jgeIWQMTqM81Hx/aVrYTzQkNbYnJzjWgFc0sYNHiFgINeXyKx8QrUIS2RvH+HNVp5KZCxFrCATStglOTxKtjYjip0hMgvJfT1fZ7/r3pS7TCoqNcWBmRqhsdtbeNFt87XVRnTNKpj6T4iVsQXj+GtiQyHAEfJK0bYaDEHqjwCbcTmKt5lDsMibjgM1iO6e0kR4rzJ2yeFtl4LIbQKCveSan3+SZe308kHw1rSG8R9Fd5+b3BW1kndiWbzzOIvaSZnFGw7IBi+0LRcCppf4KJDa+O8hvedB+qLy+yDKVcN8/wCRqPDJGGN/SHSrzAkhPujOo4+qPujTqVLxLBWRWOa5tQRQgiynDZ8Qrta1p/xFPIKVBIeCD7QzHEaEJ4IO4i2/1K1//m8H/PxWJ8+zN+gsTv3Wb/IwdA+BBAxQEWNOi0MSrlpZC5/CXsdmN05aFLk+9zTTeOuq5MQY1OjpExcNzIA5miDxtqW1Ih+u460oO8nNKUzfmiWESVKJ5woi6jOEJw9553n3Pu6JhwWDu1NbcOCHS0rXJGYEKgUOR7hCRMacCCKIts7h4bAaKZ+t1JvX3JcxWIU74Q0dm0DgPckuTphHYXCEFtc+79V1ZDGi5MNLLux9KlbjFmIc7SJisW1K6JExmX330Gl+8ppxaYzKBwIgd3pxJJ2hIKECNwiq7tw2M0f03OHW/vTZI4eDdEBKAcELO44jNUqeahRq0j1dwOnhoi+ykYMLobuo6JvxCTaWmoVXYpOGDGO4btII+SoQnqVKVRg+02JYxkWuFR5LkZAtyKhbPY+IzK5EZjgUxQ44IUPqQ6WG8NhQsQewvy71yjTrxp5ov2zQokSDvtJNOAHIZZJxA02Iu/mC2RS67j3KTDeKjqlrFsfbBeRW40F1DZtQ+JZsNx4adCndhyLraF5j3GgFp32GlfaHPl1QfaDEXbutu5bw7EJtzRWC3qX0+BQ3H3TNPWhtDTmWkuPuCWqW1GvyJoBG8dNjmAQYZNKuAcerr+6iZDNntKUO7u15V+aRNmcQHZNAOQp4Jqw+eoKG/Mrh6WI+sVkGreTZmhFfNL7gWxRTI28bGvkjM1NgiyAzcehBPEe9EwA4mITJnYc1pRv4iOSxDNkHGC0ChNaeKrTaSN/UFNM+9HcT2iFwDU+7vSrPRd6pOa9DpcLA6jBZvAmu1yTbhUAUa7McuaT4DahN2y2ER4gq124y4uK140HBb1QAW7qNXeMcHcpmFzi4nDFganK1z4Bd4WyLW1dEe9w5mg8Go/IbOsYPUYB0Fz36rx203tZjfSIoHCIswaGsJup++RyH3epTbhLtwbp0tzsjMGQAzCG4zKesHwxfIt40+915IhbAA7D4imcHYSU9wzXmPMgNzulmPjz2voWkN4kHPgDkuE7tEyG3fiODeAzJ6AXT0xkHaLq5B2+xzsYFG+287o6fePh70p4JtY6tHCp96mwsNjYrH3yC2E2zdfV+JOpVgYNsbBlwN1grqaX8VS74sWPQRbeahgG/pIGG428gHcd4FS4uNRDZrXeCNtlG8P2XuHIDTjXNeUXJO0baiKMzNTBr/TcRy/dD8M2AbGeY0YklxruA0DRoCcyVYRkgBYUQubJhuqyteWRpeh4hMXJkXZdr8zNQMhs2MgsFWN3SNQTX9VwiSUVmQ3h4H5JklZsRGgjvHA8F0cwJTBwdzcwPEabxN7M4b6cqJWx7bePDbuw4O7XJ7jUD8oFj1VsRpUEXCXMbwFjmmrQQqenzojDWlzGGsUDUq7CJR0R284773GpJ5qxcDwJrRU5j3oHgOFdk9zSLsOXLT4J3kQK28E/rMxdqHEJQFEmyUPIUzFTw6Be5rCmnRSpaM1tLdNbnTj8FPiEEcKqMLY2gNkIMRpjCezcXwwRXMcedOK5yOMNcbPFRYitCDwIzBTjPygINlWe0OBgxmxGjM0d10+SoxAEkPNsNGw4gALnvJS5jWJRIhAhHdArm2u8dNbBSJTCaAWUyHhwplRbr+BBAAiv20z+Jv/QfmsTP/DQsW9z6D8TtpTbJriV1dMp5f6LXtFngnyUKJ6OZkZNafzL3i6yQfeLMpNAWVu7KTDWwIeVC0dMh8apKg+jSO72g1vfX3JpwbZOLAh7u+XNFSBnTjTlyUPV4xlX08yhHC8xtmJwFooK0INtb5XspMPEaDgMstUjNxbdJa4lpBycC3wrmFMbjFs6ry+242hHcVG6JiA4qFNYmBXI8ErRccAN3AZ5kAINiO2LAPVrEdwaLV5uKamJz4mVUOY1iw3Sa0HwVZ4nO9rEsa1Nua84tOx5k3qG6Nbl38VCgYRFDg4NeaEHI6Gq9bBgCC2O8UXPAEvfZuHDgw4cNtPZtbOmdedapggydKnerW/RAcLmGFjTbIU6Ip9srqvDPuNxrfSSAPivUM6qGZwBcImLDIG6wJM3hOI85cUJxOzwc6fKhUaJipOdkC2g2kbLwy5xqT7LdXnlwHPqm48ZY0BO4k2VxMQ3kC1795J+uiY4E6HBUhJbWEvPag+sakj5cE7YRtGwijXg94R5+ndDuIQpuI9PiNIrUKDMRBfVCBiAFTUCvEhBsU2qhs3uy/qxDa3sg8z8lOuMuaAhAVOc9iLYc9u1u9gJ61NPII9AmNcjWiqmLgU1MxTFo8vca1ANuQ4AZJ5wSXm4TKTEKoA9ttC4f7M+I8Fdn6UaQVaz5mLks0Y3S4O8HbxtXvBRYTI3a1IpfwulSWxCoq0g6G+XyPIqa6cdahHOqlVCDObeHYeKNiMOQOVrpZxmE1g6u8yaqe/E2BtbNoLnIUVa7U7URYsdvYtrDh8ajfJzPIcFUmE5DF3UsSSIcwBTYUEGxskjAdqbUdDePyk+5MT9oWU9mJ/23/wD5U+h0aqmkXxC/2RvJYgf8wt/BF/7bvksR23+M7R9Y8syUabW1i9eTiRjkuMzp1WliW/thLzBePex3pGmcytLF555lAkOD7ff8EZktFixNHE4w5KrrNZLFirWTHme8My+uCIhYsXit7pR4niY+CHuz8VpYtEycoiRdrv8AiPyhaWK3pfdMMD6LpCzH1otrFe/ENIUg/FOGA6LSxec3EbHZnsLo3Xp8FixNPtEl8mJWOf8AGDopGixYkmNaC9oP7bOo+CCw/n71ixPWBG/ZjL64JpfksWJU4zFixYunT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9640" name="Picture 8" descr="http://www.lyonalacarte.com/IMG/jpg/photo_FL_Pomme-de-Terre-pr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4114800"/>
            <a:ext cx="274320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and Thought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Sapir-Whorf Evidence</a:t>
            </a:r>
          </a:p>
          <a:p>
            <a:pPr lvl="1"/>
            <a:r>
              <a:rPr lang="en-US" dirty="0" smtClean="0"/>
              <a:t>Whorfian hypothesis – some languages have more words for things than others (more words for snow in Inuit) so they must think differently about them than other languages</a:t>
            </a:r>
          </a:p>
          <a:p>
            <a:pPr lvl="1"/>
            <a:r>
              <a:rPr lang="en-US" dirty="0" smtClean="0"/>
              <a:t>However, vocabulary differences tend to reflect different experiences (think about a job where you would have to “learn the lingo”)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Theories</a:t>
            </a:r>
          </a:p>
          <a:p>
            <a:pPr lvl="1"/>
            <a:r>
              <a:rPr lang="en-US" dirty="0" smtClean="0"/>
              <a:t>Biology Development</a:t>
            </a:r>
          </a:p>
          <a:p>
            <a:pPr lvl="1"/>
            <a:r>
              <a:rPr lang="en-US" sz="2700" dirty="0" smtClean="0"/>
              <a:t>Some recent evidence suggests the FOXP2 gene controls grammar – damage to that gene leads to language acquisition problems.</a:t>
            </a:r>
          </a:p>
          <a:p>
            <a:pPr lvl="1"/>
            <a:r>
              <a:rPr lang="en-US" dirty="0" smtClean="0"/>
              <a:t>The mutation in this area was about 100k years ago, which developed </a:t>
            </a:r>
            <a:r>
              <a:rPr lang="en-US" dirty="0" err="1" smtClean="0"/>
              <a:t>Broca’s</a:t>
            </a:r>
            <a:r>
              <a:rPr lang="en-US" dirty="0" smtClean="0"/>
              <a:t> area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and Thought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Sapir-Whorf Evidence</a:t>
            </a:r>
          </a:p>
          <a:p>
            <a:pPr lvl="1"/>
            <a:r>
              <a:rPr lang="en-US" dirty="0" smtClean="0"/>
              <a:t>Grammar differences – gender markings in different languages, those markers are useful when determining sex but not things like pencil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and Thought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Interaction Theory</a:t>
            </a:r>
          </a:p>
          <a:p>
            <a:pPr lvl="1"/>
            <a:r>
              <a:rPr lang="en-US" dirty="0" smtClean="0"/>
              <a:t>There is an interaction between language and thought.</a:t>
            </a:r>
          </a:p>
          <a:p>
            <a:r>
              <a:rPr lang="en-US" dirty="0" smtClean="0"/>
              <a:t>Evidence</a:t>
            </a:r>
          </a:p>
          <a:p>
            <a:pPr lvl="1"/>
            <a:r>
              <a:rPr lang="en-US" sz="2700" dirty="0" smtClean="0"/>
              <a:t>Candle box problem – functional fixedness – our thoughts of something for what it’s meant to be used for can limit us</a:t>
            </a:r>
          </a:p>
          <a:p>
            <a:pPr lvl="1"/>
            <a:r>
              <a:rPr lang="en-US" sz="2700" dirty="0" smtClean="0"/>
              <a:t>The language we use influences the stereotypes we assume (English speakers assume English stereotypes)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and Thought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Interaction Evidence</a:t>
            </a:r>
          </a:p>
          <a:p>
            <a:pPr lvl="1"/>
            <a:r>
              <a:rPr lang="en-US" dirty="0" smtClean="0"/>
              <a:t>Number learning is much harder in English because of all the special terms we have for learning numbers</a:t>
            </a:r>
          </a:p>
          <a:p>
            <a:r>
              <a:rPr lang="en-US" dirty="0" smtClean="0"/>
              <a:t>Overall</a:t>
            </a:r>
          </a:p>
          <a:p>
            <a:pPr lvl="1"/>
            <a:r>
              <a:rPr lang="en-US" dirty="0" smtClean="0"/>
              <a:t>There appears to be a complex interaction between language and thought.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Theories </a:t>
            </a:r>
          </a:p>
          <a:p>
            <a:pPr lvl="1"/>
            <a:r>
              <a:rPr lang="en-US" dirty="0" smtClean="0"/>
              <a:t>Hands!</a:t>
            </a:r>
          </a:p>
          <a:p>
            <a:pPr lvl="1"/>
            <a:r>
              <a:rPr lang="en-US" dirty="0" smtClean="0"/>
              <a:t>We ran out of hand gestures – so we needed to develop language to add to our communication abilities (survival)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Theories </a:t>
            </a:r>
          </a:p>
          <a:p>
            <a:pPr lvl="1"/>
            <a:r>
              <a:rPr lang="en-US" dirty="0" smtClean="0"/>
              <a:t>Hands Support</a:t>
            </a:r>
          </a:p>
          <a:p>
            <a:pPr lvl="1"/>
            <a:r>
              <a:rPr lang="en-US" dirty="0" smtClean="0"/>
              <a:t>Our brains and great apes both have hemispheric specialization, </a:t>
            </a:r>
            <a:r>
              <a:rPr lang="en-US" dirty="0" err="1" smtClean="0"/>
              <a:t>Brodmann’s</a:t>
            </a:r>
            <a:r>
              <a:rPr lang="en-US" dirty="0" smtClean="0"/>
              <a:t> 44</a:t>
            </a:r>
          </a:p>
          <a:p>
            <a:pPr lvl="2"/>
            <a:r>
              <a:rPr lang="en-US" dirty="0" smtClean="0"/>
              <a:t>Left = language</a:t>
            </a:r>
          </a:p>
          <a:p>
            <a:pPr lvl="2"/>
            <a:r>
              <a:rPr lang="en-US" dirty="0" err="1" smtClean="0"/>
              <a:t>Brodmann’s</a:t>
            </a:r>
            <a:r>
              <a:rPr lang="en-US" dirty="0" smtClean="0"/>
              <a:t> 44 = </a:t>
            </a:r>
            <a:r>
              <a:rPr lang="en-US" dirty="0" err="1" smtClean="0"/>
              <a:t>Broca’s</a:t>
            </a:r>
            <a:r>
              <a:rPr lang="en-US" dirty="0" smtClean="0"/>
              <a:t>; activates using gestures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381</TotalTime>
  <Words>2545</Words>
  <Application>Microsoft Macintosh PowerPoint</Application>
  <PresentationFormat>On-screen Show (4:3)</PresentationFormat>
  <Paragraphs>339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5" baseType="lpstr">
      <vt:lpstr>Rockwell</vt:lpstr>
      <vt:lpstr>Wingdings 2</vt:lpstr>
      <vt:lpstr>Foundry</vt:lpstr>
      <vt:lpstr>Foundations of Language</vt:lpstr>
      <vt:lpstr>Origins?</vt:lpstr>
      <vt:lpstr>Origins?</vt:lpstr>
      <vt:lpstr>Origins?</vt:lpstr>
      <vt:lpstr>Origins?</vt:lpstr>
      <vt:lpstr>Origins?</vt:lpstr>
      <vt:lpstr>Origins?</vt:lpstr>
      <vt:lpstr>Origins?</vt:lpstr>
      <vt:lpstr>Origins?</vt:lpstr>
      <vt:lpstr>Origins?</vt:lpstr>
      <vt:lpstr>Origins?</vt:lpstr>
      <vt:lpstr>Animal Language</vt:lpstr>
      <vt:lpstr>Animal Language</vt:lpstr>
      <vt:lpstr>Animal Language</vt:lpstr>
      <vt:lpstr>Animal Language</vt:lpstr>
      <vt:lpstr>Animal Language</vt:lpstr>
      <vt:lpstr>Animal Language</vt:lpstr>
      <vt:lpstr>Animal Language</vt:lpstr>
      <vt:lpstr>Animal Language</vt:lpstr>
      <vt:lpstr>Animal Language</vt:lpstr>
      <vt:lpstr>Animal Language</vt:lpstr>
      <vt:lpstr>Animal Language</vt:lpstr>
      <vt:lpstr>Animal Language</vt:lpstr>
      <vt:lpstr>Animal Language</vt:lpstr>
      <vt:lpstr>Animal Language</vt:lpstr>
      <vt:lpstr>Animal Language</vt:lpstr>
      <vt:lpstr>Animal Language</vt:lpstr>
      <vt:lpstr>Animal Language</vt:lpstr>
      <vt:lpstr>Animal Language</vt:lpstr>
      <vt:lpstr>Animal Language</vt:lpstr>
      <vt:lpstr>Animal Language</vt:lpstr>
      <vt:lpstr>Animal Language</vt:lpstr>
      <vt:lpstr>Animal Language</vt:lpstr>
      <vt:lpstr>Animal Language</vt:lpstr>
      <vt:lpstr>Animal Language</vt:lpstr>
      <vt:lpstr>Biological Bases</vt:lpstr>
      <vt:lpstr>Biological Bases</vt:lpstr>
      <vt:lpstr>Biological Bases</vt:lpstr>
      <vt:lpstr>Biological Bases</vt:lpstr>
      <vt:lpstr>Biological Bases</vt:lpstr>
      <vt:lpstr>Biological Bases</vt:lpstr>
      <vt:lpstr>Biological Bases</vt:lpstr>
      <vt:lpstr>Biological Bases</vt:lpstr>
      <vt:lpstr>Biological Bases</vt:lpstr>
      <vt:lpstr>Biological Bases</vt:lpstr>
      <vt:lpstr>Biological Bases</vt:lpstr>
      <vt:lpstr>Biological Bases</vt:lpstr>
      <vt:lpstr>Biological Bases</vt:lpstr>
      <vt:lpstr>Biological Bases</vt:lpstr>
      <vt:lpstr>Biological Bases</vt:lpstr>
      <vt:lpstr>Biological Bases</vt:lpstr>
      <vt:lpstr>Biological Bases</vt:lpstr>
      <vt:lpstr>Biological Bases</vt:lpstr>
      <vt:lpstr>Cognitive Bases</vt:lpstr>
      <vt:lpstr>Cognitive Bases</vt:lpstr>
      <vt:lpstr>Cognitive Bases</vt:lpstr>
      <vt:lpstr>Cognitive Bases</vt:lpstr>
      <vt:lpstr>Social Bases</vt:lpstr>
      <vt:lpstr>Social Bases</vt:lpstr>
      <vt:lpstr>Blind and Deaf Language</vt:lpstr>
      <vt:lpstr>Blind and Deaf Language</vt:lpstr>
      <vt:lpstr>Language and Thought</vt:lpstr>
      <vt:lpstr>Language and Thought</vt:lpstr>
      <vt:lpstr>Language and Thought</vt:lpstr>
      <vt:lpstr>Language and Thought</vt:lpstr>
      <vt:lpstr>Language and Thought</vt:lpstr>
      <vt:lpstr>Language and Thought</vt:lpstr>
      <vt:lpstr>Language and Thought</vt:lpstr>
      <vt:lpstr>Language and Thought</vt:lpstr>
      <vt:lpstr>Language and Thought</vt:lpstr>
      <vt:lpstr>Language and Thought</vt:lpstr>
      <vt:lpstr>Language and Thought</vt:lpstr>
    </vt:vector>
  </TitlesOfParts>
  <Company>Grizli777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Language</dc:title>
  <dc:creator>ausername</dc:creator>
  <cp:lastModifiedBy>Erin M. Buchanan</cp:lastModifiedBy>
  <cp:revision>46</cp:revision>
  <dcterms:created xsi:type="dcterms:W3CDTF">2011-08-01T14:53:46Z</dcterms:created>
  <dcterms:modified xsi:type="dcterms:W3CDTF">2017-10-28T16:09:36Z</dcterms:modified>
</cp:coreProperties>
</file>