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5"/>
    <p:restoredTop sz="94606"/>
  </p:normalViewPr>
  <p:slideViewPr>
    <p:cSldViewPr snapToGrid="0" snapToObjects="1">
      <p:cViewPr varScale="1">
        <p:scale>
          <a:sx n="114" d="100"/>
          <a:sy n="114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6,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6,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November 6,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Bilingualism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0"/>
            <a:ext cx="5435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6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languages </a:t>
            </a:r>
            <a:r>
              <a:rPr lang="en-US" dirty="0"/>
              <a:t>are learned well, but slower vocabulary development in each individual language (because you are learning two of them!</a:t>
            </a:r>
            <a:r>
              <a:rPr lang="en-US" dirty="0" smtClean="0"/>
              <a:t>)</a:t>
            </a:r>
          </a:p>
          <a:p>
            <a:r>
              <a:rPr lang="en-US" dirty="0" smtClean="0"/>
              <a:t>Overall </a:t>
            </a:r>
            <a:r>
              <a:rPr lang="en-US" dirty="0"/>
              <a:t>it’s a great advantage 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metalinguistic </a:t>
            </a:r>
            <a:r>
              <a:rPr lang="en-US" dirty="0" smtClean="0"/>
              <a:t>awareness </a:t>
            </a:r>
          </a:p>
          <a:p>
            <a:pPr lvl="1"/>
            <a:r>
              <a:rPr lang="en-US" dirty="0" smtClean="0"/>
              <a:t>Cognitive flexibility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erbal </a:t>
            </a:r>
            <a:r>
              <a:rPr lang="en-US" dirty="0"/>
              <a:t>fluency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1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store model – suggests that there are separate lexicons for each language that connect at the semantic level </a:t>
            </a:r>
          </a:p>
        </p:txBody>
      </p:sp>
    </p:spTree>
    <p:extLst>
      <p:ext uri="{BB962C8B-B14F-4D97-AF65-F5344CB8AC3E}">
        <p14:creationId xmlns:p14="http://schemas.microsoft.com/office/powerpoint/2010/main" val="196296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store model support</a:t>
            </a:r>
          </a:p>
          <a:p>
            <a:pPr lvl="1"/>
            <a:r>
              <a:rPr lang="en-US" dirty="0" smtClean="0"/>
              <a:t>Repetition priming in the same language</a:t>
            </a:r>
          </a:p>
          <a:p>
            <a:pPr lvl="1"/>
            <a:r>
              <a:rPr lang="en-US" dirty="0" smtClean="0"/>
              <a:t>If you hear the word DOCTOR in English and then again, you are faster at the second DOCTOR.</a:t>
            </a:r>
          </a:p>
          <a:p>
            <a:pPr lvl="1"/>
            <a:r>
              <a:rPr lang="en-US" dirty="0" smtClean="0"/>
              <a:t>If you hear DOCTOR in English and then another language, you are not as fast in the second language. </a:t>
            </a:r>
          </a:p>
          <a:p>
            <a:pPr lvl="1"/>
            <a:r>
              <a:rPr lang="en-US" dirty="0" smtClean="0"/>
              <a:t>If they were all stored together, it wouldn’t matter what language you heard each of them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store models – one lexicon and one semantic memory system, words are connected together.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store model support</a:t>
            </a:r>
          </a:p>
          <a:p>
            <a:pPr lvl="1"/>
            <a:r>
              <a:rPr lang="en-US" dirty="0" smtClean="0"/>
              <a:t>Semantic priming occurs across both languages</a:t>
            </a:r>
          </a:p>
          <a:p>
            <a:pPr lvl="1"/>
            <a:r>
              <a:rPr lang="en-US" dirty="0" smtClean="0"/>
              <a:t>Especially if you force the semantic priming to be an automatic process (masking, fast priming)</a:t>
            </a:r>
          </a:p>
          <a:p>
            <a:pPr lvl="2"/>
            <a:r>
              <a:rPr lang="en-US" dirty="0" smtClean="0"/>
              <a:t>Controlled languages processes slow down priming across languages.</a:t>
            </a:r>
          </a:p>
        </p:txBody>
      </p:sp>
    </p:spTree>
    <p:extLst>
      <p:ext uri="{BB962C8B-B14F-4D97-AF65-F5344CB8AC3E}">
        <p14:creationId xmlns:p14="http://schemas.microsoft.com/office/powerpoint/2010/main" val="185445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favors the common store model, BUT</a:t>
            </a:r>
          </a:p>
          <a:p>
            <a:pPr lvl="1"/>
            <a:r>
              <a:rPr lang="en-US" dirty="0" smtClean="0"/>
              <a:t>There’s an interaction with age of learning for L2</a:t>
            </a:r>
          </a:p>
          <a:p>
            <a:pPr lvl="1"/>
            <a:r>
              <a:rPr lang="en-US" dirty="0" smtClean="0"/>
              <a:t>Later L2 learning appears to lean toward separate stores, much less priming.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6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Mixed store models – a combination of separate and common stores</a:t>
            </a:r>
          </a:p>
          <a:p>
            <a:pPr lvl="1"/>
            <a:r>
              <a:rPr lang="en-US" dirty="0"/>
              <a:t>Cognates – words in different languages that have developed from the same root (i.e. same </a:t>
            </a:r>
            <a:r>
              <a:rPr lang="en-US" dirty="0" smtClean="0"/>
              <a:t>Latin </a:t>
            </a:r>
            <a:r>
              <a:rPr lang="en-US" dirty="0"/>
              <a:t>root) o</a:t>
            </a:r>
            <a:r>
              <a:rPr lang="en-US" dirty="0" smtClean="0"/>
              <a:t>r </a:t>
            </a:r>
            <a:r>
              <a:rPr lang="en-US" dirty="0"/>
              <a:t>are the same word </a:t>
            </a:r>
            <a:endParaRPr lang="en-US" dirty="0" smtClean="0"/>
          </a:p>
          <a:p>
            <a:pPr lvl="1"/>
            <a:r>
              <a:rPr lang="en-US" dirty="0" smtClean="0"/>
              <a:t>For example, oblige </a:t>
            </a:r>
            <a:r>
              <a:rPr lang="en-US" dirty="0"/>
              <a:t>in English and </a:t>
            </a:r>
            <a:r>
              <a:rPr lang="en-US" dirty="0" smtClean="0"/>
              <a:t>French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words tend to act like they are stored the same </a:t>
            </a:r>
          </a:p>
        </p:txBody>
      </p:sp>
    </p:spTree>
    <p:extLst>
      <p:ext uri="{BB962C8B-B14F-4D97-AF65-F5344CB8AC3E}">
        <p14:creationId xmlns:p14="http://schemas.microsoft.com/office/powerpoint/2010/main" val="12017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with all this research:</a:t>
            </a:r>
          </a:p>
          <a:p>
            <a:pPr lvl="1"/>
            <a:r>
              <a:rPr lang="en-US" dirty="0" smtClean="0"/>
              <a:t>Discrimination between languages appears to occur at a low level.</a:t>
            </a:r>
          </a:p>
          <a:p>
            <a:pPr lvl="1"/>
            <a:r>
              <a:rPr lang="en-US" dirty="0" smtClean="0"/>
              <a:t>So?</a:t>
            </a:r>
          </a:p>
          <a:p>
            <a:pPr lvl="2"/>
            <a:r>
              <a:rPr lang="en-US" dirty="0" smtClean="0"/>
              <a:t>Hard to interpret semantic effects if you are filtering at a perceptual level.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/>
            <a:r>
              <a:rPr lang="en-US" sz="2800" dirty="0"/>
              <a:t>Not a lot of research, but some research supports that when syntax is roughly similar (English – Spanish) then you store it as one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7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translation </a:t>
            </a:r>
            <a:r>
              <a:rPr lang="en-US" dirty="0" smtClean="0"/>
              <a:t>(L1 </a:t>
            </a:r>
            <a:r>
              <a:rPr lang="en-US" dirty="0"/>
              <a:t>to </a:t>
            </a:r>
            <a:r>
              <a:rPr lang="en-US" dirty="0" smtClean="0"/>
              <a:t>L2</a:t>
            </a:r>
            <a:r>
              <a:rPr lang="en-US" dirty="0"/>
              <a:t>) – conceptual mediation – must access the meaning of a word in order to translate it</a:t>
            </a:r>
          </a:p>
          <a:p>
            <a:r>
              <a:rPr lang="en-US" dirty="0"/>
              <a:t>Backward translation </a:t>
            </a:r>
            <a:r>
              <a:rPr lang="en-US" dirty="0" smtClean="0"/>
              <a:t>(L2 </a:t>
            </a:r>
            <a:r>
              <a:rPr lang="en-US" dirty="0"/>
              <a:t>to </a:t>
            </a:r>
            <a:r>
              <a:rPr lang="en-US" dirty="0" smtClean="0"/>
              <a:t>L1</a:t>
            </a:r>
            <a:r>
              <a:rPr lang="en-US" dirty="0"/>
              <a:t>) – word association – use direct links between items in the lexicon </a:t>
            </a:r>
          </a:p>
        </p:txBody>
      </p:sp>
    </p:spTree>
    <p:extLst>
      <p:ext uri="{BB962C8B-B14F-4D97-AF65-F5344CB8AC3E}">
        <p14:creationId xmlns:p14="http://schemas.microsoft.com/office/powerpoint/2010/main" val="257801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Bilingualism/Multilingualism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 – speaking two languages fluently.</a:t>
            </a:r>
          </a:p>
          <a:p>
            <a:r>
              <a:rPr lang="en-US" dirty="0" smtClean="0"/>
              <a:t>MULTI – speaking three or more languages fluently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3129335"/>
            <a:ext cx="5892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33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factors </a:t>
            </a:r>
            <a:r>
              <a:rPr lang="en-US" dirty="0" smtClean="0"/>
              <a:t>change </a:t>
            </a:r>
            <a:r>
              <a:rPr lang="en-US" dirty="0"/>
              <a:t>your performance for forward but doesn’t help your backward translation</a:t>
            </a:r>
          </a:p>
          <a:p>
            <a:r>
              <a:rPr lang="en-US" dirty="0"/>
              <a:t>However, congruent pictures help backwards, suggesting some semantic involvement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6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Speaking in target language – only the target language words are considered.  </a:t>
            </a:r>
          </a:p>
          <a:p>
            <a:pPr lvl="1"/>
            <a:r>
              <a:rPr lang="en-US" dirty="0"/>
              <a:t>When shown pictures </a:t>
            </a:r>
            <a:r>
              <a:rPr lang="en-US" dirty="0" smtClean="0"/>
              <a:t>with L2 word labels </a:t>
            </a:r>
            <a:r>
              <a:rPr lang="en-US" dirty="0"/>
              <a:t>and asked to name the items in the picture, that other language didn’t interfere (think </a:t>
            </a:r>
            <a:r>
              <a:rPr lang="en-US" dirty="0" err="1" smtClean="0"/>
              <a:t>Stroop</a:t>
            </a:r>
            <a:r>
              <a:rPr lang="en-US" dirty="0" smtClean="0"/>
              <a:t> </a:t>
            </a:r>
            <a:r>
              <a:rPr lang="en-US" dirty="0"/>
              <a:t>task)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679" y="3638551"/>
            <a:ext cx="3810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87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L1 (dominant language) usually appears in the left hemisphere</a:t>
            </a:r>
          </a:p>
          <a:p>
            <a:r>
              <a:rPr lang="en-US" dirty="0" smtClean="0"/>
              <a:t>L2 tends to activate the right hemisphere</a:t>
            </a:r>
          </a:p>
          <a:p>
            <a:r>
              <a:rPr lang="en-US" dirty="0" smtClean="0"/>
              <a:t>Children</a:t>
            </a:r>
          </a:p>
          <a:p>
            <a:pPr lvl="1"/>
            <a:r>
              <a:rPr lang="en-US" dirty="0" smtClean="0"/>
              <a:t>The dominant language lateralizes before the non-dominant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23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7920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76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you so hard?!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592" y="2521194"/>
            <a:ext cx="5782407" cy="43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85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syntax or some other language parts is difficult outside the critical period</a:t>
            </a:r>
          </a:p>
          <a:p>
            <a:r>
              <a:rPr lang="en-US" dirty="0"/>
              <a:t>Less time and </a:t>
            </a:r>
            <a:r>
              <a:rPr lang="en-US" dirty="0" smtClean="0"/>
              <a:t>motivation</a:t>
            </a:r>
          </a:p>
          <a:p>
            <a:r>
              <a:rPr lang="en-US" dirty="0" smtClean="0"/>
              <a:t>Contrastive Hypothesis – have difficulty learning L2 when L1 does not equal L2</a:t>
            </a:r>
          </a:p>
          <a:p>
            <a:r>
              <a:rPr lang="en-US" dirty="0" smtClean="0"/>
              <a:t>Learning – lot at first, then tapers off, then learn a lot again (restructuring)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66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method – translation from one language to another, lectures in the primary language </a:t>
            </a:r>
            <a:r>
              <a:rPr lang="en-US" dirty="0" smtClean="0"/>
              <a:t>(L1</a:t>
            </a:r>
            <a:r>
              <a:rPr lang="en-US" dirty="0"/>
              <a:t>)</a:t>
            </a:r>
          </a:p>
          <a:p>
            <a:r>
              <a:rPr lang="en-US" dirty="0"/>
              <a:t>Direct methods – all teaching is in </a:t>
            </a:r>
            <a:r>
              <a:rPr lang="en-US" dirty="0" smtClean="0"/>
              <a:t>L2</a:t>
            </a:r>
            <a:r>
              <a:rPr lang="en-US" dirty="0"/>
              <a:t>, emphasizing conversational skills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98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25500"/>
            <a:ext cx="63500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09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Audiolingual</a:t>
            </a:r>
            <a:r>
              <a:rPr lang="en-US" dirty="0"/>
              <a:t> method – emphasizes speaking and listening before reading and writing</a:t>
            </a:r>
          </a:p>
          <a:p>
            <a:r>
              <a:rPr lang="en-US" dirty="0"/>
              <a:t>Immersion method – teaches learners exclusively </a:t>
            </a:r>
            <a:r>
              <a:rPr lang="en-US" dirty="0" smtClean="0"/>
              <a:t>L2</a:t>
            </a:r>
            <a:endParaRPr lang="en-US" dirty="0"/>
          </a:p>
          <a:p>
            <a:r>
              <a:rPr lang="en-US" dirty="0"/>
              <a:t>Submersion method – usually surrounded by </a:t>
            </a:r>
            <a:r>
              <a:rPr lang="en-US" dirty="0" smtClean="0"/>
              <a:t>L2 </a:t>
            </a:r>
            <a:r>
              <a:rPr lang="en-US" dirty="0"/>
              <a:t>speakers (sink or swim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PICTURE 159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4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learning versus Language acquisition</a:t>
            </a:r>
          </a:p>
          <a:p>
            <a:pPr lvl="1"/>
            <a:r>
              <a:rPr lang="en-US" dirty="0"/>
              <a:t>Learning emphasizes explicit grammar rules</a:t>
            </a:r>
          </a:p>
          <a:p>
            <a:pPr lvl="1"/>
            <a:r>
              <a:rPr lang="en-US" dirty="0"/>
              <a:t>Acquisition unconscious grammar rule use</a:t>
            </a:r>
          </a:p>
          <a:p>
            <a:r>
              <a:rPr lang="en-US" dirty="0"/>
              <a:t>Better programs focus on acquisition </a:t>
            </a:r>
          </a:p>
        </p:txBody>
      </p:sp>
    </p:spTree>
    <p:extLst>
      <p:ext uri="{BB962C8B-B14F-4D97-AF65-F5344CB8AC3E}">
        <p14:creationId xmlns:p14="http://schemas.microsoft.com/office/powerpoint/2010/main" val="364128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Bilingualism/Multilingualism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exactly is fluency?  </a:t>
            </a:r>
          </a:p>
          <a:p>
            <a:pPr lvl="1"/>
            <a:r>
              <a:rPr lang="en-US" dirty="0" smtClean="0"/>
              <a:t>How would you define fluency?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48" y="2785920"/>
            <a:ext cx="4680551" cy="40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5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Model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Acquisition and learning distinction – children acquire their first language unconsciously, automatically, they do not </a:t>
            </a:r>
            <a:r>
              <a:rPr lang="en-US" i="1" dirty="0"/>
              <a:t>learn</a:t>
            </a:r>
            <a:r>
              <a:rPr lang="en-US" dirty="0"/>
              <a:t> it.</a:t>
            </a:r>
          </a:p>
          <a:p>
            <a:pPr lvl="1"/>
            <a:r>
              <a:rPr lang="en-US" dirty="0"/>
              <a:t>Adults </a:t>
            </a:r>
            <a:r>
              <a:rPr lang="en-US" dirty="0" smtClean="0"/>
              <a:t>need </a:t>
            </a:r>
            <a:r>
              <a:rPr lang="en-US" dirty="0"/>
              <a:t>to </a:t>
            </a:r>
            <a:r>
              <a:rPr lang="en-US" dirty="0" smtClean="0"/>
              <a:t>try to acquire </a:t>
            </a:r>
            <a:r>
              <a:rPr lang="en-US" dirty="0"/>
              <a:t>a second </a:t>
            </a:r>
            <a:r>
              <a:rPr lang="en-US" dirty="0" smtClean="0"/>
              <a:t>language but generally focus on learning instead</a:t>
            </a:r>
            <a:endParaRPr lang="en-US" dirty="0"/>
          </a:p>
          <a:p>
            <a:r>
              <a:rPr lang="en-US" dirty="0"/>
              <a:t>Natural order in acquisition – syntax errors, generalization rules, are in the same order in both languages (page 160)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41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Model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/>
            <a:r>
              <a:rPr lang="en-US" sz="2800" dirty="0"/>
              <a:t>Monitor hypothesis – acquisition processes create sentences in </a:t>
            </a:r>
            <a:r>
              <a:rPr lang="en-US" sz="2800" dirty="0" smtClean="0"/>
              <a:t>L2 </a:t>
            </a:r>
            <a:r>
              <a:rPr lang="en-US" sz="2800" dirty="0"/>
              <a:t>but learning enables us to have mechanisms that check the sentences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33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Model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Comprehensible input – emphasizes the role of comprehension, were we understand the meaning and form of the input</a:t>
            </a:r>
          </a:p>
          <a:p>
            <a:r>
              <a:rPr lang="en-US" dirty="0"/>
              <a:t>Active filter hypothesis – attitude and emotional factors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1883301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</a:t>
            </a:r>
            <a:r>
              <a:rPr lang="en-US" smtClean="0"/>
              <a:t>Model Concerns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influences on second language learning:</a:t>
            </a:r>
          </a:p>
          <a:p>
            <a:pPr lvl="1"/>
            <a:r>
              <a:rPr lang="en-US" dirty="0"/>
              <a:t>Phonetic coding ability – the ability to identify new sounds and form associations with them</a:t>
            </a:r>
          </a:p>
          <a:p>
            <a:pPr lvl="1"/>
            <a:r>
              <a:rPr lang="en-US" dirty="0"/>
              <a:t>Grammatical sensitivity – ability to recognize grammatical functions of words and syntactic structures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09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Model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influences on second language learning</a:t>
            </a:r>
          </a:p>
          <a:p>
            <a:pPr lvl="1"/>
            <a:r>
              <a:rPr lang="en-US" dirty="0"/>
              <a:t>Rote – learning ability </a:t>
            </a:r>
          </a:p>
          <a:p>
            <a:pPr lvl="1"/>
            <a:r>
              <a:rPr lang="en-US" dirty="0"/>
              <a:t>Inductive learning ability – inferring rules from data</a:t>
            </a:r>
          </a:p>
          <a:p>
            <a:pPr lvl="1"/>
            <a:r>
              <a:rPr lang="en-US" dirty="0"/>
              <a:t>Working memory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69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Immersion seems to work quite well</a:t>
            </a:r>
          </a:p>
          <a:p>
            <a:r>
              <a:rPr lang="en-US" dirty="0"/>
              <a:t>But also immersion where less is more – so starting with smaller units and building up to larger more complex </a:t>
            </a:r>
            <a:r>
              <a:rPr lang="en-US" dirty="0" smtClean="0"/>
              <a:t>syntactic pieces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9" y="3637890"/>
            <a:ext cx="2181631" cy="21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25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Cs (Sharpe)</a:t>
            </a:r>
          </a:p>
          <a:p>
            <a:pPr lvl="1"/>
            <a:r>
              <a:rPr lang="en-US" dirty="0"/>
              <a:t>Communication – must emphasize that people use </a:t>
            </a:r>
            <a:r>
              <a:rPr lang="en-US" dirty="0" smtClean="0"/>
              <a:t>L2 </a:t>
            </a:r>
            <a:r>
              <a:rPr lang="en-US" dirty="0"/>
              <a:t>to communicate</a:t>
            </a:r>
          </a:p>
          <a:p>
            <a:pPr lvl="1"/>
            <a:r>
              <a:rPr lang="en-US" dirty="0"/>
              <a:t>Culture – de-emphasizing direct translation, more about the culture of the language </a:t>
            </a:r>
          </a:p>
          <a:p>
            <a:pPr lvl="1"/>
            <a:r>
              <a:rPr lang="en-US" dirty="0"/>
              <a:t>Context – providing comprehensible input</a:t>
            </a:r>
          </a:p>
          <a:p>
            <a:pPr lvl="1"/>
            <a:r>
              <a:rPr lang="en-US" dirty="0"/>
              <a:t>Confidence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5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Bilingualism/Multilingualism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Productive bilinguals can speak and understand both languages</a:t>
            </a:r>
          </a:p>
          <a:p>
            <a:r>
              <a:rPr lang="en-US" dirty="0"/>
              <a:t>Receptive bilinguals can understand both languages but have limited production 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2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L1 – language that is learned first</a:t>
            </a:r>
          </a:p>
          <a:p>
            <a:r>
              <a:rPr lang="en-US" dirty="0" smtClean="0"/>
              <a:t>L2 – language that is learned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2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Simultaneous – </a:t>
            </a:r>
            <a:r>
              <a:rPr lang="en-US" dirty="0" smtClean="0"/>
              <a:t>L1 </a:t>
            </a:r>
            <a:r>
              <a:rPr lang="en-US" dirty="0"/>
              <a:t>and </a:t>
            </a:r>
            <a:r>
              <a:rPr lang="en-US" dirty="0" smtClean="0"/>
              <a:t>L2 </a:t>
            </a:r>
            <a:r>
              <a:rPr lang="en-US" dirty="0"/>
              <a:t>are learned together at the same time</a:t>
            </a:r>
          </a:p>
          <a:p>
            <a:r>
              <a:rPr lang="en-US" dirty="0"/>
              <a:t>Early sequential – </a:t>
            </a:r>
            <a:r>
              <a:rPr lang="en-US" dirty="0" smtClean="0"/>
              <a:t>L1 </a:t>
            </a:r>
            <a:r>
              <a:rPr lang="en-US" dirty="0"/>
              <a:t>learned first, </a:t>
            </a:r>
            <a:r>
              <a:rPr lang="en-US" dirty="0" smtClean="0"/>
              <a:t>L2 </a:t>
            </a:r>
            <a:r>
              <a:rPr lang="en-US" dirty="0"/>
              <a:t>learned relatively early in childhood</a:t>
            </a:r>
          </a:p>
          <a:p>
            <a:r>
              <a:rPr lang="en-US" dirty="0"/>
              <a:t>Late sequential – </a:t>
            </a:r>
            <a:r>
              <a:rPr lang="en-US" dirty="0" smtClean="0"/>
              <a:t>L1 </a:t>
            </a:r>
            <a:r>
              <a:rPr lang="en-US" dirty="0"/>
              <a:t>learned first, </a:t>
            </a:r>
            <a:r>
              <a:rPr lang="en-US" dirty="0" smtClean="0"/>
              <a:t>L2 </a:t>
            </a:r>
            <a:r>
              <a:rPr lang="en-US" dirty="0"/>
              <a:t>learned later in adolescence and onwards</a:t>
            </a:r>
          </a:p>
        </p:txBody>
      </p:sp>
    </p:spTree>
    <p:extLst>
      <p:ext uri="{BB962C8B-B14F-4D97-AF65-F5344CB8AC3E}">
        <p14:creationId xmlns:p14="http://schemas.microsoft.com/office/powerpoint/2010/main" val="9158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language do people speak?</a:t>
            </a:r>
          </a:p>
          <a:p>
            <a:pPr lvl="1"/>
            <a:r>
              <a:rPr lang="en-US" dirty="0" smtClean="0"/>
              <a:t>Depends on culture</a:t>
            </a:r>
          </a:p>
          <a:p>
            <a:pPr lvl="1"/>
            <a:r>
              <a:rPr lang="en-US" dirty="0" smtClean="0"/>
              <a:t>Who you are talking to</a:t>
            </a:r>
          </a:p>
          <a:p>
            <a:pPr lvl="1"/>
            <a:r>
              <a:rPr lang="en-US" dirty="0" smtClean="0"/>
              <a:t>What the national language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best way to teach a second language?</a:t>
            </a:r>
          </a:p>
          <a:p>
            <a:r>
              <a:rPr lang="en-US" dirty="0" smtClean="0"/>
              <a:t>How do we store the two languages in our lexicon?</a:t>
            </a:r>
          </a:p>
          <a:p>
            <a:r>
              <a:rPr lang="en-US" dirty="0" smtClean="0"/>
              <a:t>How do we translate between the two languages?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8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Diary studies of people who’ve moved as children – picked up and switched to new language </a:t>
            </a:r>
          </a:p>
          <a:p>
            <a:r>
              <a:rPr lang="en-US" dirty="0"/>
              <a:t>Language mixing – when words combine (i.e. putting wrong suffixes 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</a:t>
            </a:r>
            <a:r>
              <a:rPr lang="en-US" dirty="0"/>
              <a:t>switching – switching languages mid sentences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17903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50</TotalTime>
  <Words>1069</Words>
  <Application>Microsoft Macintosh PowerPoint</Application>
  <PresentationFormat>On-screen Show (4:3)</PresentationFormat>
  <Paragraphs>130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Gill Sans MT</vt:lpstr>
      <vt:lpstr>Wingdings 3</vt:lpstr>
      <vt:lpstr>Urban Pop</vt:lpstr>
      <vt:lpstr>Bilingualism</vt:lpstr>
      <vt:lpstr>Bilingualism/Multilingualism</vt:lpstr>
      <vt:lpstr>Bilingualism/Multilingualism</vt:lpstr>
      <vt:lpstr>Bilingualism/Multilingualism</vt:lpstr>
      <vt:lpstr>Language Definitions</vt:lpstr>
      <vt:lpstr>Language Definitions</vt:lpstr>
      <vt:lpstr>Language Definitions</vt:lpstr>
      <vt:lpstr>Questions</vt:lpstr>
      <vt:lpstr>Early research</vt:lpstr>
      <vt:lpstr>Early research</vt:lpstr>
      <vt:lpstr>Lexicon</vt:lpstr>
      <vt:lpstr>Lexicon</vt:lpstr>
      <vt:lpstr>Lexicon</vt:lpstr>
      <vt:lpstr>Lexicon</vt:lpstr>
      <vt:lpstr>Lexicon</vt:lpstr>
      <vt:lpstr>Lexicon</vt:lpstr>
      <vt:lpstr>Lexicon</vt:lpstr>
      <vt:lpstr>Syntax</vt:lpstr>
      <vt:lpstr>Language Switching</vt:lpstr>
      <vt:lpstr>Language Switching</vt:lpstr>
      <vt:lpstr>Language Switching</vt:lpstr>
      <vt:lpstr>Brains</vt:lpstr>
      <vt:lpstr>PowerPoint Presentation</vt:lpstr>
      <vt:lpstr>Acquisition </vt:lpstr>
      <vt:lpstr>acquisition</vt:lpstr>
      <vt:lpstr>Teaching</vt:lpstr>
      <vt:lpstr>PowerPoint Presentation</vt:lpstr>
      <vt:lpstr>Teaching</vt:lpstr>
      <vt:lpstr>Monitor Model</vt:lpstr>
      <vt:lpstr>Monitor Model Hypotheses</vt:lpstr>
      <vt:lpstr>Monitor Model Hypotheses</vt:lpstr>
      <vt:lpstr>Monitor Model Hypotheses</vt:lpstr>
      <vt:lpstr>Monitor Model Concerns</vt:lpstr>
      <vt:lpstr>Monitor Model Concerns</vt:lpstr>
      <vt:lpstr>What can we do?</vt:lpstr>
      <vt:lpstr>What can we do?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Bilingualism</dc:title>
  <dc:creator>Erin</dc:creator>
  <cp:lastModifiedBy>Erin M. Buchanan</cp:lastModifiedBy>
  <cp:revision>18</cp:revision>
  <dcterms:created xsi:type="dcterms:W3CDTF">2011-08-02T15:42:43Z</dcterms:created>
  <dcterms:modified xsi:type="dcterms:W3CDTF">2016-11-06T18:08:34Z</dcterms:modified>
</cp:coreProperties>
</file>