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9"/>
  </p:notesMasterIdLst>
  <p:sldIdLst>
    <p:sldId id="333" r:id="rId2"/>
    <p:sldId id="33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8" r:id="rId20"/>
    <p:sldId id="279" r:id="rId21"/>
    <p:sldId id="276" r:id="rId22"/>
    <p:sldId id="273" r:id="rId23"/>
    <p:sldId id="275" r:id="rId24"/>
    <p:sldId id="280" r:id="rId25"/>
    <p:sldId id="282" r:id="rId26"/>
    <p:sldId id="284" r:id="rId27"/>
    <p:sldId id="285" r:id="rId28"/>
    <p:sldId id="286" r:id="rId29"/>
    <p:sldId id="287" r:id="rId30"/>
    <p:sldId id="283"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30" r:id="rId48"/>
    <p:sldId id="331" r:id="rId49"/>
    <p:sldId id="332" r:id="rId50"/>
    <p:sldId id="318" r:id="rId51"/>
    <p:sldId id="319" r:id="rId52"/>
    <p:sldId id="322" r:id="rId53"/>
    <p:sldId id="323" r:id="rId54"/>
    <p:sldId id="324" r:id="rId55"/>
    <p:sldId id="328" r:id="rId56"/>
    <p:sldId id="321" r:id="rId57"/>
    <p:sldId id="329" r:id="rId58"/>
    <p:sldId id="304" r:id="rId59"/>
    <p:sldId id="281" r:id="rId60"/>
    <p:sldId id="308" r:id="rId61"/>
    <p:sldId id="309" r:id="rId62"/>
    <p:sldId id="310" r:id="rId63"/>
    <p:sldId id="312" r:id="rId64"/>
    <p:sldId id="313" r:id="rId65"/>
    <p:sldId id="314" r:id="rId66"/>
    <p:sldId id="311" r:id="rId67"/>
    <p:sldId id="315" r:id="rId68"/>
    <p:sldId id="316" r:id="rId69"/>
    <p:sldId id="317"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85" r:id="rId88"/>
    <p:sldId id="352" r:id="rId89"/>
    <p:sldId id="353" r:id="rId90"/>
    <p:sldId id="354" r:id="rId91"/>
    <p:sldId id="356" r:id="rId92"/>
    <p:sldId id="357" r:id="rId93"/>
    <p:sldId id="358" r:id="rId94"/>
    <p:sldId id="359" r:id="rId95"/>
    <p:sldId id="360" r:id="rId96"/>
    <p:sldId id="361" r:id="rId97"/>
    <p:sldId id="364" r:id="rId98"/>
    <p:sldId id="365" r:id="rId99"/>
    <p:sldId id="383" r:id="rId100"/>
    <p:sldId id="366" r:id="rId101"/>
    <p:sldId id="367" r:id="rId102"/>
    <p:sldId id="368" r:id="rId103"/>
    <p:sldId id="369" r:id="rId104"/>
    <p:sldId id="370" r:id="rId105"/>
    <p:sldId id="371" r:id="rId106"/>
    <p:sldId id="372" r:id="rId107"/>
    <p:sldId id="373" r:id="rId108"/>
    <p:sldId id="374" r:id="rId109"/>
    <p:sldId id="375" r:id="rId110"/>
    <p:sldId id="376" r:id="rId111"/>
    <p:sldId id="377" r:id="rId112"/>
    <p:sldId id="378" r:id="rId113"/>
    <p:sldId id="379" r:id="rId114"/>
    <p:sldId id="380" r:id="rId115"/>
    <p:sldId id="381" r:id="rId116"/>
    <p:sldId id="382" r:id="rId117"/>
    <p:sldId id="384"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31"/>
  </p:normalViewPr>
  <p:slideViewPr>
    <p:cSldViewPr>
      <p:cViewPr varScale="1">
        <p:scale>
          <a:sx n="101" d="100"/>
          <a:sy n="101" d="100"/>
        </p:scale>
        <p:origin x="18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presProps" Target="presProps.xml"/><Relationship Id="rId121" Type="http://schemas.openxmlformats.org/officeDocument/2006/relationships/viewProps" Target="viewProps.xml"/><Relationship Id="rId122" Type="http://schemas.openxmlformats.org/officeDocument/2006/relationships/theme" Target="theme/theme1.xml"/><Relationship Id="rId12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notesMaster" Target="notesMasters/notesMaster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0D51A-51D3-439F-87C4-0CB44E8E197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309548D-B20E-426C-80BE-82804C2C3738}">
      <dgm:prSet phldrT="[Text]"/>
      <dgm:spPr/>
      <dgm:t>
        <a:bodyPr/>
        <a:lstStyle/>
        <a:p>
          <a:r>
            <a:rPr lang="en-US" dirty="0" smtClean="0"/>
            <a:t>DOCTOR</a:t>
          </a:r>
          <a:endParaRPr lang="en-US" dirty="0"/>
        </a:p>
      </dgm:t>
    </dgm:pt>
    <dgm:pt modelId="{08390DEF-F841-4C11-93F4-9B0F4BE28DD7}" type="parTrans" cxnId="{970B30A4-FE90-478C-8E58-03CE60749CB8}">
      <dgm:prSet/>
      <dgm:spPr/>
      <dgm:t>
        <a:bodyPr/>
        <a:lstStyle/>
        <a:p>
          <a:endParaRPr lang="en-US"/>
        </a:p>
      </dgm:t>
    </dgm:pt>
    <dgm:pt modelId="{17D06D15-0588-4733-8BB9-7C54C93C0CAB}" type="sibTrans" cxnId="{970B30A4-FE90-478C-8E58-03CE60749CB8}">
      <dgm:prSet/>
      <dgm:spPr/>
      <dgm:t>
        <a:bodyPr/>
        <a:lstStyle/>
        <a:p>
          <a:endParaRPr lang="en-US"/>
        </a:p>
      </dgm:t>
    </dgm:pt>
    <dgm:pt modelId="{7133B8D6-5B61-48FD-833C-C7266691405A}">
      <dgm:prSet phldrT="[Text]"/>
      <dgm:spPr/>
      <dgm:t>
        <a:bodyPr/>
        <a:lstStyle/>
        <a:p>
          <a:r>
            <a:rPr lang="en-US" dirty="0" smtClean="0"/>
            <a:t>NURSE</a:t>
          </a:r>
          <a:endParaRPr lang="en-US" dirty="0"/>
        </a:p>
      </dgm:t>
    </dgm:pt>
    <dgm:pt modelId="{A31CAC21-E59C-4FE0-98AC-41436042644B}" type="parTrans" cxnId="{A61FC452-C6E0-45B9-9FD2-F8894A9115B6}">
      <dgm:prSet/>
      <dgm:spPr/>
      <dgm:t>
        <a:bodyPr/>
        <a:lstStyle/>
        <a:p>
          <a:endParaRPr lang="en-US"/>
        </a:p>
      </dgm:t>
    </dgm:pt>
    <dgm:pt modelId="{62A65ABD-0052-4A2A-B69F-BA49FF34A8A9}" type="sibTrans" cxnId="{A61FC452-C6E0-45B9-9FD2-F8894A9115B6}">
      <dgm:prSet/>
      <dgm:spPr/>
      <dgm:t>
        <a:bodyPr/>
        <a:lstStyle/>
        <a:p>
          <a:endParaRPr lang="en-US"/>
        </a:p>
      </dgm:t>
    </dgm:pt>
    <dgm:pt modelId="{947D1CC2-43FA-4EFF-86CE-E8E27C4D41F7}">
      <dgm:prSet phldrT="[Text]"/>
      <dgm:spPr/>
      <dgm:t>
        <a:bodyPr/>
        <a:lstStyle/>
        <a:p>
          <a:r>
            <a:rPr lang="en-US" dirty="0" smtClean="0"/>
            <a:t>TREE</a:t>
          </a:r>
          <a:endParaRPr lang="en-US" dirty="0"/>
        </a:p>
      </dgm:t>
    </dgm:pt>
    <dgm:pt modelId="{DC524B57-4F36-4072-B4E1-664073B033A5}" type="parTrans" cxnId="{C1741C6A-2B2C-4733-8D47-336B102BC711}">
      <dgm:prSet/>
      <dgm:spPr/>
      <dgm:t>
        <a:bodyPr/>
        <a:lstStyle/>
        <a:p>
          <a:endParaRPr lang="en-US"/>
        </a:p>
      </dgm:t>
    </dgm:pt>
    <dgm:pt modelId="{BC9331E8-2728-4223-B91D-99262C9E6931}" type="sibTrans" cxnId="{C1741C6A-2B2C-4733-8D47-336B102BC711}">
      <dgm:prSet/>
      <dgm:spPr/>
      <dgm:t>
        <a:bodyPr/>
        <a:lstStyle/>
        <a:p>
          <a:endParaRPr lang="en-US"/>
        </a:p>
      </dgm:t>
    </dgm:pt>
    <dgm:pt modelId="{42A10FA1-E8D3-48D0-B90C-A785AB868B16}" type="pres">
      <dgm:prSet presAssocID="{6370D51A-51D3-439F-87C4-0CB44E8E197E}" presName="hierChild1" presStyleCnt="0">
        <dgm:presLayoutVars>
          <dgm:chPref val="1"/>
          <dgm:dir/>
          <dgm:animOne val="branch"/>
          <dgm:animLvl val="lvl"/>
          <dgm:resizeHandles/>
        </dgm:presLayoutVars>
      </dgm:prSet>
      <dgm:spPr/>
      <dgm:t>
        <a:bodyPr/>
        <a:lstStyle/>
        <a:p>
          <a:endParaRPr lang="en-US"/>
        </a:p>
      </dgm:t>
    </dgm:pt>
    <dgm:pt modelId="{2AEFA218-4853-4F28-81C3-7AB6C438EBC0}" type="pres">
      <dgm:prSet presAssocID="{0309548D-B20E-426C-80BE-82804C2C3738}" presName="hierRoot1" presStyleCnt="0"/>
      <dgm:spPr/>
    </dgm:pt>
    <dgm:pt modelId="{9C0D93EC-4C75-41E5-B3AB-2218CD1BA85E}" type="pres">
      <dgm:prSet presAssocID="{0309548D-B20E-426C-80BE-82804C2C3738}" presName="composite" presStyleCnt="0"/>
      <dgm:spPr/>
    </dgm:pt>
    <dgm:pt modelId="{E6CB73CE-2987-4B09-A448-FAD27D3C28CE}" type="pres">
      <dgm:prSet presAssocID="{0309548D-B20E-426C-80BE-82804C2C3738}" presName="background" presStyleLbl="node0" presStyleIdx="0" presStyleCnt="1"/>
      <dgm:spPr/>
    </dgm:pt>
    <dgm:pt modelId="{7C2A97A4-47BB-4AA8-B5EB-C1D24BA2972A}" type="pres">
      <dgm:prSet presAssocID="{0309548D-B20E-426C-80BE-82804C2C3738}" presName="text" presStyleLbl="fgAcc0" presStyleIdx="0" presStyleCnt="1">
        <dgm:presLayoutVars>
          <dgm:chPref val="3"/>
        </dgm:presLayoutVars>
      </dgm:prSet>
      <dgm:spPr/>
      <dgm:t>
        <a:bodyPr/>
        <a:lstStyle/>
        <a:p>
          <a:endParaRPr lang="en-US"/>
        </a:p>
      </dgm:t>
    </dgm:pt>
    <dgm:pt modelId="{250A492D-A078-4F7E-9312-2DD33DF08657}" type="pres">
      <dgm:prSet presAssocID="{0309548D-B20E-426C-80BE-82804C2C3738}" presName="hierChild2" presStyleCnt="0"/>
      <dgm:spPr/>
    </dgm:pt>
    <dgm:pt modelId="{CEDC05EC-E006-4353-AEB5-B2F21E0D7642}" type="pres">
      <dgm:prSet presAssocID="{A31CAC21-E59C-4FE0-98AC-41436042644B}" presName="Name10" presStyleLbl="parChTrans1D2" presStyleIdx="0" presStyleCnt="2"/>
      <dgm:spPr/>
      <dgm:t>
        <a:bodyPr/>
        <a:lstStyle/>
        <a:p>
          <a:endParaRPr lang="en-US"/>
        </a:p>
      </dgm:t>
    </dgm:pt>
    <dgm:pt modelId="{6E3D9ABA-4797-48B0-A857-AFCCB269FBA9}" type="pres">
      <dgm:prSet presAssocID="{7133B8D6-5B61-48FD-833C-C7266691405A}" presName="hierRoot2" presStyleCnt="0"/>
      <dgm:spPr/>
    </dgm:pt>
    <dgm:pt modelId="{C93D8086-DE29-46B4-9D15-685A1E4A6500}" type="pres">
      <dgm:prSet presAssocID="{7133B8D6-5B61-48FD-833C-C7266691405A}" presName="composite2" presStyleCnt="0"/>
      <dgm:spPr/>
    </dgm:pt>
    <dgm:pt modelId="{917A13CD-F770-4CDA-8F72-3F1E3D4AEF4C}" type="pres">
      <dgm:prSet presAssocID="{7133B8D6-5B61-48FD-833C-C7266691405A}" presName="background2" presStyleLbl="node2" presStyleIdx="0" presStyleCnt="2"/>
      <dgm:spPr/>
    </dgm:pt>
    <dgm:pt modelId="{B5A979E0-244D-4332-8204-92C8A396FD99}" type="pres">
      <dgm:prSet presAssocID="{7133B8D6-5B61-48FD-833C-C7266691405A}" presName="text2" presStyleLbl="fgAcc2" presStyleIdx="0" presStyleCnt="2">
        <dgm:presLayoutVars>
          <dgm:chPref val="3"/>
        </dgm:presLayoutVars>
      </dgm:prSet>
      <dgm:spPr/>
      <dgm:t>
        <a:bodyPr/>
        <a:lstStyle/>
        <a:p>
          <a:endParaRPr lang="en-US"/>
        </a:p>
      </dgm:t>
    </dgm:pt>
    <dgm:pt modelId="{461160E6-190A-40B8-91BA-4C2FEFA984FD}" type="pres">
      <dgm:prSet presAssocID="{7133B8D6-5B61-48FD-833C-C7266691405A}" presName="hierChild3" presStyleCnt="0"/>
      <dgm:spPr/>
    </dgm:pt>
    <dgm:pt modelId="{48FC82D2-394C-4112-940F-0A3DB253E406}" type="pres">
      <dgm:prSet presAssocID="{DC524B57-4F36-4072-B4E1-664073B033A5}" presName="Name10" presStyleLbl="parChTrans1D2" presStyleIdx="1" presStyleCnt="2"/>
      <dgm:spPr/>
      <dgm:t>
        <a:bodyPr/>
        <a:lstStyle/>
        <a:p>
          <a:endParaRPr lang="en-US"/>
        </a:p>
      </dgm:t>
    </dgm:pt>
    <dgm:pt modelId="{D1DF2973-A8D6-4923-87C7-7B28B2534807}" type="pres">
      <dgm:prSet presAssocID="{947D1CC2-43FA-4EFF-86CE-E8E27C4D41F7}" presName="hierRoot2" presStyleCnt="0"/>
      <dgm:spPr/>
    </dgm:pt>
    <dgm:pt modelId="{E14FA9D4-45E4-4BE2-BBFD-A9006C282164}" type="pres">
      <dgm:prSet presAssocID="{947D1CC2-43FA-4EFF-86CE-E8E27C4D41F7}" presName="composite2" presStyleCnt="0"/>
      <dgm:spPr/>
    </dgm:pt>
    <dgm:pt modelId="{DA7E0F10-EBA7-41EA-B89A-438FA80D0DAB}" type="pres">
      <dgm:prSet presAssocID="{947D1CC2-43FA-4EFF-86CE-E8E27C4D41F7}" presName="background2" presStyleLbl="node2" presStyleIdx="1" presStyleCnt="2"/>
      <dgm:spPr/>
    </dgm:pt>
    <dgm:pt modelId="{9D26EA36-302A-4F1D-B46B-3B9A096675F0}" type="pres">
      <dgm:prSet presAssocID="{947D1CC2-43FA-4EFF-86CE-E8E27C4D41F7}" presName="text2" presStyleLbl="fgAcc2" presStyleIdx="1" presStyleCnt="2">
        <dgm:presLayoutVars>
          <dgm:chPref val="3"/>
        </dgm:presLayoutVars>
      </dgm:prSet>
      <dgm:spPr/>
      <dgm:t>
        <a:bodyPr/>
        <a:lstStyle/>
        <a:p>
          <a:endParaRPr lang="en-US"/>
        </a:p>
      </dgm:t>
    </dgm:pt>
    <dgm:pt modelId="{89187D7F-6730-4C62-864A-A9ED565807EE}" type="pres">
      <dgm:prSet presAssocID="{947D1CC2-43FA-4EFF-86CE-E8E27C4D41F7}" presName="hierChild3" presStyleCnt="0"/>
      <dgm:spPr/>
    </dgm:pt>
  </dgm:ptLst>
  <dgm:cxnLst>
    <dgm:cxn modelId="{C1741C6A-2B2C-4733-8D47-336B102BC711}" srcId="{0309548D-B20E-426C-80BE-82804C2C3738}" destId="{947D1CC2-43FA-4EFF-86CE-E8E27C4D41F7}" srcOrd="1" destOrd="0" parTransId="{DC524B57-4F36-4072-B4E1-664073B033A5}" sibTransId="{BC9331E8-2728-4223-B91D-99262C9E6931}"/>
    <dgm:cxn modelId="{E4ACEDC4-6752-4AE9-A5A3-65E8A9407613}" type="presOf" srcId="{7133B8D6-5B61-48FD-833C-C7266691405A}" destId="{B5A979E0-244D-4332-8204-92C8A396FD99}" srcOrd="0" destOrd="0" presId="urn:microsoft.com/office/officeart/2005/8/layout/hierarchy1"/>
    <dgm:cxn modelId="{F42A01CA-0094-4D40-AE3C-9C4E032DD37A}" type="presOf" srcId="{0309548D-B20E-426C-80BE-82804C2C3738}" destId="{7C2A97A4-47BB-4AA8-B5EB-C1D24BA2972A}" srcOrd="0" destOrd="0" presId="urn:microsoft.com/office/officeart/2005/8/layout/hierarchy1"/>
    <dgm:cxn modelId="{970B30A4-FE90-478C-8E58-03CE60749CB8}" srcId="{6370D51A-51D3-439F-87C4-0CB44E8E197E}" destId="{0309548D-B20E-426C-80BE-82804C2C3738}" srcOrd="0" destOrd="0" parTransId="{08390DEF-F841-4C11-93F4-9B0F4BE28DD7}" sibTransId="{17D06D15-0588-4733-8BB9-7C54C93C0CAB}"/>
    <dgm:cxn modelId="{E9ECD375-9DA4-43EC-A766-C9812E974774}" type="presOf" srcId="{DC524B57-4F36-4072-B4E1-664073B033A5}" destId="{48FC82D2-394C-4112-940F-0A3DB253E406}" srcOrd="0" destOrd="0" presId="urn:microsoft.com/office/officeart/2005/8/layout/hierarchy1"/>
    <dgm:cxn modelId="{A61FC452-C6E0-45B9-9FD2-F8894A9115B6}" srcId="{0309548D-B20E-426C-80BE-82804C2C3738}" destId="{7133B8D6-5B61-48FD-833C-C7266691405A}" srcOrd="0" destOrd="0" parTransId="{A31CAC21-E59C-4FE0-98AC-41436042644B}" sibTransId="{62A65ABD-0052-4A2A-B69F-BA49FF34A8A9}"/>
    <dgm:cxn modelId="{C42E3742-CF4B-44BF-8718-B32F8C8D79B1}" type="presOf" srcId="{A31CAC21-E59C-4FE0-98AC-41436042644B}" destId="{CEDC05EC-E006-4353-AEB5-B2F21E0D7642}" srcOrd="0" destOrd="0" presId="urn:microsoft.com/office/officeart/2005/8/layout/hierarchy1"/>
    <dgm:cxn modelId="{B6E4A1D6-14F4-47FE-AC6D-5320CBEFCB7F}" type="presOf" srcId="{947D1CC2-43FA-4EFF-86CE-E8E27C4D41F7}" destId="{9D26EA36-302A-4F1D-B46B-3B9A096675F0}" srcOrd="0" destOrd="0" presId="urn:microsoft.com/office/officeart/2005/8/layout/hierarchy1"/>
    <dgm:cxn modelId="{3989A594-2679-461F-B171-F517C4F7A003}" type="presOf" srcId="{6370D51A-51D3-439F-87C4-0CB44E8E197E}" destId="{42A10FA1-E8D3-48D0-B90C-A785AB868B16}" srcOrd="0" destOrd="0" presId="urn:microsoft.com/office/officeart/2005/8/layout/hierarchy1"/>
    <dgm:cxn modelId="{1BC7CB22-0B67-4AF6-ABCA-93210FCE0A64}" type="presParOf" srcId="{42A10FA1-E8D3-48D0-B90C-A785AB868B16}" destId="{2AEFA218-4853-4F28-81C3-7AB6C438EBC0}" srcOrd="0" destOrd="0" presId="urn:microsoft.com/office/officeart/2005/8/layout/hierarchy1"/>
    <dgm:cxn modelId="{A2E1CB34-B14D-48FD-9EA9-6498DCBF9E54}" type="presParOf" srcId="{2AEFA218-4853-4F28-81C3-7AB6C438EBC0}" destId="{9C0D93EC-4C75-41E5-B3AB-2218CD1BA85E}" srcOrd="0" destOrd="0" presId="urn:microsoft.com/office/officeart/2005/8/layout/hierarchy1"/>
    <dgm:cxn modelId="{82F88246-ECEE-4F60-A762-35A66920C13D}" type="presParOf" srcId="{9C0D93EC-4C75-41E5-B3AB-2218CD1BA85E}" destId="{E6CB73CE-2987-4B09-A448-FAD27D3C28CE}" srcOrd="0" destOrd="0" presId="urn:microsoft.com/office/officeart/2005/8/layout/hierarchy1"/>
    <dgm:cxn modelId="{44FBC332-DFC8-42F0-8575-AA9EB73D9EB1}" type="presParOf" srcId="{9C0D93EC-4C75-41E5-B3AB-2218CD1BA85E}" destId="{7C2A97A4-47BB-4AA8-B5EB-C1D24BA2972A}" srcOrd="1" destOrd="0" presId="urn:microsoft.com/office/officeart/2005/8/layout/hierarchy1"/>
    <dgm:cxn modelId="{72CE2B52-7A0B-4D83-97FF-6AE7149290E1}" type="presParOf" srcId="{2AEFA218-4853-4F28-81C3-7AB6C438EBC0}" destId="{250A492D-A078-4F7E-9312-2DD33DF08657}" srcOrd="1" destOrd="0" presId="urn:microsoft.com/office/officeart/2005/8/layout/hierarchy1"/>
    <dgm:cxn modelId="{B54E90B1-53AB-4020-9125-D9942C85A243}" type="presParOf" srcId="{250A492D-A078-4F7E-9312-2DD33DF08657}" destId="{CEDC05EC-E006-4353-AEB5-B2F21E0D7642}" srcOrd="0" destOrd="0" presId="urn:microsoft.com/office/officeart/2005/8/layout/hierarchy1"/>
    <dgm:cxn modelId="{76AA1297-FB1C-457C-9235-EABD73361D26}" type="presParOf" srcId="{250A492D-A078-4F7E-9312-2DD33DF08657}" destId="{6E3D9ABA-4797-48B0-A857-AFCCB269FBA9}" srcOrd="1" destOrd="0" presId="urn:microsoft.com/office/officeart/2005/8/layout/hierarchy1"/>
    <dgm:cxn modelId="{7EA9058A-0382-49E7-B89E-410D89D850A4}" type="presParOf" srcId="{6E3D9ABA-4797-48B0-A857-AFCCB269FBA9}" destId="{C93D8086-DE29-46B4-9D15-685A1E4A6500}" srcOrd="0" destOrd="0" presId="urn:microsoft.com/office/officeart/2005/8/layout/hierarchy1"/>
    <dgm:cxn modelId="{5C49E455-8330-446A-8FD5-D8EC31AE0B8A}" type="presParOf" srcId="{C93D8086-DE29-46B4-9D15-685A1E4A6500}" destId="{917A13CD-F770-4CDA-8F72-3F1E3D4AEF4C}" srcOrd="0" destOrd="0" presId="urn:microsoft.com/office/officeart/2005/8/layout/hierarchy1"/>
    <dgm:cxn modelId="{95D2C1AF-F075-4237-8065-1E7901D3840A}" type="presParOf" srcId="{C93D8086-DE29-46B4-9D15-685A1E4A6500}" destId="{B5A979E0-244D-4332-8204-92C8A396FD99}" srcOrd="1" destOrd="0" presId="urn:microsoft.com/office/officeart/2005/8/layout/hierarchy1"/>
    <dgm:cxn modelId="{5436A0E6-96A1-4804-9FE3-05A333826143}" type="presParOf" srcId="{6E3D9ABA-4797-48B0-A857-AFCCB269FBA9}" destId="{461160E6-190A-40B8-91BA-4C2FEFA984FD}" srcOrd="1" destOrd="0" presId="urn:microsoft.com/office/officeart/2005/8/layout/hierarchy1"/>
    <dgm:cxn modelId="{76B5667F-167B-48E6-ADE5-9DDA4541933A}" type="presParOf" srcId="{250A492D-A078-4F7E-9312-2DD33DF08657}" destId="{48FC82D2-394C-4112-940F-0A3DB253E406}" srcOrd="2" destOrd="0" presId="urn:microsoft.com/office/officeart/2005/8/layout/hierarchy1"/>
    <dgm:cxn modelId="{579D170E-0A9E-4027-9BC0-A4CE3EC3604B}" type="presParOf" srcId="{250A492D-A078-4F7E-9312-2DD33DF08657}" destId="{D1DF2973-A8D6-4923-87C7-7B28B2534807}" srcOrd="3" destOrd="0" presId="urn:microsoft.com/office/officeart/2005/8/layout/hierarchy1"/>
    <dgm:cxn modelId="{2F42492E-A47E-4EF4-A3EF-63483E53036F}" type="presParOf" srcId="{D1DF2973-A8D6-4923-87C7-7B28B2534807}" destId="{E14FA9D4-45E4-4BE2-BBFD-A9006C282164}" srcOrd="0" destOrd="0" presId="urn:microsoft.com/office/officeart/2005/8/layout/hierarchy1"/>
    <dgm:cxn modelId="{ED099CCB-1B2A-4678-8309-349B69D8C52D}" type="presParOf" srcId="{E14FA9D4-45E4-4BE2-BBFD-A9006C282164}" destId="{DA7E0F10-EBA7-41EA-B89A-438FA80D0DAB}" srcOrd="0" destOrd="0" presId="urn:microsoft.com/office/officeart/2005/8/layout/hierarchy1"/>
    <dgm:cxn modelId="{0F2423D1-FC19-4A37-860F-025C569B20AF}" type="presParOf" srcId="{E14FA9D4-45E4-4BE2-BBFD-A9006C282164}" destId="{9D26EA36-302A-4F1D-B46B-3B9A096675F0}" srcOrd="1" destOrd="0" presId="urn:microsoft.com/office/officeart/2005/8/layout/hierarchy1"/>
    <dgm:cxn modelId="{77963080-335C-49B5-B957-6BBF5F14A048}" type="presParOf" srcId="{D1DF2973-A8D6-4923-87C7-7B28B2534807}" destId="{89187D7F-6730-4C62-864A-A9ED565807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82D2-394C-4112-940F-0A3DB253E406}">
      <dsp:nvSpPr>
        <dsp:cNvPr id="0" name=""/>
        <dsp:cNvSpPr/>
      </dsp:nvSpPr>
      <dsp:spPr>
        <a:xfrm>
          <a:off x="2745739" y="1277693"/>
          <a:ext cx="1229366" cy="585066"/>
        </a:xfrm>
        <a:custGeom>
          <a:avLst/>
          <a:gdLst/>
          <a:ahLst/>
          <a:cxnLst/>
          <a:rect l="0" t="0" r="0" b="0"/>
          <a:pathLst>
            <a:path>
              <a:moveTo>
                <a:pt x="0" y="0"/>
              </a:moveTo>
              <a:lnTo>
                <a:pt x="0" y="398706"/>
              </a:lnTo>
              <a:lnTo>
                <a:pt x="1229366" y="398706"/>
              </a:lnTo>
              <a:lnTo>
                <a:pt x="1229366" y="585066"/>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CEDC05EC-E006-4353-AEB5-B2F21E0D7642}">
      <dsp:nvSpPr>
        <dsp:cNvPr id="0" name=""/>
        <dsp:cNvSpPr/>
      </dsp:nvSpPr>
      <dsp:spPr>
        <a:xfrm>
          <a:off x="1516372" y="1277693"/>
          <a:ext cx="1229366" cy="585066"/>
        </a:xfrm>
        <a:custGeom>
          <a:avLst/>
          <a:gdLst/>
          <a:ahLst/>
          <a:cxnLst/>
          <a:rect l="0" t="0" r="0" b="0"/>
          <a:pathLst>
            <a:path>
              <a:moveTo>
                <a:pt x="1229366" y="0"/>
              </a:moveTo>
              <a:lnTo>
                <a:pt x="1229366" y="398706"/>
              </a:lnTo>
              <a:lnTo>
                <a:pt x="0" y="398706"/>
              </a:lnTo>
              <a:lnTo>
                <a:pt x="0" y="585066"/>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E6CB73CE-2987-4B09-A448-FAD27D3C28CE}">
      <dsp:nvSpPr>
        <dsp:cNvPr id="0" name=""/>
        <dsp:cNvSpPr/>
      </dsp:nvSpPr>
      <dsp:spPr>
        <a:xfrm>
          <a:off x="1739893" y="270"/>
          <a:ext cx="2011691" cy="12774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7C2A97A4-47BB-4AA8-B5EB-C1D24BA2972A}">
      <dsp:nvSpPr>
        <dsp:cNvPr id="0" name=""/>
        <dsp:cNvSpPr/>
      </dsp:nvSpPr>
      <dsp:spPr>
        <a:xfrm>
          <a:off x="1963415" y="212615"/>
          <a:ext cx="2011691" cy="1277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DOCTOR</a:t>
          </a:r>
          <a:endParaRPr lang="en-US" sz="3100" kern="1200" dirty="0"/>
        </a:p>
      </dsp:txBody>
      <dsp:txXfrm>
        <a:off x="2000829" y="250029"/>
        <a:ext cx="1936863" cy="1202595"/>
      </dsp:txXfrm>
    </dsp:sp>
    <dsp:sp modelId="{917A13CD-F770-4CDA-8F72-3F1E3D4AEF4C}">
      <dsp:nvSpPr>
        <dsp:cNvPr id="0" name=""/>
        <dsp:cNvSpPr/>
      </dsp:nvSpPr>
      <dsp:spPr>
        <a:xfrm>
          <a:off x="510526" y="1862760"/>
          <a:ext cx="2011691" cy="12774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5A979E0-244D-4332-8204-92C8A396FD99}">
      <dsp:nvSpPr>
        <dsp:cNvPr id="0" name=""/>
        <dsp:cNvSpPr/>
      </dsp:nvSpPr>
      <dsp:spPr>
        <a:xfrm>
          <a:off x="734048" y="2075106"/>
          <a:ext cx="2011691" cy="1277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NURSE</a:t>
          </a:r>
          <a:endParaRPr lang="en-US" sz="3100" kern="1200" dirty="0"/>
        </a:p>
      </dsp:txBody>
      <dsp:txXfrm>
        <a:off x="771462" y="2112520"/>
        <a:ext cx="1936863" cy="1202595"/>
      </dsp:txXfrm>
    </dsp:sp>
    <dsp:sp modelId="{DA7E0F10-EBA7-41EA-B89A-438FA80D0DAB}">
      <dsp:nvSpPr>
        <dsp:cNvPr id="0" name=""/>
        <dsp:cNvSpPr/>
      </dsp:nvSpPr>
      <dsp:spPr>
        <a:xfrm>
          <a:off x="2969260" y="1862760"/>
          <a:ext cx="2011691" cy="12774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D26EA36-302A-4F1D-B46B-3B9A096675F0}">
      <dsp:nvSpPr>
        <dsp:cNvPr id="0" name=""/>
        <dsp:cNvSpPr/>
      </dsp:nvSpPr>
      <dsp:spPr>
        <a:xfrm>
          <a:off x="3192781" y="2075106"/>
          <a:ext cx="2011691" cy="1277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TREE</a:t>
          </a:r>
          <a:endParaRPr lang="en-US" sz="3100" kern="1200" dirty="0"/>
        </a:p>
      </dsp:txBody>
      <dsp:txXfrm>
        <a:off x="3230195" y="2112520"/>
        <a:ext cx="1936863" cy="12025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7329C8-A298-4BA6-866A-0CB64B0E23D6}" type="datetimeFigureOut">
              <a:rPr lang="en-US" smtClean="0"/>
              <a:t>8/17/16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47288-25EF-49B4-9094-16619E31BACF}" type="slidenum">
              <a:rPr lang="en-US" smtClean="0"/>
              <a:t>‹#›</a:t>
            </a:fld>
            <a:endParaRPr lang="en-US"/>
          </a:p>
        </p:txBody>
      </p:sp>
    </p:spTree>
    <p:extLst>
      <p:ext uri="{BB962C8B-B14F-4D97-AF65-F5344CB8AC3E}">
        <p14:creationId xmlns:p14="http://schemas.microsoft.com/office/powerpoint/2010/main" val="233271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probably due to the visual to sound mapping – vowels change depending on the consonant, but consonants are more constant, which helps you figure out the word).</a:t>
            </a:r>
          </a:p>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30</a:t>
            </a:fld>
            <a:endParaRPr lang="en-US"/>
          </a:p>
        </p:txBody>
      </p:sp>
    </p:spTree>
    <p:extLst>
      <p:ext uri="{BB962C8B-B14F-4D97-AF65-F5344CB8AC3E}">
        <p14:creationId xmlns:p14="http://schemas.microsoft.com/office/powerpoint/2010/main" val="2098301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Money is fastest with the first one – which should all be the same if all forms of bank were activated.</a:t>
            </a:r>
          </a:p>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110</a:t>
            </a:fld>
            <a:endParaRPr lang="en-US"/>
          </a:p>
        </p:txBody>
      </p:sp>
    </p:spTree>
    <p:extLst>
      <p:ext uri="{BB962C8B-B14F-4D97-AF65-F5344CB8AC3E}">
        <p14:creationId xmlns:p14="http://schemas.microsoft.com/office/powerpoint/2010/main" val="3687492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sz="1200" kern="1200" dirty="0" smtClean="0">
                <a:solidFill>
                  <a:schemeClr val="tx1"/>
                </a:solidFill>
                <a:effectLst/>
                <a:latin typeface="+mn-lt"/>
                <a:ea typeface="+mn-ea"/>
                <a:cs typeface="+mn-cs"/>
              </a:rPr>
              <a:t>Integration model predicts that context will not help so all meanings will be activated</a:t>
            </a:r>
          </a:p>
          <a:p>
            <a:pPr lvl="5"/>
            <a:r>
              <a:rPr lang="en-US" sz="1200" kern="1200" dirty="0" smtClean="0">
                <a:solidFill>
                  <a:schemeClr val="tx1"/>
                </a:solidFill>
                <a:effectLst/>
                <a:latin typeface="+mn-lt"/>
                <a:ea typeface="+mn-ea"/>
                <a:cs typeface="+mn-cs"/>
              </a:rPr>
              <a:t>Therefore: </a:t>
            </a:r>
            <a:r>
              <a:rPr lang="en-US" sz="1200" i="1" kern="1200" dirty="0" smtClean="0">
                <a:solidFill>
                  <a:schemeClr val="tx1"/>
                </a:solidFill>
                <a:effectLst/>
                <a:latin typeface="+mn-lt"/>
                <a:ea typeface="+mn-ea"/>
                <a:cs typeface="+mn-cs"/>
              </a:rPr>
              <a:t>page</a:t>
            </a:r>
            <a:r>
              <a:rPr lang="en-US" sz="1200" kern="1200" dirty="0" smtClean="0">
                <a:solidFill>
                  <a:schemeClr val="tx1"/>
                </a:solidFill>
                <a:effectLst/>
                <a:latin typeface="+mn-lt"/>
                <a:ea typeface="+mn-ea"/>
                <a:cs typeface="+mn-cs"/>
              </a:rPr>
              <a:t> will be longer in the negative condition than positive and neutral</a:t>
            </a:r>
          </a:p>
          <a:p>
            <a:pPr lvl="5"/>
            <a:r>
              <a:rPr lang="en-US" sz="1200" kern="1200" dirty="0" smtClean="0">
                <a:solidFill>
                  <a:schemeClr val="tx1"/>
                </a:solidFill>
                <a:effectLst/>
                <a:latin typeface="+mn-lt"/>
                <a:ea typeface="+mn-ea"/>
                <a:cs typeface="+mn-cs"/>
              </a:rPr>
              <a:t>Later context will take longer in the positive and neutral conditions</a:t>
            </a:r>
          </a:p>
          <a:p>
            <a:pPr lvl="5"/>
            <a:r>
              <a:rPr lang="en-US" sz="1200" kern="1200" dirty="0" smtClean="0">
                <a:solidFill>
                  <a:schemeClr val="tx1"/>
                </a:solidFill>
                <a:effectLst/>
                <a:latin typeface="+mn-lt"/>
                <a:ea typeface="+mn-ea"/>
                <a:cs typeface="+mn-cs"/>
              </a:rPr>
              <a:t>You can’t successfully integrate in the negative condition so the search takes longer</a:t>
            </a:r>
          </a:p>
          <a:p>
            <a:pPr lvl="4"/>
            <a:r>
              <a:rPr lang="en-US" sz="1200" kern="1200" dirty="0" smtClean="0">
                <a:solidFill>
                  <a:schemeClr val="tx1"/>
                </a:solidFill>
                <a:effectLst/>
                <a:latin typeface="+mn-lt"/>
                <a:ea typeface="+mn-ea"/>
                <a:cs typeface="+mn-cs"/>
              </a:rPr>
              <a:t>Reordered access model predicts context will have an effect</a:t>
            </a:r>
          </a:p>
          <a:p>
            <a:pPr lvl="5"/>
            <a:r>
              <a:rPr lang="en-US" sz="1200" kern="1200" dirty="0" smtClean="0">
                <a:solidFill>
                  <a:schemeClr val="tx1"/>
                </a:solidFill>
                <a:effectLst/>
                <a:latin typeface="+mn-lt"/>
                <a:ea typeface="+mn-ea"/>
                <a:cs typeface="+mn-cs"/>
              </a:rPr>
              <a:t>Processing the positive condition will be quick because the non-dominant meaning of the word page will be bumped up.</a:t>
            </a:r>
          </a:p>
          <a:p>
            <a:pPr lvl="5"/>
            <a:r>
              <a:rPr lang="en-US" sz="1200" kern="1200" dirty="0" smtClean="0">
                <a:solidFill>
                  <a:schemeClr val="tx1"/>
                </a:solidFill>
                <a:effectLst/>
                <a:latin typeface="+mn-lt"/>
                <a:ea typeface="+mn-ea"/>
                <a:cs typeface="+mn-cs"/>
              </a:rPr>
              <a:t>The negative and neutral conditions don’t help, so they will take longer</a:t>
            </a:r>
          </a:p>
          <a:p>
            <a:pPr lvl="3"/>
            <a:r>
              <a:rPr lang="en-US" sz="1200" kern="1200" dirty="0" smtClean="0">
                <a:solidFill>
                  <a:schemeClr val="tx1"/>
                </a:solidFill>
                <a:effectLst/>
                <a:latin typeface="+mn-lt"/>
                <a:ea typeface="+mn-ea"/>
                <a:cs typeface="+mn-cs"/>
              </a:rPr>
              <a:t>Reordered access model wins!</a:t>
            </a:r>
          </a:p>
          <a:p>
            <a:pPr lvl="4"/>
            <a:r>
              <a:rPr lang="en-US" sz="1200" kern="1200" dirty="0" smtClean="0">
                <a:solidFill>
                  <a:schemeClr val="tx1"/>
                </a:solidFill>
                <a:effectLst/>
                <a:latin typeface="+mn-lt"/>
                <a:ea typeface="+mn-ea"/>
                <a:cs typeface="+mn-cs"/>
              </a:rPr>
              <a:t>Context sensitive model – meaning frequency and biasing context interact and work together.</a:t>
            </a:r>
          </a:p>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116</a:t>
            </a:fld>
            <a:endParaRPr lang="en-US"/>
          </a:p>
        </p:txBody>
      </p:sp>
    </p:spTree>
    <p:extLst>
      <p:ext uri="{BB962C8B-B14F-4D97-AF65-F5344CB8AC3E}">
        <p14:creationId xmlns:p14="http://schemas.microsoft.com/office/powerpoint/2010/main" val="266999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32</a:t>
            </a:fld>
            <a:endParaRPr lang="en-US"/>
          </a:p>
        </p:txBody>
      </p:sp>
    </p:spTree>
    <p:extLst>
      <p:ext uri="{BB962C8B-B14F-4D97-AF65-F5344CB8AC3E}">
        <p14:creationId xmlns:p14="http://schemas.microsoft.com/office/powerpoint/2010/main" val="5512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model accounts for that by bin separation – one bin has frequency of 100,000 and 10, while the second bin is 20 and 10.  Both the 100,000 and 20 have the same relative frequency and should be primed the same (and are).</a:t>
            </a:r>
          </a:p>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85</a:t>
            </a:fld>
            <a:endParaRPr lang="en-US"/>
          </a:p>
        </p:txBody>
      </p:sp>
    </p:spTree>
    <p:extLst>
      <p:ext uri="{BB962C8B-B14F-4D97-AF65-F5344CB8AC3E}">
        <p14:creationId xmlns:p14="http://schemas.microsoft.com/office/powerpoint/2010/main" val="154964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model accounts for that by bin separation – one bin has frequency of 100,000 and 10, while the second bin is 20 and 10.  </a:t>
            </a:r>
            <a:r>
              <a:rPr lang="en-US" sz="1200" kern="1200" smtClean="0">
                <a:solidFill>
                  <a:schemeClr val="tx1"/>
                </a:solidFill>
                <a:effectLst/>
                <a:latin typeface="+mn-lt"/>
                <a:ea typeface="+mn-ea"/>
                <a:cs typeface="+mn-cs"/>
              </a:rPr>
              <a:t>Both the 100,000 and 20 have the same relative frequency and should be primed the same (and are).</a:t>
            </a:r>
          </a:p>
          <a:p>
            <a:endParaRPr lang="en-US"/>
          </a:p>
        </p:txBody>
      </p:sp>
      <p:sp>
        <p:nvSpPr>
          <p:cNvPr id="4" name="Slide Number Placeholder 3"/>
          <p:cNvSpPr>
            <a:spLocks noGrp="1"/>
          </p:cNvSpPr>
          <p:nvPr>
            <p:ph type="sldNum" sz="quarter" idx="10"/>
          </p:nvPr>
        </p:nvSpPr>
        <p:spPr/>
        <p:txBody>
          <a:bodyPr/>
          <a:lstStyle/>
          <a:p>
            <a:fld id="{AF247288-25EF-49B4-9094-16619E31BACF}" type="slidenum">
              <a:rPr lang="en-US" smtClean="0"/>
              <a:t>86</a:t>
            </a:fld>
            <a:endParaRPr lang="en-US"/>
          </a:p>
        </p:txBody>
      </p:sp>
    </p:spTree>
    <p:extLst>
      <p:ext uri="{BB962C8B-B14F-4D97-AF65-F5344CB8AC3E}">
        <p14:creationId xmlns:p14="http://schemas.microsoft.com/office/powerpoint/2010/main" val="15496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US" sz="1200" kern="1200" dirty="0" smtClean="0">
                <a:solidFill>
                  <a:schemeClr val="tx1"/>
                </a:solidFill>
                <a:effectLst/>
                <a:latin typeface="+mn-lt"/>
                <a:ea typeface="+mn-ea"/>
                <a:cs typeface="+mn-cs"/>
              </a:rPr>
              <a:t>The problem with that is that the model predicts that all modalities would give you equal priming</a:t>
            </a:r>
          </a:p>
          <a:p>
            <a:pPr lvl="4"/>
            <a:r>
              <a:rPr lang="en-US" sz="1200" kern="1200" dirty="0" smtClean="0">
                <a:solidFill>
                  <a:schemeClr val="tx1"/>
                </a:solidFill>
                <a:effectLst/>
                <a:latin typeface="+mn-lt"/>
                <a:ea typeface="+mn-ea"/>
                <a:cs typeface="+mn-cs"/>
              </a:rPr>
              <a:t>Many experiments show that modalities are best if matched (visual-visual) with priming </a:t>
            </a:r>
          </a:p>
          <a:p>
            <a:pPr lvl="3"/>
            <a:r>
              <a:rPr lang="en-US" sz="1200" kern="1200" dirty="0" smtClean="0">
                <a:solidFill>
                  <a:schemeClr val="tx1"/>
                </a:solidFill>
                <a:effectLst/>
                <a:latin typeface="+mn-lt"/>
                <a:ea typeface="+mn-ea"/>
                <a:cs typeface="+mn-cs"/>
              </a:rPr>
              <a:t>The new model included separate </a:t>
            </a:r>
            <a:r>
              <a:rPr lang="en-US" sz="1200" kern="1200" dirty="0" err="1" smtClean="0">
                <a:solidFill>
                  <a:schemeClr val="tx1"/>
                </a:solidFill>
                <a:effectLst/>
                <a:latin typeface="+mn-lt"/>
                <a:ea typeface="+mn-ea"/>
                <a:cs typeface="+mn-cs"/>
              </a:rPr>
              <a:t>logogens</a:t>
            </a:r>
            <a:r>
              <a:rPr lang="en-US" sz="1200" kern="1200" dirty="0" smtClean="0">
                <a:solidFill>
                  <a:schemeClr val="tx1"/>
                </a:solidFill>
                <a:effectLst/>
                <a:latin typeface="+mn-lt"/>
                <a:ea typeface="+mn-ea"/>
                <a:cs typeface="+mn-cs"/>
              </a:rPr>
              <a:t> for input and output</a:t>
            </a:r>
          </a:p>
          <a:p>
            <a:pPr lvl="4"/>
            <a:r>
              <a:rPr lang="en-US" sz="1200" kern="1200" dirty="0" smtClean="0">
                <a:solidFill>
                  <a:schemeClr val="tx1"/>
                </a:solidFill>
                <a:effectLst/>
                <a:latin typeface="+mn-lt"/>
                <a:ea typeface="+mn-ea"/>
                <a:cs typeface="+mn-cs"/>
              </a:rPr>
              <a:t>Seems that the output of the priming doesn’t matter as much as the input of the priming</a:t>
            </a:r>
          </a:p>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92</a:t>
            </a:fld>
            <a:endParaRPr lang="en-US"/>
          </a:p>
        </p:txBody>
      </p:sp>
    </p:spTree>
    <p:extLst>
      <p:ext uri="{BB962C8B-B14F-4D97-AF65-F5344CB8AC3E}">
        <p14:creationId xmlns:p14="http://schemas.microsoft.com/office/powerpoint/2010/main" val="341427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sz="1200" kern="1200" dirty="0" smtClean="0">
                <a:solidFill>
                  <a:schemeClr val="tx1"/>
                </a:solidFill>
                <a:effectLst/>
                <a:latin typeface="+mn-lt"/>
                <a:ea typeface="+mn-ea"/>
                <a:cs typeface="+mn-cs"/>
              </a:rPr>
              <a:t>The first sentence because there are multiple meanings for the word right…(correct right side) and seems to indicate we activate all the meanings at once.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247288-25EF-49B4-9094-16619E31BACF}" type="slidenum">
              <a:rPr lang="en-US" smtClean="0"/>
              <a:t>106</a:t>
            </a:fld>
            <a:endParaRPr lang="en-US"/>
          </a:p>
        </p:txBody>
      </p:sp>
    </p:spTree>
    <p:extLst>
      <p:ext uri="{BB962C8B-B14F-4D97-AF65-F5344CB8AC3E}">
        <p14:creationId xmlns:p14="http://schemas.microsoft.com/office/powerpoint/2010/main" val="3377440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 The first one because straw has multiple meanings.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107</a:t>
            </a:fld>
            <a:endParaRPr lang="en-US"/>
          </a:p>
        </p:txBody>
      </p:sp>
    </p:spTree>
    <p:extLst>
      <p:ext uri="{BB962C8B-B14F-4D97-AF65-F5344CB8AC3E}">
        <p14:creationId xmlns:p14="http://schemas.microsoft.com/office/powerpoint/2010/main" val="352866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4"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They were asked to paraphrase the attended ear message.  It was biased by which version of the unattended ear they heard.</a:t>
            </a:r>
          </a:p>
          <a:p>
            <a:endParaRPr lang="en-US" dirty="0"/>
          </a:p>
        </p:txBody>
      </p:sp>
      <p:sp>
        <p:nvSpPr>
          <p:cNvPr id="4" name="Slide Number Placeholder 3"/>
          <p:cNvSpPr>
            <a:spLocks noGrp="1"/>
          </p:cNvSpPr>
          <p:nvPr>
            <p:ph type="sldNum" sz="quarter" idx="10"/>
          </p:nvPr>
        </p:nvSpPr>
        <p:spPr/>
        <p:txBody>
          <a:bodyPr/>
          <a:lstStyle/>
          <a:p>
            <a:fld id="{AF247288-25EF-49B4-9094-16619E31BACF}" type="slidenum">
              <a:rPr lang="en-US" smtClean="0"/>
              <a:t>108</a:t>
            </a:fld>
            <a:endParaRPr lang="en-US"/>
          </a:p>
        </p:txBody>
      </p:sp>
    </p:spTree>
    <p:extLst>
      <p:ext uri="{BB962C8B-B14F-4D97-AF65-F5344CB8AC3E}">
        <p14:creationId xmlns:p14="http://schemas.microsoft.com/office/powerpoint/2010/main" val="52985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sz="1200" kern="1200" dirty="0" smtClean="0">
                <a:solidFill>
                  <a:schemeClr val="tx1"/>
                </a:solidFill>
                <a:effectLst/>
                <a:latin typeface="+mn-lt"/>
                <a:ea typeface="+mn-ea"/>
                <a:cs typeface="+mn-cs"/>
              </a:rPr>
              <a:t>Indicates that frequency interacts with activation of all meanings.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247288-25EF-49B4-9094-16619E31BACF}" type="slidenum">
              <a:rPr lang="en-US" smtClean="0"/>
              <a:t>109</a:t>
            </a:fld>
            <a:endParaRPr lang="en-US"/>
          </a:p>
        </p:txBody>
      </p:sp>
    </p:spTree>
    <p:extLst>
      <p:ext uri="{BB962C8B-B14F-4D97-AF65-F5344CB8AC3E}">
        <p14:creationId xmlns:p14="http://schemas.microsoft.com/office/powerpoint/2010/main" val="2818499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16012" y="1904999"/>
            <a:ext cx="6938963" cy="1582271"/>
          </a:xfrm>
        </p:spPr>
        <p:txBody>
          <a:bodyPr anchor="b" anchorCtr="0"/>
          <a:lstStyle>
            <a:lvl1pPr>
              <a:lnSpc>
                <a:spcPct val="95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16013" y="3487271"/>
            <a:ext cx="6938961" cy="1143000"/>
          </a:xfrm>
        </p:spPr>
        <p:txBody>
          <a:bodyPr/>
          <a:lstStyle>
            <a:lvl1pPr marL="0" indent="0" algn="ctr">
              <a:spcBef>
                <a:spcPts val="300"/>
              </a:spcBef>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5715000"/>
            <a:ext cx="2133600" cy="275478"/>
          </a:xfrm>
        </p:spPr>
        <p:txBody>
          <a:bodyPr/>
          <a:lstStyle>
            <a:lvl1pPr>
              <a:defRPr>
                <a:solidFill>
                  <a:schemeClr val="bg2">
                    <a:lumMod val="60000"/>
                    <a:lumOff val="40000"/>
                  </a:schemeClr>
                </a:solidFill>
              </a:defRPr>
            </a:lvl1pPr>
          </a:lstStyle>
          <a:p>
            <a:fld id="{C7AD7374-8BA5-4DEF-B6AE-0E7DC094AE32}" type="datetimeFigureOut">
              <a:rPr lang="en-US" smtClean="0"/>
              <a:t>8/17/16</a:t>
            </a:fld>
            <a:endParaRPr lang="en-US"/>
          </a:p>
        </p:txBody>
      </p:sp>
      <p:sp>
        <p:nvSpPr>
          <p:cNvPr id="5" name="Footer Placeholder 4"/>
          <p:cNvSpPr>
            <a:spLocks noGrp="1"/>
          </p:cNvSpPr>
          <p:nvPr>
            <p:ph type="ftr" sz="quarter" idx="11"/>
          </p:nvPr>
        </p:nvSpPr>
        <p:spPr>
          <a:xfrm>
            <a:off x="1102659" y="5715000"/>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5715000"/>
            <a:ext cx="457200" cy="275478"/>
          </a:xfrm>
        </p:spPr>
        <p:txBody>
          <a:bodyPr/>
          <a:lstStyle>
            <a:lvl1pPr>
              <a:defRPr>
                <a:solidFill>
                  <a:schemeClr val="bg2">
                    <a:lumMod val="60000"/>
                    <a:lumOff val="40000"/>
                  </a:schemeClr>
                </a:solidFill>
              </a:defRPr>
            </a:lvl1pPr>
          </a:lstStyle>
          <a:p>
            <a:fld id="{6BC7E090-8ED6-41E3-B489-68BA67A2BBE4}"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4686766"/>
            <a:ext cx="7315200" cy="400705"/>
          </a:xfrm>
          <a:prstGeom prst="rect">
            <a:avLst/>
          </a:prstGeom>
        </p:spPr>
      </p:pic>
      <p:pic>
        <p:nvPicPr>
          <p:cNvPr id="10" name="Picture 9" descr="coverAccentTop.png"/>
          <p:cNvPicPr>
            <a:picLocks noChangeAspect="1"/>
          </p:cNvPicPr>
          <p:nvPr/>
        </p:nvPicPr>
        <p:blipFill>
          <a:blip r:embed="rId4"/>
          <a:stretch>
            <a:fillRect/>
          </a:stretch>
        </p:blipFill>
        <p:spPr>
          <a:xfrm>
            <a:off x="914400" y="1619136"/>
            <a:ext cx="7315200" cy="39138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4754083" y="673398"/>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4754083" y="5636584"/>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7774169" y="5636584"/>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7774169" y="673398"/>
            <a:ext cx="742950" cy="361950"/>
          </a:xfrm>
          <a:prstGeom prst="rect">
            <a:avLst/>
          </a:prstGeom>
          <a:noFill/>
        </p:spPr>
      </p:pic>
      <p:sp>
        <p:nvSpPr>
          <p:cNvPr id="2" name="Title 1"/>
          <p:cNvSpPr>
            <a:spLocks noGrp="1"/>
          </p:cNvSpPr>
          <p:nvPr>
            <p:ph type="title"/>
          </p:nvPr>
        </p:nvSpPr>
        <p:spPr>
          <a:xfrm>
            <a:off x="838200" y="914400"/>
            <a:ext cx="3429000" cy="1371600"/>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5081121" y="914400"/>
            <a:ext cx="3108960" cy="4815841"/>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2667001"/>
            <a:ext cx="3429000" cy="2895600"/>
          </a:xfrm>
        </p:spPr>
        <p:txBody>
          <a:bodyPr vert="horz" lIns="91440" tIns="45720" rIns="91440" bIns="45720" rtlCol="0">
            <a:normAutofit/>
          </a:bodyPr>
          <a:lstStyle>
            <a:lvl1pPr marL="0" indent="0" algn="ctr">
              <a:spcBef>
                <a:spcPts val="500"/>
              </a:spcBef>
              <a:buNone/>
              <a:defRPr lang="en-US" sz="18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C7AD7374-8BA5-4DEF-B6AE-0E7DC094AE32}"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E090-8ED6-41E3-B489-68BA67A2BBE4}" type="slidenum">
              <a:rPr lang="en-US" smtClean="0"/>
              <a:t>‹#›</a:t>
            </a:fld>
            <a:endParaRPr lang="en-US"/>
          </a:p>
        </p:txBody>
      </p:sp>
      <p:pic>
        <p:nvPicPr>
          <p:cNvPr id="8" name="Picture 2" descr="captionAccent.png"/>
          <p:cNvPicPr>
            <a:picLocks noChangeAspect="1" noChangeArrowheads="1"/>
          </p:cNvPicPr>
          <p:nvPr/>
        </p:nvPicPr>
        <p:blipFill>
          <a:blip r:embed="rId4"/>
          <a:srcRect/>
          <a:stretch>
            <a:fillRect/>
          </a:stretch>
        </p:blipFill>
        <p:spPr bwMode="auto">
          <a:xfrm>
            <a:off x="838200" y="2326341"/>
            <a:ext cx="3429000" cy="240307"/>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2" name="Picture 2" descr="scrollwork-Top.png"/>
          <p:cNvPicPr>
            <a:picLocks noChangeAspect="1" noChangeArrowheads="1"/>
          </p:cNvPicPr>
          <p:nvPr/>
        </p:nvPicPr>
        <p:blipFill>
          <a:blip r:embed="rId2"/>
          <a:srcRect/>
          <a:stretch>
            <a:fillRect/>
          </a:stretch>
        </p:blipFill>
        <p:spPr bwMode="auto">
          <a:xfrm flipH="1">
            <a:off x="1752600" y="565897"/>
            <a:ext cx="742950" cy="361950"/>
          </a:xfrm>
          <a:prstGeom prst="rect">
            <a:avLst/>
          </a:prstGeom>
          <a:noFill/>
        </p:spPr>
      </p:pic>
      <p:pic>
        <p:nvPicPr>
          <p:cNvPr id="15" name="Picture 3" descr="scrollwork-Bottom.png"/>
          <p:cNvPicPr>
            <a:picLocks noChangeAspect="1" noChangeArrowheads="1"/>
          </p:cNvPicPr>
          <p:nvPr/>
        </p:nvPicPr>
        <p:blipFill>
          <a:blip r:embed="rId3"/>
          <a:srcRect/>
          <a:stretch>
            <a:fillRect/>
          </a:stretch>
        </p:blipFill>
        <p:spPr bwMode="auto">
          <a:xfrm flipH="1">
            <a:off x="1752600" y="4128247"/>
            <a:ext cx="742950" cy="361950"/>
          </a:xfrm>
          <a:prstGeom prst="rect">
            <a:avLst/>
          </a:prstGeom>
          <a:noFill/>
        </p:spPr>
      </p:pic>
      <p:pic>
        <p:nvPicPr>
          <p:cNvPr id="4099" name="Picture 3" descr="scrollwork-Bottom.png"/>
          <p:cNvPicPr>
            <a:picLocks noChangeAspect="1" noChangeArrowheads="1"/>
          </p:cNvPicPr>
          <p:nvPr/>
        </p:nvPicPr>
        <p:blipFill>
          <a:blip r:embed="rId3"/>
          <a:srcRect/>
          <a:stretch>
            <a:fillRect/>
          </a:stretch>
        </p:blipFill>
        <p:spPr bwMode="auto">
          <a:xfrm>
            <a:off x="6648450" y="4128247"/>
            <a:ext cx="742950" cy="361950"/>
          </a:xfrm>
          <a:prstGeom prst="rect">
            <a:avLst/>
          </a:prstGeom>
          <a:noFill/>
        </p:spPr>
      </p:pic>
      <p:pic>
        <p:nvPicPr>
          <p:cNvPr id="4098" name="Picture 2" descr="scrollwork-Top.png"/>
          <p:cNvPicPr>
            <a:picLocks noChangeAspect="1" noChangeArrowheads="1"/>
          </p:cNvPicPr>
          <p:nvPr/>
        </p:nvPicPr>
        <p:blipFill>
          <a:blip r:embed="rId2"/>
          <a:srcRect/>
          <a:stretch>
            <a:fillRect/>
          </a:stretch>
        </p:blipFill>
        <p:spPr bwMode="auto">
          <a:xfrm>
            <a:off x="6648450"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86000" y="780826"/>
            <a:ext cx="45720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C7AD7374-8BA5-4DEF-B6AE-0E7DC094AE32}"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E090-8ED6-41E3-B489-68BA67A2BBE4}"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2 Pictures above Caption">
    <p:spTree>
      <p:nvGrpSpPr>
        <p:cNvPr id="1" name=""/>
        <p:cNvGrpSpPr/>
        <p:nvPr/>
      </p:nvGrpSpPr>
      <p:grpSpPr>
        <a:xfrm>
          <a:off x="0" y="0"/>
          <a:ext cx="0" cy="0"/>
          <a:chOff x="0" y="0"/>
          <a:chExt cx="0" cy="0"/>
        </a:xfrm>
      </p:grpSpPr>
      <p:pic>
        <p:nvPicPr>
          <p:cNvPr id="15" name="Picture 3" descr="scrollwork-Bottom.png"/>
          <p:cNvPicPr>
            <a:picLocks noChangeAspect="1" noChangeArrowheads="1"/>
          </p:cNvPicPr>
          <p:nvPr/>
        </p:nvPicPr>
        <p:blipFill>
          <a:blip r:embed="rId2"/>
          <a:srcRect/>
          <a:stretch>
            <a:fillRect/>
          </a:stretch>
        </p:blipFill>
        <p:spPr bwMode="auto">
          <a:xfrm flipH="1">
            <a:off x="993402" y="4128247"/>
            <a:ext cx="742950" cy="361950"/>
          </a:xfrm>
          <a:prstGeom prst="rect">
            <a:avLst/>
          </a:prstGeom>
          <a:noFill/>
        </p:spPr>
      </p:pic>
      <p:pic>
        <p:nvPicPr>
          <p:cNvPr id="4099" name="Picture 3" descr="scrollwork-Bottom.png"/>
          <p:cNvPicPr>
            <a:picLocks noChangeAspect="1" noChangeArrowheads="1"/>
          </p:cNvPicPr>
          <p:nvPr/>
        </p:nvPicPr>
        <p:blipFill>
          <a:blip r:embed="rId2"/>
          <a:srcRect/>
          <a:stretch>
            <a:fillRect/>
          </a:stretch>
        </p:blipFill>
        <p:spPr bwMode="auto">
          <a:xfrm>
            <a:off x="7407649" y="4128247"/>
            <a:ext cx="742950" cy="361950"/>
          </a:xfrm>
          <a:prstGeom prst="rect">
            <a:avLst/>
          </a:prstGeom>
          <a:noFill/>
        </p:spPr>
      </p:pic>
      <p:pic>
        <p:nvPicPr>
          <p:cNvPr id="12" name="Picture 2" descr="scrollwork-Top.png"/>
          <p:cNvPicPr>
            <a:picLocks noChangeAspect="1" noChangeArrowheads="1"/>
          </p:cNvPicPr>
          <p:nvPr/>
        </p:nvPicPr>
        <p:blipFill>
          <a:blip r:embed="rId3"/>
          <a:srcRect/>
          <a:stretch>
            <a:fillRect/>
          </a:stretch>
        </p:blipFill>
        <p:spPr bwMode="auto">
          <a:xfrm flipH="1">
            <a:off x="993402" y="565897"/>
            <a:ext cx="742950" cy="361950"/>
          </a:xfrm>
          <a:prstGeom prst="rect">
            <a:avLst/>
          </a:prstGeom>
          <a:noFill/>
        </p:spPr>
      </p:pic>
      <p:pic>
        <p:nvPicPr>
          <p:cNvPr id="4098" name="Picture 2" descr="scrollwork-Top.png"/>
          <p:cNvPicPr>
            <a:picLocks noChangeAspect="1" noChangeArrowheads="1"/>
          </p:cNvPicPr>
          <p:nvPr/>
        </p:nvPicPr>
        <p:blipFill>
          <a:blip r:embed="rId3"/>
          <a:srcRect/>
          <a:stretch>
            <a:fillRect/>
          </a:stretch>
        </p:blipFill>
        <p:spPr bwMode="auto">
          <a:xfrm>
            <a:off x="7407649" y="565897"/>
            <a:ext cx="742950" cy="361950"/>
          </a:xfrm>
          <a:prstGeom prst="rect">
            <a:avLst/>
          </a:prstGeom>
          <a:noFill/>
        </p:spPr>
      </p:pic>
      <p:sp>
        <p:nvSpPr>
          <p:cNvPr id="2" name="Title 1"/>
          <p:cNvSpPr>
            <a:spLocks noGrp="1"/>
          </p:cNvSpPr>
          <p:nvPr>
            <p:ph type="title"/>
          </p:nvPr>
        </p:nvSpPr>
        <p:spPr>
          <a:xfrm>
            <a:off x="1280160" y="4406153"/>
            <a:ext cx="6583680" cy="784412"/>
          </a:xfrm>
        </p:spPr>
        <p:txBody>
          <a:bodyPr vert="horz" lIns="91440" tIns="45720" rIns="91440" bIns="45720" rtlCol="0" anchor="b">
            <a:noAutofit/>
          </a:bodyPr>
          <a:lstStyle>
            <a:lvl1pPr algn="ctr" defTabSz="914400" rtl="0" eaLnBrk="1" latinLnBrk="0" hangingPunct="1">
              <a:spcBef>
                <a:spcPct val="0"/>
              </a:spcBef>
              <a:buNone/>
              <a:defRPr lang="en-US" sz="3600" b="0" kern="1200" dirty="0">
                <a:solidFill>
                  <a:schemeClr val="tx1"/>
                </a:solidFill>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8200" y="5446059"/>
            <a:ext cx="7543800" cy="609600"/>
          </a:xfrm>
        </p:spPr>
        <p:txBody>
          <a:bodyPr vert="horz" lIns="91440" tIns="45720" rIns="91440" bIns="45720" rtlCol="0">
            <a:normAutofit/>
          </a:bodyPr>
          <a:lstStyle>
            <a:lvl1pPr marL="0" indent="0" algn="ctr">
              <a:spcBef>
                <a:spcPts val="0"/>
              </a:spcBef>
              <a:buNone/>
              <a:defRPr lang="en-US" sz="1600" kern="1200" smtClean="0">
                <a:solidFill>
                  <a:schemeClr val="tx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600"/>
              </a:spcBef>
              <a:buSzPct val="10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C7AD7374-8BA5-4DEF-B6AE-0E7DC094AE32}"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E090-8ED6-41E3-B489-68BA67A2BBE4}" type="slidenum">
              <a:rPr lang="en-US" smtClean="0"/>
              <a:t>‹#›</a:t>
            </a:fld>
            <a:endParaRPr lang="en-US"/>
          </a:p>
        </p:txBody>
      </p:sp>
      <p:pic>
        <p:nvPicPr>
          <p:cNvPr id="6146" name="Picture 2" descr="captionLongAccent.png"/>
          <p:cNvPicPr>
            <a:picLocks noChangeAspect="1" noChangeArrowheads="1"/>
          </p:cNvPicPr>
          <p:nvPr/>
        </p:nvPicPr>
        <p:blipFill>
          <a:blip r:embed="rId4"/>
          <a:srcRect/>
          <a:stretch>
            <a:fillRect/>
          </a:stretch>
        </p:blipFill>
        <p:spPr bwMode="auto">
          <a:xfrm>
            <a:off x="1390650" y="5204012"/>
            <a:ext cx="6362700" cy="247650"/>
          </a:xfrm>
          <a:prstGeom prst="rect">
            <a:avLst/>
          </a:prstGeom>
          <a:noFill/>
        </p:spPr>
      </p:pic>
      <p:sp>
        <p:nvSpPr>
          <p:cNvPr id="14" name="Picture Placeholder 2"/>
          <p:cNvSpPr>
            <a:spLocks noGrp="1"/>
          </p:cNvSpPr>
          <p:nvPr>
            <p:ph type="pic" idx="13"/>
          </p:nvPr>
        </p:nvSpPr>
        <p:spPr>
          <a:xfrm>
            <a:off x="4912659" y="780826"/>
            <a:ext cx="2743200" cy="3467548"/>
          </a:xfrm>
          <a:solidFill>
            <a:schemeClr val="bg2"/>
          </a:solidFill>
          <a:ln w="127000">
            <a:solidFill>
              <a:schemeClr val="bg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2084294"/>
            <a:ext cx="7543800" cy="3639670"/>
          </a:xfrm>
        </p:spPr>
        <p:txBody>
          <a:bodyPr vert="eaVert"/>
          <a:lstStyle>
            <a:lvl5pPr>
              <a:defRPr/>
            </a:lvl5pPr>
            <a:lvl6pPr marL="2286000">
              <a:defRPr/>
            </a:lvl6pPr>
            <a:lvl7pPr marL="2286000">
              <a:defRPr/>
            </a:lvl7pPr>
            <a:lvl8pPr marL="2286000">
              <a:defRPr/>
            </a:lvl8pPr>
            <a:lvl9pPr marL="228600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AD7374-8BA5-4DEF-B6AE-0E7DC094AE32}"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E090-8ED6-41E3-B489-68BA67A2BBE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922048"/>
            <a:ext cx="1676400" cy="4814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922048"/>
            <a:ext cx="5638800" cy="4814888"/>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AD7374-8BA5-4DEF-B6AE-0E7DC094AE32}"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E090-8ED6-41E3-B489-68BA67A2BBE4}" type="slidenum">
              <a:rPr lang="en-US" smtClean="0"/>
              <a:t>‹#›</a:t>
            </a:fld>
            <a:endParaRPr lang="en-US"/>
          </a:p>
        </p:txBody>
      </p:sp>
      <p:pic>
        <p:nvPicPr>
          <p:cNvPr id="5122" name="Picture 2" descr="verticalAccent.png"/>
          <p:cNvPicPr>
            <a:picLocks noChangeAspect="1" noChangeArrowheads="1"/>
          </p:cNvPicPr>
          <p:nvPr/>
        </p:nvPicPr>
        <p:blipFill>
          <a:blip r:embed="rId2"/>
          <a:srcRect/>
          <a:stretch>
            <a:fillRect/>
          </a:stretch>
        </p:blipFill>
        <p:spPr bwMode="auto">
          <a:xfrm>
            <a:off x="6626225" y="860612"/>
            <a:ext cx="247364" cy="493776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AD7374-8BA5-4DEF-B6AE-0E7DC094AE32}"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E090-8ED6-41E3-B489-68BA67A2BBE4}" type="slidenum">
              <a:rPr lang="en-US" smtClean="0"/>
              <a:t>‹#›</a:t>
            </a:fld>
            <a:endParaRPr lang="en-US"/>
          </a:p>
        </p:txBody>
      </p:sp>
      <p:pic>
        <p:nvPicPr>
          <p:cNvPr id="7"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Ref idx="1002">
        <a:schemeClr val="bg2"/>
      </p:bgRef>
    </p:bg>
    <p:spTree>
      <p:nvGrpSpPr>
        <p:cNvPr id="1" name=""/>
        <p:cNvGrpSpPr/>
        <p:nvPr/>
      </p:nvGrpSpPr>
      <p:grpSpPr>
        <a:xfrm>
          <a:off x="0" y="0"/>
          <a:ext cx="0" cy="0"/>
          <a:chOff x="0" y="0"/>
          <a:chExt cx="0" cy="0"/>
        </a:xfrm>
      </p:grpSpPr>
      <p:pic>
        <p:nvPicPr>
          <p:cNvPr id="8" name="Picture 7" descr="coverEmboss.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1102519" y="4038600"/>
            <a:ext cx="6938963" cy="1174376"/>
          </a:xfrm>
        </p:spPr>
        <p:txBody>
          <a:bodyPr anchor="b" anchorCtr="0">
            <a:noAutofit/>
          </a:bodyPr>
          <a:lstStyle>
            <a:lvl1pPr>
              <a:lnSpc>
                <a:spcPct val="95000"/>
              </a:lnSpc>
              <a:defRPr sz="5200"/>
            </a:lvl1pPr>
          </a:lstStyle>
          <a:p>
            <a:r>
              <a:rPr lang="en-US" smtClean="0"/>
              <a:t>Click to edit Master title style</a:t>
            </a:r>
            <a:endParaRPr lang="en-US" dirty="0"/>
          </a:p>
        </p:txBody>
      </p:sp>
      <p:sp>
        <p:nvSpPr>
          <p:cNvPr id="3" name="Subtitle 2"/>
          <p:cNvSpPr>
            <a:spLocks noGrp="1"/>
          </p:cNvSpPr>
          <p:nvPr>
            <p:ph type="subTitle" idx="1"/>
          </p:nvPr>
        </p:nvSpPr>
        <p:spPr>
          <a:xfrm>
            <a:off x="1102520" y="5212977"/>
            <a:ext cx="6938961" cy="775447"/>
          </a:xfrm>
        </p:spPr>
        <p:txBody>
          <a:bodyPr>
            <a:normAutofit/>
          </a:bodyPr>
          <a:lstStyle>
            <a:lvl1pPr marL="0" indent="0" algn="ctr">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07741" y="6214969"/>
            <a:ext cx="2133600" cy="275478"/>
          </a:xfrm>
        </p:spPr>
        <p:txBody>
          <a:bodyPr/>
          <a:lstStyle>
            <a:lvl1pPr>
              <a:defRPr>
                <a:solidFill>
                  <a:schemeClr val="bg2">
                    <a:lumMod val="60000"/>
                    <a:lumOff val="40000"/>
                  </a:schemeClr>
                </a:solidFill>
              </a:defRPr>
            </a:lvl1pPr>
          </a:lstStyle>
          <a:p>
            <a:fld id="{C7AD7374-8BA5-4DEF-B6AE-0E7DC094AE32}" type="datetimeFigureOut">
              <a:rPr lang="en-US" smtClean="0"/>
              <a:t>8/17/16</a:t>
            </a:fld>
            <a:endParaRPr lang="en-US"/>
          </a:p>
        </p:txBody>
      </p:sp>
      <p:sp>
        <p:nvSpPr>
          <p:cNvPr id="5" name="Footer Placeholder 4"/>
          <p:cNvSpPr>
            <a:spLocks noGrp="1"/>
          </p:cNvSpPr>
          <p:nvPr>
            <p:ph type="ftr" sz="quarter" idx="11"/>
          </p:nvPr>
        </p:nvSpPr>
        <p:spPr>
          <a:xfrm>
            <a:off x="1102659" y="6214969"/>
            <a:ext cx="2895600" cy="275478"/>
          </a:xfrm>
        </p:spPr>
        <p:txBody>
          <a:bodyPr/>
          <a:lstStyle>
            <a:lvl1pPr>
              <a:defRPr>
                <a:solidFill>
                  <a:schemeClr val="bg2">
                    <a:lumMod val="60000"/>
                    <a:lumOff val="40000"/>
                  </a:schemeClr>
                </a:solidFill>
              </a:defRPr>
            </a:lvl1pPr>
          </a:lstStyle>
          <a:p>
            <a:endParaRPr lang="en-US"/>
          </a:p>
        </p:txBody>
      </p:sp>
      <p:sp>
        <p:nvSpPr>
          <p:cNvPr id="6" name="Slide Number Placeholder 5"/>
          <p:cNvSpPr>
            <a:spLocks noGrp="1"/>
          </p:cNvSpPr>
          <p:nvPr>
            <p:ph type="sldNum" sz="quarter" idx="12"/>
          </p:nvPr>
        </p:nvSpPr>
        <p:spPr>
          <a:xfrm>
            <a:off x="4343400" y="6214969"/>
            <a:ext cx="457200" cy="275478"/>
          </a:xfrm>
        </p:spPr>
        <p:txBody>
          <a:bodyPr/>
          <a:lstStyle>
            <a:lvl1pPr>
              <a:defRPr>
                <a:solidFill>
                  <a:schemeClr val="bg2">
                    <a:lumMod val="60000"/>
                    <a:lumOff val="40000"/>
                  </a:schemeClr>
                </a:solidFill>
              </a:defRPr>
            </a:lvl1pPr>
          </a:lstStyle>
          <a:p>
            <a:fld id="{6BC7E090-8ED6-41E3-B489-68BA67A2BBE4}" type="slidenum">
              <a:rPr lang="en-US" smtClean="0"/>
              <a:t>‹#›</a:t>
            </a:fld>
            <a:endParaRPr lang="en-US"/>
          </a:p>
        </p:txBody>
      </p:sp>
      <p:pic>
        <p:nvPicPr>
          <p:cNvPr id="9" name="Picture 8" descr="coverAccentBottom.png"/>
          <p:cNvPicPr>
            <a:picLocks noChangeAspect="1"/>
          </p:cNvPicPr>
          <p:nvPr/>
        </p:nvPicPr>
        <p:blipFill>
          <a:blip r:embed="rId3"/>
          <a:stretch>
            <a:fillRect/>
          </a:stretch>
        </p:blipFill>
        <p:spPr>
          <a:xfrm>
            <a:off x="914400" y="3915801"/>
            <a:ext cx="7315200" cy="400705"/>
          </a:xfrm>
          <a:prstGeom prst="rect">
            <a:avLst/>
          </a:prstGeom>
        </p:spPr>
      </p:pic>
      <p:sp>
        <p:nvSpPr>
          <p:cNvPr id="11" name="Picture Placeholder 2"/>
          <p:cNvSpPr>
            <a:spLocks noGrp="1"/>
          </p:cNvSpPr>
          <p:nvPr>
            <p:ph type="pic" idx="13"/>
          </p:nvPr>
        </p:nvSpPr>
        <p:spPr>
          <a:xfrm>
            <a:off x="1188720" y="1004455"/>
            <a:ext cx="6766560" cy="2729345"/>
          </a:xfrm>
          <a:solidFill>
            <a:schemeClr val="bg2"/>
          </a:solidFill>
          <a:ln w="127000">
            <a:solidFill>
              <a:schemeClr val="tx1"/>
            </a:solidFill>
            <a:miter lim="800000"/>
          </a:ln>
          <a:effectLst>
            <a:outerShdw blurRad="50800" dist="38100" dir="5400000" algn="t" rotWithShape="0">
              <a:prstClr val="black">
                <a:alpha val="25000"/>
              </a:prstClr>
            </a:outerShdw>
          </a:effectLst>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6012" y="1904998"/>
            <a:ext cx="6938964" cy="1582271"/>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600" kern="1200">
                <a:solidFill>
                  <a:schemeClr val="tx1"/>
                </a:solidFill>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16012" y="3487271"/>
            <a:ext cx="6938960" cy="1143000"/>
          </a:xfrm>
        </p:spPr>
        <p:txBody>
          <a:bodyPr vert="horz" lIns="91440" tIns="45720" rIns="91440" bIns="45720" rtlCol="0">
            <a:normAutofit/>
          </a:bodyPr>
          <a:lstStyle>
            <a:lvl1pPr marL="0" indent="0" algn="ctr" defTabSz="914400" rtl="0" eaLnBrk="1" latinLnBrk="0" hangingPunct="1">
              <a:spcBef>
                <a:spcPts val="300"/>
              </a:spcBef>
              <a:buSzPct val="100000"/>
              <a:buFont typeface="Wingdings" pitchFamily="2" charset="2"/>
              <a:buNone/>
              <a:defRPr lang="en-US" sz="1800" kern="1200" smtClean="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AD7374-8BA5-4DEF-B6AE-0E7DC094AE32}" type="datetimeFigureOut">
              <a:rPr lang="en-US" smtClean="0"/>
              <a:t>8/17/16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7E090-8ED6-41E3-B489-68BA67A2BBE4}" type="slidenum">
              <a:rPr lang="en-US" smtClean="0"/>
              <a:t>‹#›</a:t>
            </a:fld>
            <a:endParaRPr lang="en-US"/>
          </a:p>
        </p:txBody>
      </p:sp>
      <p:pic>
        <p:nvPicPr>
          <p:cNvPr id="1026" name="Picture 2" descr="SectionAccentTop.png"/>
          <p:cNvPicPr>
            <a:picLocks noChangeAspect="1" noChangeArrowheads="1"/>
          </p:cNvPicPr>
          <p:nvPr/>
        </p:nvPicPr>
        <p:blipFill>
          <a:blip r:embed="rId2"/>
          <a:srcRect/>
          <a:stretch>
            <a:fillRect/>
          </a:stretch>
        </p:blipFill>
        <p:spPr bwMode="auto">
          <a:xfrm>
            <a:off x="914400" y="1618488"/>
            <a:ext cx="7315200" cy="356382"/>
          </a:xfrm>
          <a:prstGeom prst="rect">
            <a:avLst/>
          </a:prstGeom>
          <a:noFill/>
        </p:spPr>
      </p:pic>
      <p:pic>
        <p:nvPicPr>
          <p:cNvPr id="1027" name="Picture 3" descr="SectionAccentBottom.png"/>
          <p:cNvPicPr>
            <a:picLocks noChangeAspect="1" noChangeArrowheads="1"/>
          </p:cNvPicPr>
          <p:nvPr/>
        </p:nvPicPr>
        <p:blipFill>
          <a:blip r:embed="rId3"/>
          <a:srcRect/>
          <a:stretch>
            <a:fillRect/>
          </a:stretch>
        </p:blipFill>
        <p:spPr bwMode="auto">
          <a:xfrm>
            <a:off x="914400" y="4690872"/>
            <a:ext cx="7315200" cy="356382"/>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926106" y="2084293"/>
            <a:ext cx="3429000" cy="3639312"/>
          </a:xfrm>
        </p:spPr>
        <p:txBody>
          <a:bodyPr>
            <a:normAutofit/>
          </a:bodyPr>
          <a:lstStyle>
            <a:lvl1pPr marL="282575" indent="-282575">
              <a:defRPr sz="20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800"/>
            </a:lvl6pPr>
            <a:lvl7pPr marL="2005013" indent="-282575">
              <a:defRPr sz="1800"/>
            </a:lvl7pPr>
            <a:lvl8pPr marL="2287588" indent="-282575">
              <a:defRPr sz="1800"/>
            </a:lvl8pPr>
            <a:lvl9pPr marL="2568575" indent="-2809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AD7374-8BA5-4DEF-B6AE-0E7DC094AE32}"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E090-8ED6-41E3-B489-68BA67A2BBE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81100"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4163">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5269006" y="1839913"/>
            <a:ext cx="2743200" cy="903287"/>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6106" y="2971800"/>
            <a:ext cx="3429000" cy="2751804"/>
          </a:xfrm>
        </p:spPr>
        <p:txBody>
          <a:bodyPr>
            <a:normAutofit/>
          </a:bodyPr>
          <a:lstStyle>
            <a:lvl1pPr marL="282575" indent="-282575">
              <a:defRPr sz="1800"/>
            </a:lvl1pPr>
            <a:lvl2pPr marL="573088" indent="-282575">
              <a:defRPr sz="1800"/>
            </a:lvl2pPr>
            <a:lvl3pPr marL="855663" indent="-282575">
              <a:defRPr sz="1800"/>
            </a:lvl3pPr>
            <a:lvl4pPr marL="1146175" indent="-282575">
              <a:defRPr sz="1800"/>
            </a:lvl4pPr>
            <a:lvl5pPr marL="1430338" indent="-282575">
              <a:defRPr sz="1800"/>
            </a:lvl5pPr>
            <a:lvl6pPr marL="1712913" indent="-282575">
              <a:defRPr sz="1600"/>
            </a:lvl6pPr>
            <a:lvl7pPr marL="2003425" indent="-282575">
              <a:defRPr sz="1600"/>
            </a:lvl7pPr>
            <a:lvl8pPr marL="2286000" indent="-282575">
              <a:defRPr sz="1600"/>
            </a:lvl8pPr>
            <a:lvl9pPr marL="2568575" indent="-282575">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AD7374-8BA5-4DEF-B6AE-0E7DC094AE32}" type="datetimeFigureOut">
              <a:rPr lang="en-US" smtClean="0"/>
              <a:t>8/17/16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7E090-8ED6-41E3-B489-68BA67A2BBE4}" type="slidenum">
              <a:rPr lang="en-US" smtClean="0"/>
              <a:t>‹#›</a:t>
            </a:fld>
            <a:endParaRPr lang="en-US"/>
          </a:p>
        </p:txBody>
      </p:sp>
      <p:pic>
        <p:nvPicPr>
          <p:cNvPr id="2050" name="Picture 2" descr="comparisonRule.png"/>
          <p:cNvPicPr>
            <a:picLocks noChangeAspect="1" noChangeArrowheads="1"/>
          </p:cNvPicPr>
          <p:nvPr/>
        </p:nvPicPr>
        <p:blipFill>
          <a:blip r:embed="rId3"/>
          <a:srcRect/>
          <a:stretch>
            <a:fillRect/>
          </a:stretch>
        </p:blipFill>
        <p:spPr bwMode="auto">
          <a:xfrm>
            <a:off x="1247775" y="2686050"/>
            <a:ext cx="2609850" cy="133350"/>
          </a:xfrm>
          <a:prstGeom prst="rect">
            <a:avLst/>
          </a:prstGeom>
          <a:noFill/>
        </p:spPr>
      </p:pic>
      <p:pic>
        <p:nvPicPr>
          <p:cNvPr id="12" name="Picture 2" descr="comparisonRule.png"/>
          <p:cNvPicPr>
            <a:picLocks noChangeAspect="1" noChangeArrowheads="1"/>
          </p:cNvPicPr>
          <p:nvPr/>
        </p:nvPicPr>
        <p:blipFill>
          <a:blip r:embed="rId3"/>
          <a:srcRect/>
          <a:stretch>
            <a:fillRect/>
          </a:stretch>
        </p:blipFill>
        <p:spPr bwMode="auto">
          <a:xfrm>
            <a:off x="5335681" y="2686050"/>
            <a:ext cx="2609850" cy="13335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pageAccent-Full.png"/>
          <p:cNvPicPr>
            <a:picLocks noChangeAspect="1" noChangeArrowheads="1"/>
          </p:cNvPicPr>
          <p:nvPr/>
        </p:nvPicPr>
        <p:blipFill>
          <a:blip r:embed="rId2"/>
          <a:srcRect/>
          <a:stretch>
            <a:fillRect/>
          </a:stretch>
        </p:blipFill>
        <p:spPr bwMode="auto">
          <a:xfrm>
            <a:off x="595313" y="1689847"/>
            <a:ext cx="7953375" cy="304800"/>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AD7374-8BA5-4DEF-B6AE-0E7DC094AE32}" type="datetimeFigureOut">
              <a:rPr lang="en-US" smtClean="0"/>
              <a:t>8/17/16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7E090-8ED6-41E3-B489-68BA67A2BB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AD7374-8BA5-4DEF-B6AE-0E7DC094AE32}" type="datetimeFigureOut">
              <a:rPr lang="en-US" smtClean="0"/>
              <a:t>8/17/16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7E090-8ED6-41E3-B489-68BA67A2BBE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3429000" cy="1371600"/>
          </a:xfrm>
        </p:spPr>
        <p:txBody>
          <a:bodyPr anchor="b">
            <a:no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4926106" y="914400"/>
            <a:ext cx="3429000" cy="4815841"/>
          </a:xfrm>
        </p:spPr>
        <p:txBody>
          <a:bodyPr>
            <a:normAutofit/>
          </a:bodyPr>
          <a:lstStyle>
            <a:lvl1pPr marL="341313" indent="-341313">
              <a:defRPr sz="2200"/>
            </a:lvl1pPr>
            <a:lvl2pPr marL="631825" indent="-284163">
              <a:defRPr sz="2000"/>
            </a:lvl2pPr>
            <a:lvl3pPr marL="914400" indent="-284163">
              <a:defRPr sz="1800"/>
            </a:lvl3pPr>
            <a:lvl4pPr marL="1196975" indent="-284163">
              <a:defRPr sz="1800"/>
            </a:lvl4pPr>
            <a:lvl5pPr marL="1487488" indent="-284163">
              <a:defRPr sz="1800"/>
            </a:lvl5pPr>
            <a:lvl6pPr marL="1770063" indent="-284163">
              <a:defRPr sz="1800"/>
            </a:lvl6pPr>
            <a:lvl7pPr marL="2060575" indent="-284163">
              <a:defRPr sz="1800"/>
            </a:lvl7pPr>
            <a:lvl8pPr marL="2344738" indent="-284163">
              <a:defRPr sz="1800"/>
            </a:lvl8pPr>
            <a:lvl9pPr marL="2627313" indent="-284163">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8200" y="2667001"/>
            <a:ext cx="3429000" cy="28956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D7374-8BA5-4DEF-B6AE-0E7DC094AE32}" type="datetimeFigureOut">
              <a:rPr lang="en-US" smtClean="0"/>
              <a:t>8/17/16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7E090-8ED6-41E3-B489-68BA67A2BBE4}" type="slidenum">
              <a:rPr lang="en-US" smtClean="0"/>
              <a:t>‹#›</a:t>
            </a:fld>
            <a:endParaRPr lang="en-US"/>
          </a:p>
        </p:txBody>
      </p:sp>
      <p:pic>
        <p:nvPicPr>
          <p:cNvPr id="3074" name="Picture 2" descr="captionAccent.png"/>
          <p:cNvPicPr>
            <a:picLocks noChangeAspect="1" noChangeArrowheads="1"/>
          </p:cNvPicPr>
          <p:nvPr/>
        </p:nvPicPr>
        <p:blipFill>
          <a:blip r:embed="rId2"/>
          <a:srcRect/>
          <a:stretch>
            <a:fillRect/>
          </a:stretch>
        </p:blipFill>
        <p:spPr bwMode="auto">
          <a:xfrm>
            <a:off x="838200" y="2326341"/>
            <a:ext cx="3429000" cy="240307"/>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interiorEdging.png"/>
          <p:cNvPicPr>
            <a:picLocks noChangeAspect="1"/>
          </p:cNvPicPr>
          <p:nvPr/>
        </p:nvPicPr>
        <p:blipFill>
          <a:blip r:embed="rId16"/>
          <a:stretch>
            <a:fillRect/>
          </a:stretch>
        </p:blipFill>
        <p:spPr>
          <a:xfrm>
            <a:off x="0" y="0"/>
            <a:ext cx="9144000" cy="6858000"/>
          </a:xfrm>
          <a:prstGeom prst="rect">
            <a:avLst/>
          </a:prstGeom>
        </p:spPr>
      </p:pic>
      <p:sp>
        <p:nvSpPr>
          <p:cNvPr id="2" name="Title Placeholder 1"/>
          <p:cNvSpPr>
            <a:spLocks noGrp="1"/>
          </p:cNvSpPr>
          <p:nvPr>
            <p:ph type="title"/>
          </p:nvPr>
        </p:nvSpPr>
        <p:spPr>
          <a:xfrm>
            <a:off x="800100" y="381000"/>
            <a:ext cx="75438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084294"/>
            <a:ext cx="6949440" cy="363967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53200" y="6118412"/>
            <a:ext cx="2133600" cy="275478"/>
          </a:xfrm>
          <a:prstGeom prst="rect">
            <a:avLst/>
          </a:prstGeom>
        </p:spPr>
        <p:txBody>
          <a:bodyPr vert="horz" lIns="91440" tIns="45720" rIns="91440" bIns="45720" rtlCol="0" anchor="ctr"/>
          <a:lstStyle>
            <a:lvl1pPr algn="r">
              <a:defRPr sz="1200">
                <a:solidFill>
                  <a:schemeClr val="tx1"/>
                </a:solidFill>
              </a:defRPr>
            </a:lvl1pPr>
          </a:lstStyle>
          <a:p>
            <a:fld id="{C7AD7374-8BA5-4DEF-B6AE-0E7DC094AE32}" type="datetimeFigureOut">
              <a:rPr lang="en-US" smtClean="0"/>
              <a:t>8/17/16</a:t>
            </a:fld>
            <a:endParaRPr lang="en-US"/>
          </a:p>
        </p:txBody>
      </p:sp>
      <p:sp>
        <p:nvSpPr>
          <p:cNvPr id="5" name="Footer Placeholder 4"/>
          <p:cNvSpPr>
            <a:spLocks noGrp="1"/>
          </p:cNvSpPr>
          <p:nvPr>
            <p:ph type="ftr" sz="quarter" idx="3"/>
          </p:nvPr>
        </p:nvSpPr>
        <p:spPr>
          <a:xfrm>
            <a:off x="457200" y="6118412"/>
            <a:ext cx="2895600" cy="275478"/>
          </a:xfrm>
          <a:prstGeom prst="rect">
            <a:avLst/>
          </a:prstGeom>
        </p:spPr>
        <p:txBody>
          <a:bodyPr vert="horz" lIns="91440" tIns="45720" rIns="91440" bIns="45720" rtlCol="0" anchor="ctr"/>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4343400" y="6118412"/>
            <a:ext cx="457200" cy="275478"/>
          </a:xfrm>
          <a:prstGeom prst="rect">
            <a:avLst/>
          </a:prstGeom>
        </p:spPr>
        <p:txBody>
          <a:bodyPr vert="horz" lIns="91440" tIns="45720" rIns="91440" bIns="45720" rtlCol="0" anchor="ctr"/>
          <a:lstStyle>
            <a:lvl1pPr algn="ctr">
              <a:defRPr sz="1200">
                <a:solidFill>
                  <a:schemeClr val="tx1"/>
                </a:solidFill>
              </a:defRPr>
            </a:lvl1pPr>
          </a:lstStyle>
          <a:p>
            <a:fld id="{6BC7E090-8ED6-41E3-B489-68BA67A2BB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ctr" defTabSz="914400" rtl="0" eaLnBrk="1" latinLnBrk="0" hangingPunct="1">
        <a:spcBef>
          <a:spcPct val="0"/>
        </a:spcBef>
        <a:buNone/>
        <a:defRPr sz="5600" kern="1200">
          <a:solidFill>
            <a:schemeClr val="tx1"/>
          </a:solidFill>
          <a:latin typeface="+mj-lt"/>
          <a:ea typeface="+mj-ea"/>
          <a:cs typeface="+mj-cs"/>
        </a:defRPr>
      </a:lvl1pPr>
    </p:titleStyle>
    <p:bodyStyle>
      <a:lvl1pPr marL="457200" indent="-457200" algn="l" defTabSz="914400" rtl="0" eaLnBrk="1" latinLnBrk="0" hangingPunct="1">
        <a:spcBef>
          <a:spcPts val="2000"/>
        </a:spcBef>
        <a:buSzPct val="10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500"/>
        </a:spcBef>
        <a:buClr>
          <a:schemeClr val="tx1">
            <a:lumMod val="60000"/>
            <a:lumOff val="40000"/>
          </a:schemeClr>
        </a:buClr>
        <a:buSzPct val="10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500"/>
        </a:spcBef>
        <a:buClr>
          <a:schemeClr val="tx1">
            <a:lumMod val="60000"/>
            <a:lumOff val="40000"/>
          </a:schemeClr>
        </a:buClr>
        <a:buSzPct val="100000"/>
        <a:buFont typeface="Wingdings" pitchFamily="2" charset="2"/>
        <a:buChar char=""/>
        <a:defRPr sz="1800" kern="1200">
          <a:solidFill>
            <a:schemeClr val="tx1"/>
          </a:solidFill>
          <a:latin typeface="+mn-lt"/>
          <a:ea typeface="+mn-ea"/>
          <a:cs typeface="+mn-cs"/>
        </a:defRPr>
      </a:lvl4pPr>
      <a:lvl5pPr marL="2286000" indent="-457200" algn="l" defTabSz="914400" rtl="0" eaLnBrk="1" latinLnBrk="0" hangingPunct="1">
        <a:spcBef>
          <a:spcPts val="1500"/>
        </a:spcBef>
        <a:buSzPct val="100000"/>
        <a:buFont typeface="Wingdings" pitchFamily="2" charset="2"/>
        <a:buChar char=""/>
        <a:defRPr sz="1800" kern="1200">
          <a:solidFill>
            <a:schemeClr val="tx1"/>
          </a:solidFill>
          <a:latin typeface="+mn-lt"/>
          <a:ea typeface="+mn-ea"/>
          <a:cs typeface="+mn-cs"/>
        </a:defRPr>
      </a:lvl5pPr>
      <a:lvl6pPr marL="27432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a:solidFill>
            <a:schemeClr val="tx1"/>
          </a:solidFill>
          <a:latin typeface="+mn-lt"/>
          <a:ea typeface="+mn-ea"/>
          <a:cs typeface="+mn-cs"/>
        </a:defRPr>
      </a:lvl6pPr>
      <a:lvl7pPr marL="32004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7pPr>
      <a:lvl8pPr marL="3657600" indent="-457200" algn="l" defTabSz="914400" rtl="0" eaLnBrk="1" latinLnBrk="0" hangingPunct="1">
        <a:spcBef>
          <a:spcPts val="1500"/>
        </a:spcBef>
        <a:buClr>
          <a:schemeClr val="tx1">
            <a:lumMod val="60000"/>
            <a:lumOff val="40000"/>
          </a:schemeClr>
        </a:buClr>
        <a:buSzPct val="100000"/>
        <a:buFont typeface="Wingdings" pitchFamily="2" charset="2"/>
        <a:buChar char=""/>
        <a:tabLst/>
        <a:defRPr sz="1800" kern="1200" baseline="0">
          <a:solidFill>
            <a:schemeClr val="tx1"/>
          </a:solidFill>
          <a:latin typeface="+mn-lt"/>
          <a:ea typeface="+mn-ea"/>
          <a:cs typeface="+mn-cs"/>
        </a:defRPr>
      </a:lvl8pPr>
      <a:lvl9pPr marL="4114800" indent="-457200" algn="l" defTabSz="914400" rtl="0" eaLnBrk="1" latinLnBrk="0" hangingPunct="1">
        <a:spcBef>
          <a:spcPts val="1500"/>
        </a:spcBef>
        <a:buSzPct val="100000"/>
        <a:buFont typeface="Wingdings" pitchFamily="2" charset="2"/>
        <a:buChar char=""/>
        <a:tabLst/>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 Id="rId3" Type="http://schemas.openxmlformats.org/officeDocument/2006/relationships/image" Target="../media/image2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lexicon.wustl.ed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books.google.com/ngram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orcle.com/games/common_english_words.ph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 Id="rId3" Type="http://schemas.openxmlformats.org/officeDocument/2006/relationships/image" Target="../media/image1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gi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Recognition</a:t>
            </a:r>
            <a:endParaRPr lang="en-US" dirty="0"/>
          </a:p>
        </p:txBody>
      </p:sp>
      <p:sp>
        <p:nvSpPr>
          <p:cNvPr id="3" name="Subtitle 2"/>
          <p:cNvSpPr>
            <a:spLocks noGrp="1"/>
          </p:cNvSpPr>
          <p:nvPr>
            <p:ph type="subTitle" idx="1"/>
          </p:nvPr>
        </p:nvSpPr>
        <p:spPr/>
        <p:txBody>
          <a:bodyPr/>
          <a:lstStyle/>
          <a:p>
            <a:r>
              <a:rPr lang="en-US" sz="2800" dirty="0" smtClean="0"/>
              <a:t>Visual Words</a:t>
            </a:r>
            <a:endParaRPr lang="en-US" sz="2800" dirty="0"/>
          </a:p>
        </p:txBody>
      </p:sp>
    </p:spTree>
    <p:extLst>
      <p:ext uri="{BB962C8B-B14F-4D97-AF65-F5344CB8AC3E}">
        <p14:creationId xmlns:p14="http://schemas.microsoft.com/office/powerpoint/2010/main" val="923524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p:txBody>
          <a:bodyPr/>
          <a:lstStyle/>
          <a:p>
            <a:r>
              <a:rPr lang="en-US" dirty="0" smtClean="0"/>
              <a:t>Fovea – periscope of sharp vision</a:t>
            </a:r>
          </a:p>
          <a:p>
            <a:pPr lvl="1"/>
            <a:r>
              <a:rPr lang="en-US" dirty="0" smtClean="0"/>
              <a:t>2 degrees of visual angle, about 7 characters of average size text.</a:t>
            </a:r>
          </a:p>
          <a:p>
            <a:r>
              <a:rPr lang="en-US" dirty="0" smtClean="0"/>
              <a:t>Periphery – outside of fovea</a:t>
            </a:r>
          </a:p>
          <a:p>
            <a:pPr lvl="1"/>
            <a:r>
              <a:rPr lang="en-US" dirty="0"/>
              <a:t>A</a:t>
            </a:r>
            <a:r>
              <a:rPr lang="en-US" dirty="0" smtClean="0"/>
              <a:t>bout 5 degrees of visual angle</a:t>
            </a:r>
          </a:p>
          <a:p>
            <a:pPr lvl="1"/>
            <a:r>
              <a:rPr lang="en-US" dirty="0" smtClean="0"/>
              <a:t>Acuity is worse</a:t>
            </a:r>
          </a:p>
          <a:p>
            <a:endParaRPr lang="en-US" dirty="0"/>
          </a:p>
        </p:txBody>
      </p:sp>
      <p:pic>
        <p:nvPicPr>
          <p:cNvPr id="19458" name="Picture 2" descr="http://stlukeseye.com/images/img-fovea.jpg"/>
          <p:cNvPicPr>
            <a:picLocks noChangeAspect="1" noChangeArrowheads="1"/>
          </p:cNvPicPr>
          <p:nvPr/>
        </p:nvPicPr>
        <p:blipFill>
          <a:blip r:embed="rId2" cstate="print"/>
          <a:srcRect/>
          <a:stretch>
            <a:fillRect/>
          </a:stretch>
        </p:blipFill>
        <p:spPr bwMode="auto">
          <a:xfrm>
            <a:off x="6553200" y="4629150"/>
            <a:ext cx="2400300" cy="2228850"/>
          </a:xfrm>
          <a:prstGeom prst="rect">
            <a:avLst/>
          </a:prstGeom>
          <a:noFill/>
        </p:spPr>
      </p:pic>
      <p:pic>
        <p:nvPicPr>
          <p:cNvPr id="19460" name="Picture 4" descr="http://lewismct.wikispaces.com/file/view/peripheral.png/67434355/peripheral.png"/>
          <p:cNvPicPr>
            <a:picLocks noChangeAspect="1" noChangeArrowheads="1"/>
          </p:cNvPicPr>
          <p:nvPr/>
        </p:nvPicPr>
        <p:blipFill>
          <a:blip r:embed="rId3" cstate="print"/>
          <a:srcRect/>
          <a:stretch>
            <a:fillRect/>
          </a:stretch>
        </p:blipFill>
        <p:spPr bwMode="auto">
          <a:xfrm>
            <a:off x="1" y="4773610"/>
            <a:ext cx="2286000" cy="2084390"/>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Types of ambiguity</a:t>
            </a:r>
          </a:p>
          <a:p>
            <a:pPr lvl="1"/>
            <a:r>
              <a:rPr lang="en-US" dirty="0"/>
              <a:t>Homophones – words that sound the same (bank, pen)</a:t>
            </a:r>
          </a:p>
          <a:p>
            <a:pPr lvl="1"/>
            <a:r>
              <a:rPr lang="en-US" dirty="0" err="1"/>
              <a:t>Heterographic</a:t>
            </a:r>
            <a:r>
              <a:rPr lang="en-US" dirty="0"/>
              <a:t> homophones – words with different spellings that sound the same (knight, night, soul, sole)</a:t>
            </a:r>
          </a:p>
          <a:p>
            <a:endParaRPr lang="en-US" dirty="0"/>
          </a:p>
        </p:txBody>
      </p:sp>
      <p:pic>
        <p:nvPicPr>
          <p:cNvPr id="4" name="Picture 3"/>
          <p:cNvPicPr>
            <a:picLocks noChangeAspect="1"/>
          </p:cNvPicPr>
          <p:nvPr/>
        </p:nvPicPr>
        <p:blipFill>
          <a:blip r:embed="rId2"/>
          <a:stretch>
            <a:fillRect/>
          </a:stretch>
        </p:blipFill>
        <p:spPr>
          <a:xfrm>
            <a:off x="6934200" y="4609984"/>
            <a:ext cx="2231666" cy="2248015"/>
          </a:xfrm>
          <a:prstGeom prst="rect">
            <a:avLst/>
          </a:prstGeom>
        </p:spPr>
      </p:pic>
    </p:spTree>
    <p:extLst>
      <p:ext uri="{BB962C8B-B14F-4D97-AF65-F5344CB8AC3E}">
        <p14:creationId xmlns:p14="http://schemas.microsoft.com/office/powerpoint/2010/main" val="1870830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Types of ambiguity</a:t>
            </a:r>
          </a:p>
          <a:p>
            <a:pPr lvl="1"/>
            <a:r>
              <a:rPr lang="en-US" dirty="0"/>
              <a:t>Homographs – words that look the same but are pronounced differently (lead metal, lead to the store)</a:t>
            </a:r>
          </a:p>
          <a:p>
            <a:pPr lvl="1"/>
            <a:r>
              <a:rPr lang="en-US" dirty="0" err="1"/>
              <a:t>Polysemous</a:t>
            </a:r>
            <a:r>
              <a:rPr lang="en-US" dirty="0"/>
              <a:t> words – words with multiple meanings (bank, straw, ball, letter) </a:t>
            </a:r>
          </a:p>
        </p:txBody>
      </p:sp>
    </p:spTree>
    <p:extLst>
      <p:ext uri="{BB962C8B-B14F-4D97-AF65-F5344CB8AC3E}">
        <p14:creationId xmlns:p14="http://schemas.microsoft.com/office/powerpoint/2010/main" val="949731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Types of Ambiguity</a:t>
            </a:r>
          </a:p>
          <a:p>
            <a:pPr lvl="1"/>
            <a:r>
              <a:rPr lang="en-US" dirty="0" err="1" smtClean="0"/>
              <a:t>Polysemous</a:t>
            </a:r>
            <a:r>
              <a:rPr lang="en-US" dirty="0" smtClean="0"/>
              <a:t> words</a:t>
            </a:r>
          </a:p>
          <a:p>
            <a:pPr lvl="2"/>
            <a:r>
              <a:rPr lang="en-US" dirty="0"/>
              <a:t>Multiple meanings – words have completely unrelated meanings</a:t>
            </a:r>
          </a:p>
          <a:p>
            <a:pPr lvl="2"/>
            <a:r>
              <a:rPr lang="en-US" dirty="0"/>
              <a:t>Multiple senses – word have related meanings – twist (coil, turning, sprain an ankle, distort the meaning) </a:t>
            </a:r>
          </a:p>
        </p:txBody>
      </p:sp>
    </p:spTree>
    <p:extLst>
      <p:ext uri="{BB962C8B-B14F-4D97-AF65-F5344CB8AC3E}">
        <p14:creationId xmlns:p14="http://schemas.microsoft.com/office/powerpoint/2010/main" val="949731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Lexical Ambiguity</a:t>
            </a:r>
            <a:endParaRPr lang="en-US" dirty="0"/>
          </a:p>
        </p:txBody>
      </p:sp>
      <p:sp>
        <p:nvSpPr>
          <p:cNvPr id="3" name="Content Placeholder 2"/>
          <p:cNvSpPr>
            <a:spLocks noGrp="1"/>
          </p:cNvSpPr>
          <p:nvPr>
            <p:ph idx="1"/>
          </p:nvPr>
        </p:nvSpPr>
        <p:spPr/>
        <p:txBody>
          <a:bodyPr/>
          <a:lstStyle/>
          <a:p>
            <a:r>
              <a:rPr lang="en-US" dirty="0" smtClean="0"/>
              <a:t>Models</a:t>
            </a:r>
          </a:p>
          <a:p>
            <a:pPr lvl="1"/>
            <a:r>
              <a:rPr lang="en-US" dirty="0" smtClean="0"/>
              <a:t>Context guided single reading lexical access model – context restricts the access process so that only relevant meanings can be processed</a:t>
            </a:r>
            <a:endParaRPr lang="en-US" dirty="0"/>
          </a:p>
        </p:txBody>
      </p:sp>
    </p:spTree>
    <p:extLst>
      <p:ext uri="{BB962C8B-B14F-4D97-AF65-F5344CB8AC3E}">
        <p14:creationId xmlns:p14="http://schemas.microsoft.com/office/powerpoint/2010/main" val="949731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Models</a:t>
            </a:r>
          </a:p>
          <a:p>
            <a:r>
              <a:rPr lang="en-US" dirty="0"/>
              <a:t>Ordered access – all the senses of a word are activated in frequency order (pen is a writing utensil versus animal holder)</a:t>
            </a:r>
          </a:p>
          <a:p>
            <a:pPr lvl="1"/>
            <a:r>
              <a:rPr lang="en-US" dirty="0" smtClean="0"/>
              <a:t>These </a:t>
            </a:r>
            <a:r>
              <a:rPr lang="en-US" dirty="0"/>
              <a:t>are then checked against context </a:t>
            </a:r>
          </a:p>
        </p:txBody>
      </p:sp>
    </p:spTree>
    <p:extLst>
      <p:ext uri="{BB962C8B-B14F-4D97-AF65-F5344CB8AC3E}">
        <p14:creationId xmlns:p14="http://schemas.microsoft.com/office/powerpoint/2010/main" val="94973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Models</a:t>
            </a:r>
          </a:p>
          <a:p>
            <a:r>
              <a:rPr lang="en-US" dirty="0" smtClean="0"/>
              <a:t>Multiple </a:t>
            </a:r>
            <a:r>
              <a:rPr lang="en-US" dirty="0"/>
              <a:t>access model – all senses are activated and appropriate one is chosen when context permits </a:t>
            </a:r>
          </a:p>
        </p:txBody>
      </p:sp>
    </p:spTree>
    <p:extLst>
      <p:ext uri="{BB962C8B-B14F-4D97-AF65-F5344CB8AC3E}">
        <p14:creationId xmlns:p14="http://schemas.microsoft.com/office/powerpoint/2010/main" val="949731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Experiments!</a:t>
            </a:r>
          </a:p>
          <a:p>
            <a:r>
              <a:rPr lang="en-US" dirty="0" err="1"/>
              <a:t>Exp</a:t>
            </a:r>
            <a:r>
              <a:rPr lang="en-US" dirty="0"/>
              <a:t> 1: Participants were shown:</a:t>
            </a:r>
          </a:p>
          <a:p>
            <a:pPr lvl="1"/>
            <a:r>
              <a:rPr lang="en-US" dirty="0"/>
              <a:t>After taking the right turn at the intersection, I…</a:t>
            </a:r>
          </a:p>
          <a:p>
            <a:pPr lvl="1"/>
            <a:r>
              <a:rPr lang="en-US" dirty="0"/>
              <a:t>After taking the left turn at the intersection, I…</a:t>
            </a:r>
          </a:p>
          <a:p>
            <a:pPr lvl="1"/>
            <a:r>
              <a:rPr lang="en-US" dirty="0"/>
              <a:t>Which do you think takes longer to fill in?</a:t>
            </a:r>
          </a:p>
          <a:p>
            <a:pPr lvl="1"/>
            <a:endParaRPr lang="en-US" dirty="0"/>
          </a:p>
        </p:txBody>
      </p:sp>
    </p:spTree>
    <p:extLst>
      <p:ext uri="{BB962C8B-B14F-4D97-AF65-F5344CB8AC3E}">
        <p14:creationId xmlns:p14="http://schemas.microsoft.com/office/powerpoint/2010/main" val="12668407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Experiments!</a:t>
            </a:r>
          </a:p>
          <a:p>
            <a:r>
              <a:rPr lang="en-US" dirty="0" err="1"/>
              <a:t>Exp</a:t>
            </a:r>
            <a:r>
              <a:rPr lang="en-US" dirty="0"/>
              <a:t> 2: participants heard:</a:t>
            </a:r>
          </a:p>
          <a:p>
            <a:pPr lvl="1"/>
            <a:r>
              <a:rPr lang="en-US" dirty="0"/>
              <a:t>The farmer put his straw beside the machine.</a:t>
            </a:r>
          </a:p>
          <a:p>
            <a:pPr lvl="1"/>
            <a:r>
              <a:rPr lang="en-US" dirty="0"/>
              <a:t>The farmer put his hay beside the machine.</a:t>
            </a:r>
          </a:p>
          <a:p>
            <a:pPr lvl="1"/>
            <a:r>
              <a:rPr lang="en-US" dirty="0"/>
              <a:t>Which took longer to recognize? </a:t>
            </a:r>
          </a:p>
        </p:txBody>
      </p:sp>
    </p:spTree>
    <p:extLst>
      <p:ext uri="{BB962C8B-B14F-4D97-AF65-F5344CB8AC3E}">
        <p14:creationId xmlns:p14="http://schemas.microsoft.com/office/powerpoint/2010/main" val="12668407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Experiments!</a:t>
            </a:r>
          </a:p>
          <a:p>
            <a:r>
              <a:rPr lang="en-US" dirty="0" err="1"/>
              <a:t>Exp</a:t>
            </a:r>
            <a:r>
              <a:rPr lang="en-US" dirty="0"/>
              <a:t> 3: Dichotic listening </a:t>
            </a:r>
            <a:r>
              <a:rPr lang="en-US" dirty="0" smtClean="0"/>
              <a:t>task</a:t>
            </a:r>
            <a:endParaRPr lang="en-US" dirty="0"/>
          </a:p>
          <a:p>
            <a:pPr lvl="1"/>
            <a:r>
              <a:rPr lang="en-US" dirty="0"/>
              <a:t>Attended: the spy put out the torch as a signal to attack.</a:t>
            </a:r>
          </a:p>
          <a:p>
            <a:pPr lvl="1"/>
            <a:r>
              <a:rPr lang="en-US" dirty="0"/>
              <a:t>Unattended: the spy extinguished the torch in the window.</a:t>
            </a:r>
          </a:p>
          <a:p>
            <a:pPr lvl="1"/>
            <a:r>
              <a:rPr lang="en-US" dirty="0"/>
              <a:t>Unattended: the spy displayed the torch in the window.</a:t>
            </a:r>
          </a:p>
          <a:p>
            <a:endParaRPr lang="en-US" dirty="0"/>
          </a:p>
        </p:txBody>
      </p:sp>
    </p:spTree>
    <p:extLst>
      <p:ext uri="{BB962C8B-B14F-4D97-AF65-F5344CB8AC3E}">
        <p14:creationId xmlns:p14="http://schemas.microsoft.com/office/powerpoint/2010/main" val="126684072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Experiments!</a:t>
            </a:r>
          </a:p>
          <a:p>
            <a:r>
              <a:rPr lang="en-US" dirty="0" err="1"/>
              <a:t>Exp</a:t>
            </a:r>
            <a:r>
              <a:rPr lang="en-US" dirty="0"/>
              <a:t> 4: People are slow to find ambiguous words when they match the most frequent context.</a:t>
            </a:r>
          </a:p>
          <a:p>
            <a:pPr lvl="1"/>
            <a:r>
              <a:rPr lang="en-US" dirty="0"/>
              <a:t>The accountant filled his pen with </a:t>
            </a:r>
            <a:r>
              <a:rPr lang="en-US" dirty="0" smtClean="0"/>
              <a:t>ink.</a:t>
            </a:r>
            <a:endParaRPr lang="en-US" dirty="0"/>
          </a:p>
          <a:p>
            <a:pPr lvl="1"/>
            <a:r>
              <a:rPr lang="en-US" dirty="0"/>
              <a:t>The farmer put the sheep in the pen.</a:t>
            </a:r>
          </a:p>
          <a:p>
            <a:endParaRPr lang="en-US" dirty="0"/>
          </a:p>
        </p:txBody>
      </p:sp>
    </p:spTree>
    <p:extLst>
      <p:ext uri="{BB962C8B-B14F-4D97-AF65-F5344CB8AC3E}">
        <p14:creationId xmlns:p14="http://schemas.microsoft.com/office/powerpoint/2010/main" val="405105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p:txBody>
          <a:bodyPr/>
          <a:lstStyle/>
          <a:p>
            <a:r>
              <a:rPr lang="en-US" dirty="0"/>
              <a:t>First fixation duration – amount of time the eye spends looking at the first fixation </a:t>
            </a:r>
          </a:p>
          <a:p>
            <a:r>
              <a:rPr lang="en-US" dirty="0"/>
              <a:t>Total gaze time – which might include time you went back to the first fixation</a:t>
            </a:r>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Experiments!</a:t>
            </a:r>
          </a:p>
          <a:p>
            <a:r>
              <a:rPr lang="en-US" dirty="0" err="1"/>
              <a:t>Exp</a:t>
            </a:r>
            <a:r>
              <a:rPr lang="en-US" dirty="0"/>
              <a:t> 5: Priming shows that selective access is occurring </a:t>
            </a:r>
          </a:p>
          <a:p>
            <a:pPr lvl="1"/>
            <a:r>
              <a:rPr lang="en-US" dirty="0"/>
              <a:t>Save bank money</a:t>
            </a:r>
          </a:p>
          <a:p>
            <a:pPr lvl="1"/>
            <a:r>
              <a:rPr lang="en-US" dirty="0"/>
              <a:t>River bank money</a:t>
            </a:r>
          </a:p>
          <a:p>
            <a:pPr lvl="1"/>
            <a:r>
              <a:rPr lang="en-US" dirty="0"/>
              <a:t>Day bank money</a:t>
            </a:r>
          </a:p>
          <a:p>
            <a:endParaRPr lang="en-US" dirty="0"/>
          </a:p>
        </p:txBody>
      </p:sp>
    </p:spTree>
    <p:extLst>
      <p:ext uri="{BB962C8B-B14F-4D97-AF65-F5344CB8AC3E}">
        <p14:creationId xmlns:p14="http://schemas.microsoft.com/office/powerpoint/2010/main" val="40510535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Experiments!</a:t>
            </a:r>
          </a:p>
          <a:p>
            <a:pPr lvl="1"/>
            <a:r>
              <a:rPr lang="en-US" dirty="0"/>
              <a:t>Rumor had it that, for years, the government building had been plagued with problems.  The man was not surprised when he found several (spiders, roaches, and other) bugs in the corner of the room </a:t>
            </a:r>
          </a:p>
        </p:txBody>
      </p:sp>
      <p:pic>
        <p:nvPicPr>
          <p:cNvPr id="4" name="Picture 3"/>
          <p:cNvPicPr>
            <a:picLocks noChangeAspect="1"/>
          </p:cNvPicPr>
          <p:nvPr/>
        </p:nvPicPr>
        <p:blipFill>
          <a:blip r:embed="rId2"/>
          <a:stretch>
            <a:fillRect/>
          </a:stretch>
        </p:blipFill>
        <p:spPr>
          <a:xfrm>
            <a:off x="6324600" y="4495800"/>
            <a:ext cx="2316788" cy="2133600"/>
          </a:xfrm>
          <a:prstGeom prst="rect">
            <a:avLst/>
          </a:prstGeom>
        </p:spPr>
      </p:pic>
    </p:spTree>
    <p:extLst>
      <p:ext uri="{BB962C8B-B14F-4D97-AF65-F5344CB8AC3E}">
        <p14:creationId xmlns:p14="http://schemas.microsoft.com/office/powerpoint/2010/main" val="40510535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normAutofit/>
          </a:bodyPr>
          <a:lstStyle/>
          <a:p>
            <a:r>
              <a:rPr lang="en-US" dirty="0" smtClean="0"/>
              <a:t>Experiments!</a:t>
            </a:r>
          </a:p>
          <a:p>
            <a:r>
              <a:rPr lang="en-US" dirty="0"/>
              <a:t>People got a LDT after the word bugs or corner</a:t>
            </a:r>
          </a:p>
          <a:p>
            <a:pPr lvl="1"/>
            <a:r>
              <a:rPr lang="en-US" dirty="0"/>
              <a:t>ANT, SPY, SEW</a:t>
            </a:r>
          </a:p>
          <a:p>
            <a:pPr lvl="1"/>
            <a:r>
              <a:rPr lang="en-US" dirty="0"/>
              <a:t>At the word bugs, we got priming for both ANT and SPY (indicating that quickly both versions were available)</a:t>
            </a:r>
          </a:p>
          <a:p>
            <a:pPr lvl="1"/>
            <a:r>
              <a:rPr lang="en-US" dirty="0"/>
              <a:t>At the word corner, only got activation for the word ANT (or relevant meaning) </a:t>
            </a:r>
          </a:p>
        </p:txBody>
      </p:sp>
    </p:spTree>
    <p:extLst>
      <p:ext uri="{BB962C8B-B14F-4D97-AF65-F5344CB8AC3E}">
        <p14:creationId xmlns:p14="http://schemas.microsoft.com/office/powerpoint/2010/main" val="4051053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normAutofit/>
          </a:bodyPr>
          <a:lstStyle/>
          <a:p>
            <a:r>
              <a:rPr lang="en-US" dirty="0" smtClean="0"/>
              <a:t>Summary</a:t>
            </a:r>
          </a:p>
          <a:p>
            <a:pPr lvl="1"/>
            <a:r>
              <a:rPr lang="en-US" dirty="0"/>
              <a:t>When we hit an ambiguous word, we activate all meanings</a:t>
            </a:r>
          </a:p>
          <a:p>
            <a:pPr lvl="1"/>
            <a:r>
              <a:rPr lang="en-US" dirty="0"/>
              <a:t>Context quickly rejects the non related meanings (200msec or less)</a:t>
            </a:r>
          </a:p>
          <a:p>
            <a:pPr lvl="1"/>
            <a:r>
              <a:rPr lang="en-US" dirty="0"/>
              <a:t>Less frequent meanings take longer to access because they need more activation to cross threshold</a:t>
            </a:r>
          </a:p>
          <a:p>
            <a:pPr lvl="1"/>
            <a:r>
              <a:rPr lang="en-US" dirty="0"/>
              <a:t>Appears that sematic representation of sentence is essentially word by word </a:t>
            </a:r>
          </a:p>
        </p:txBody>
      </p:sp>
    </p:spTree>
    <p:extLst>
      <p:ext uri="{BB962C8B-B14F-4D97-AF65-F5344CB8AC3E}">
        <p14:creationId xmlns:p14="http://schemas.microsoft.com/office/powerpoint/2010/main" val="2139512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Recent models</a:t>
            </a:r>
          </a:p>
          <a:p>
            <a:pPr lvl="1"/>
            <a:r>
              <a:rPr lang="en-US" dirty="0"/>
              <a:t>Selective access model – prior information constrains access so only appropriate meaning is accessed</a:t>
            </a:r>
          </a:p>
          <a:p>
            <a:pPr lvl="1"/>
            <a:r>
              <a:rPr lang="en-US" dirty="0"/>
              <a:t>Reordered access model – availability of the appropriate meaning is increased (more activation)</a:t>
            </a:r>
          </a:p>
          <a:p>
            <a:pPr lvl="1"/>
            <a:endParaRPr lang="en-US" dirty="0"/>
          </a:p>
        </p:txBody>
      </p:sp>
    </p:spTree>
    <p:extLst>
      <p:ext uri="{BB962C8B-B14F-4D97-AF65-F5344CB8AC3E}">
        <p14:creationId xmlns:p14="http://schemas.microsoft.com/office/powerpoint/2010/main" val="17034369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Lexical Ambiguity</a:t>
            </a:r>
            <a:endParaRPr lang="en-US" dirty="0"/>
          </a:p>
        </p:txBody>
      </p:sp>
      <p:sp>
        <p:nvSpPr>
          <p:cNvPr id="3" name="Content Placeholder 2"/>
          <p:cNvSpPr>
            <a:spLocks noGrp="1"/>
          </p:cNvSpPr>
          <p:nvPr>
            <p:ph idx="1"/>
          </p:nvPr>
        </p:nvSpPr>
        <p:spPr/>
        <p:txBody>
          <a:bodyPr/>
          <a:lstStyle/>
          <a:p>
            <a:r>
              <a:rPr lang="en-US" smtClean="0"/>
              <a:t>Recent models</a:t>
            </a:r>
          </a:p>
          <a:p>
            <a:pPr lvl="1"/>
            <a:r>
              <a:rPr lang="en-US" smtClean="0"/>
              <a:t>Autonomous access model – context has no effect, but successful integration of one meaning with ambiguous word eliminates activation and search for other meanings.</a:t>
            </a:r>
          </a:p>
          <a:p>
            <a:endParaRPr lang="en-US" dirty="0"/>
          </a:p>
        </p:txBody>
      </p:sp>
    </p:spTree>
    <p:extLst>
      <p:ext uri="{BB962C8B-B14F-4D97-AF65-F5344CB8AC3E}">
        <p14:creationId xmlns:p14="http://schemas.microsoft.com/office/powerpoint/2010/main" val="17034369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Experiment</a:t>
            </a:r>
          </a:p>
          <a:p>
            <a:pPr lvl="1"/>
            <a:r>
              <a:rPr lang="en-US" dirty="0"/>
              <a:t>Having been examined by the king, the </a:t>
            </a:r>
            <a:r>
              <a:rPr lang="en-US" i="1" dirty="0"/>
              <a:t>page </a:t>
            </a:r>
            <a:r>
              <a:rPr lang="en-US" dirty="0"/>
              <a:t>was soon marched off to bed (positive)</a:t>
            </a:r>
          </a:p>
          <a:p>
            <a:pPr lvl="1"/>
            <a:r>
              <a:rPr lang="en-US" dirty="0"/>
              <a:t>Having been hurt by the bee-sting, the </a:t>
            </a:r>
            <a:r>
              <a:rPr lang="en-US" i="1" dirty="0"/>
              <a:t>page </a:t>
            </a:r>
            <a:r>
              <a:rPr lang="en-US" dirty="0"/>
              <a:t>was soon marched off to bed (negative)</a:t>
            </a:r>
          </a:p>
          <a:p>
            <a:pPr lvl="1"/>
            <a:r>
              <a:rPr lang="en-US" dirty="0"/>
              <a:t>Just as Henrietta had feared, the </a:t>
            </a:r>
            <a:r>
              <a:rPr lang="en-US" i="1" dirty="0"/>
              <a:t>page</a:t>
            </a:r>
            <a:r>
              <a:rPr lang="en-US" dirty="0"/>
              <a:t> was soon marched off to bed (neutral</a:t>
            </a:r>
            <a:r>
              <a:rPr lang="en-US" dirty="0" smtClean="0"/>
              <a:t>)</a:t>
            </a:r>
          </a:p>
          <a:p>
            <a:pPr lvl="1"/>
            <a:r>
              <a:rPr lang="en-US" dirty="0" smtClean="0"/>
              <a:t>Reordered access wins!</a:t>
            </a:r>
            <a:endParaRPr lang="en-US" dirty="0"/>
          </a:p>
          <a:p>
            <a:endParaRPr lang="en-US" dirty="0"/>
          </a:p>
        </p:txBody>
      </p:sp>
    </p:spTree>
    <p:extLst>
      <p:ext uri="{BB962C8B-B14F-4D97-AF65-F5344CB8AC3E}">
        <p14:creationId xmlns:p14="http://schemas.microsoft.com/office/powerpoint/2010/main" val="1703436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US" dirty="0"/>
          </a:p>
        </p:txBody>
      </p:sp>
      <p:sp>
        <p:nvSpPr>
          <p:cNvPr id="3" name="Content Placeholder 2"/>
          <p:cNvSpPr>
            <a:spLocks noGrp="1"/>
          </p:cNvSpPr>
          <p:nvPr>
            <p:ph idx="1"/>
          </p:nvPr>
        </p:nvSpPr>
        <p:spPr/>
        <p:txBody>
          <a:bodyPr/>
          <a:lstStyle/>
          <a:p>
            <a:r>
              <a:rPr lang="en-US" dirty="0" smtClean="0"/>
              <a:t>Summary!</a:t>
            </a:r>
          </a:p>
          <a:p>
            <a:pPr lvl="1"/>
            <a:r>
              <a:rPr lang="en-US" dirty="0" smtClean="0"/>
              <a:t>Pattern of access depends on frequencies of meaning, extent of disambiguating context</a:t>
            </a:r>
            <a:endParaRPr lang="en-US" dirty="0"/>
          </a:p>
        </p:txBody>
      </p:sp>
    </p:spTree>
    <p:extLst>
      <p:ext uri="{BB962C8B-B14F-4D97-AF65-F5344CB8AC3E}">
        <p14:creationId xmlns:p14="http://schemas.microsoft.com/office/powerpoint/2010/main" val="31421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p:txBody>
          <a:bodyPr/>
          <a:lstStyle/>
          <a:p>
            <a:r>
              <a:rPr lang="en-US" dirty="0" smtClean="0"/>
              <a:t>Model created using eye tracking/movement information about visual word recognition:</a:t>
            </a:r>
          </a:p>
          <a:p>
            <a:pPr lvl="1"/>
            <a:r>
              <a:rPr lang="en-US" dirty="0"/>
              <a:t>EZ Reader Model – attention, visual processing</a:t>
            </a:r>
            <a:r>
              <a:rPr lang="en-US"/>
              <a:t>, </a:t>
            </a:r>
            <a:r>
              <a:rPr lang="en-US" smtClean="0"/>
              <a:t>oculomotor </a:t>
            </a:r>
            <a:r>
              <a:rPr lang="en-US" dirty="0"/>
              <a:t>control all together determine when and where eyes move to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a:xfrm>
            <a:off x="457200" y="1828800"/>
            <a:ext cx="3429000" cy="4495800"/>
          </a:xfrm>
        </p:spPr>
        <p:txBody>
          <a:bodyPr/>
          <a:lstStyle/>
          <a:p>
            <a:r>
              <a:rPr lang="en-US" dirty="0" smtClean="0"/>
              <a:t>EZ Reader Model</a:t>
            </a:r>
          </a:p>
          <a:p>
            <a:pPr marL="971550" lvl="1" indent="-514350">
              <a:buFont typeface="+mj-lt"/>
              <a:buAutoNum type="arabicPeriod"/>
            </a:pPr>
            <a:r>
              <a:rPr lang="en-US" dirty="0" smtClean="0"/>
              <a:t>Look at one point</a:t>
            </a:r>
          </a:p>
          <a:p>
            <a:pPr marL="971550" lvl="1" indent="-514350">
              <a:buFont typeface="+mj-lt"/>
              <a:buAutoNum type="arabicPeriod"/>
            </a:pPr>
            <a:r>
              <a:rPr lang="en-US" dirty="0" smtClean="0"/>
              <a:t>Visual attention scans until acuity is bad</a:t>
            </a:r>
          </a:p>
          <a:p>
            <a:pPr marL="971550" lvl="1" indent="-514350">
              <a:buFont typeface="+mj-lt"/>
              <a:buAutoNum type="arabicPeriod"/>
            </a:pPr>
            <a:r>
              <a:rPr lang="en-US" dirty="0" smtClean="0"/>
              <a:t>Saccade to make acuity better</a:t>
            </a:r>
          </a:p>
          <a:p>
            <a:pPr marL="971550" lvl="1" indent="-514350">
              <a:buFont typeface="+mj-lt"/>
              <a:buAutoNum type="arabicPeriod"/>
            </a:pPr>
            <a:endParaRPr lang="en-US" dirty="0" smtClean="0"/>
          </a:p>
          <a:p>
            <a:pPr marL="971550" lvl="1" indent="-514350">
              <a:buFont typeface="+mj-lt"/>
              <a:buAutoNum type="arabicPeriod"/>
            </a:pPr>
            <a:endParaRPr lang="en-US" dirty="0"/>
          </a:p>
        </p:txBody>
      </p:sp>
      <p:pic>
        <p:nvPicPr>
          <p:cNvPr id="22530" name="Picture 2" descr="http://psycnet.apa.org/journals/pag/21/3/images/pag_21_3_448_fig3a.gif"/>
          <p:cNvPicPr>
            <a:picLocks noChangeAspect="1" noChangeArrowheads="1"/>
          </p:cNvPicPr>
          <p:nvPr/>
        </p:nvPicPr>
        <p:blipFill>
          <a:blip r:embed="rId2" cstate="print"/>
          <a:srcRect/>
          <a:stretch>
            <a:fillRect/>
          </a:stretch>
        </p:blipFill>
        <p:spPr bwMode="auto">
          <a:xfrm>
            <a:off x="4308862" y="2057400"/>
            <a:ext cx="4835137" cy="4800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p:txBody>
          <a:bodyPr/>
          <a:lstStyle/>
          <a:p>
            <a:r>
              <a:rPr lang="en-US" dirty="0" smtClean="0"/>
              <a:t>EZ Reader</a:t>
            </a:r>
          </a:p>
          <a:p>
            <a:pPr lvl="1"/>
            <a:r>
              <a:rPr lang="en-US" dirty="0" smtClean="0"/>
              <a:t>Visual attention is serial, checking one word at a time with a familiarity check </a:t>
            </a:r>
          </a:p>
          <a:p>
            <a:pPr lvl="1"/>
            <a:r>
              <a:rPr lang="en-US" dirty="0" smtClean="0"/>
              <a:t>After the familiarity check, saccades occur</a:t>
            </a:r>
          </a:p>
          <a:p>
            <a:pPr lvl="1"/>
            <a:r>
              <a:rPr lang="en-US" dirty="0" smtClean="0"/>
              <a:t>Familiarity check also pulls up word meaning, which is integrated into the linguistic structure</a:t>
            </a:r>
          </a:p>
          <a:p>
            <a:pPr lvl="2"/>
            <a:r>
              <a:rPr lang="en-US" dirty="0" smtClean="0"/>
              <a:t>If this process turns out to be incorrect, we will regress back to the incorrect word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smtClean="0"/>
              <a:t>We use response times as our </a:t>
            </a:r>
            <a:r>
              <a:rPr lang="en-US" i="1" dirty="0" smtClean="0"/>
              <a:t>dependent variable</a:t>
            </a:r>
            <a:r>
              <a:rPr lang="en-US" dirty="0" smtClean="0"/>
              <a:t> for several different word recognition tasks</a:t>
            </a:r>
          </a:p>
          <a:p>
            <a:pPr lvl="1"/>
            <a:r>
              <a:rPr lang="en-US" dirty="0" smtClean="0"/>
              <a:t>Naming</a:t>
            </a:r>
          </a:p>
          <a:p>
            <a:pPr lvl="1"/>
            <a:r>
              <a:rPr lang="en-US" dirty="0" smtClean="0"/>
              <a:t>Lexical Decision Tasks</a:t>
            </a:r>
          </a:p>
          <a:p>
            <a:pPr lvl="1"/>
            <a:r>
              <a:rPr lang="en-US" dirty="0" smtClean="0"/>
              <a:t>T-Scope Identification</a:t>
            </a:r>
          </a:p>
          <a:p>
            <a:pPr lvl="1"/>
            <a:r>
              <a:rPr lang="en-US" dirty="0" smtClean="0"/>
              <a:t>Categorization Tasks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a:t>Naming task – shown a word, they say it out loud (name it), and the time it takes them to start to pronounce the word is measured.</a:t>
            </a:r>
          </a:p>
          <a:p>
            <a:pPr lvl="1"/>
            <a:r>
              <a:rPr lang="en-US" dirty="0"/>
              <a:t>Average naming latency is around 500msec </a:t>
            </a:r>
          </a:p>
          <a:p>
            <a:pPr lvl="1"/>
            <a:r>
              <a:rPr lang="en-US" dirty="0" smtClean="0"/>
              <a:t>English Lexicon Project</a:t>
            </a:r>
          </a:p>
          <a:p>
            <a:pPr lvl="1"/>
            <a:r>
              <a:rPr lang="en-US" dirty="0" smtClean="0">
                <a:hlinkClick r:id="rId2"/>
              </a:rPr>
              <a:t>http://elexicon.wustl.edu/</a:t>
            </a:r>
            <a:endParaRPr lang="en-US"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a:t>Lexical decision task – person must decide if a string of letters is a word or </a:t>
            </a:r>
            <a:r>
              <a:rPr lang="en-US" dirty="0" err="1" smtClean="0"/>
              <a:t>nonword</a:t>
            </a:r>
            <a:endParaRPr lang="en-US" dirty="0" smtClean="0"/>
          </a:p>
          <a:p>
            <a:pPr lvl="1"/>
            <a:r>
              <a:rPr lang="en-US" dirty="0" smtClean="0"/>
              <a:t>DOCTOR = yes word</a:t>
            </a:r>
          </a:p>
          <a:p>
            <a:pPr lvl="1"/>
            <a:r>
              <a:rPr lang="en-US" dirty="0" smtClean="0"/>
              <a:t>WERM = no not a word</a:t>
            </a:r>
          </a:p>
          <a:p>
            <a:r>
              <a:rPr lang="en-US" dirty="0" smtClean="0"/>
              <a:t>Also measure error rates on this task</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a:t>Problem: speed accuracy trade off – the faster you go the more errors you make, which is why you analyze both</a:t>
            </a:r>
          </a:p>
          <a:p>
            <a:r>
              <a:rPr lang="en-US" dirty="0" smtClean="0"/>
              <a:t>Response </a:t>
            </a:r>
            <a:r>
              <a:rPr lang="en-US" dirty="0"/>
              <a:t>time averages are from 500 </a:t>
            </a:r>
            <a:r>
              <a:rPr lang="en-US" dirty="0" err="1"/>
              <a:t>msec</a:t>
            </a:r>
            <a:r>
              <a:rPr lang="en-US" dirty="0"/>
              <a:t> to 1 sec – depends on many factors </a:t>
            </a:r>
            <a:endParaRPr lang="en-US" dirty="0" smtClean="0"/>
          </a:p>
          <a:p>
            <a:pPr lvl="1"/>
            <a:r>
              <a:rPr lang="en-US" dirty="0" smtClean="0"/>
              <a:t>What would influence your decision on if something is a word or not?</a:t>
            </a:r>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pPr marL="342900" lvl="2" indent="-342900"/>
            <a:r>
              <a:rPr lang="en-US" sz="3200" dirty="0"/>
              <a:t>Priming – presenting material before the word to which a response has to be made</a:t>
            </a:r>
          </a:p>
          <a:p>
            <a:pPr lvl="1"/>
            <a:r>
              <a:rPr lang="en-US" dirty="0" smtClean="0"/>
              <a:t>Lexical Decision/Naming Tasks</a:t>
            </a:r>
          </a:p>
          <a:p>
            <a:pPr lvl="2">
              <a:buNone/>
            </a:pPr>
            <a:endParaRPr lang="en-US" dirty="0"/>
          </a:p>
        </p:txBody>
      </p:sp>
      <p:graphicFrame>
        <p:nvGraphicFramePr>
          <p:cNvPr id="4" name="Diagram 3"/>
          <p:cNvGraphicFramePr/>
          <p:nvPr>
            <p:extLst>
              <p:ext uri="{D42A27DB-BD31-4B8C-83A1-F6EECF244321}">
                <p14:modId xmlns:p14="http://schemas.microsoft.com/office/powerpoint/2010/main" val="526550159"/>
              </p:ext>
            </p:extLst>
          </p:nvPr>
        </p:nvGraphicFramePr>
        <p:xfrm>
          <a:off x="3810000" y="3352800"/>
          <a:ext cx="57150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Recognition</a:t>
            </a:r>
            <a:endParaRPr lang="en-US" dirty="0"/>
          </a:p>
        </p:txBody>
      </p:sp>
      <p:sp>
        <p:nvSpPr>
          <p:cNvPr id="3" name="Content Placeholder 2"/>
          <p:cNvSpPr>
            <a:spLocks noGrp="1"/>
          </p:cNvSpPr>
          <p:nvPr>
            <p:ph idx="1"/>
          </p:nvPr>
        </p:nvSpPr>
        <p:spPr/>
        <p:txBody>
          <a:bodyPr/>
          <a:lstStyle/>
          <a:p>
            <a:r>
              <a:rPr lang="en-US" dirty="0" smtClean="0"/>
              <a:t>How exactly do you recognize the words on this slide?</a:t>
            </a:r>
          </a:p>
          <a:p>
            <a:pPr lvl="1"/>
            <a:r>
              <a:rPr lang="en-US" dirty="0" smtClean="0"/>
              <a:t>How do you know what they are?</a:t>
            </a:r>
          </a:p>
          <a:p>
            <a:pPr lvl="1"/>
            <a:r>
              <a:rPr lang="en-US" smtClean="0"/>
              <a:t>What they mean?</a:t>
            </a:r>
            <a:endParaRPr lang="en-US" dirty="0"/>
          </a:p>
        </p:txBody>
      </p:sp>
    </p:spTree>
    <p:extLst>
      <p:ext uri="{BB962C8B-B14F-4D97-AF65-F5344CB8AC3E}">
        <p14:creationId xmlns:p14="http://schemas.microsoft.com/office/powerpoint/2010/main" val="2483892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a:t>SOA – stimulus onset asynchrony – the time between the prime and the </a:t>
            </a:r>
            <a:r>
              <a:rPr lang="en-US" dirty="0" smtClean="0"/>
              <a:t>target</a:t>
            </a:r>
          </a:p>
          <a:p>
            <a:pPr lvl="1"/>
            <a:r>
              <a:rPr lang="en-US" dirty="0" smtClean="0"/>
              <a:t>You </a:t>
            </a:r>
            <a:r>
              <a:rPr lang="en-US" dirty="0"/>
              <a:t>get stronger priming for long SOAs and less for short SOAs.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a:t>Semantic categorization task – asks a participant to do something with the meaning of the word</a:t>
            </a:r>
          </a:p>
          <a:p>
            <a:pPr lvl="1"/>
            <a:r>
              <a:rPr lang="en-US" dirty="0"/>
              <a:t>Is an apple a fruit or a </a:t>
            </a:r>
            <a:r>
              <a:rPr lang="en-US" dirty="0" smtClean="0"/>
              <a:t>vegetable?</a:t>
            </a:r>
          </a:p>
          <a:p>
            <a:pPr lvl="1"/>
            <a:r>
              <a:rPr lang="en-US" dirty="0" smtClean="0"/>
              <a:t>Is </a:t>
            </a:r>
            <a:r>
              <a:rPr lang="en-US" dirty="0"/>
              <a:t>an apple smaller or larger than a chair?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err="1"/>
              <a:t>Tachistoscope</a:t>
            </a:r>
            <a:r>
              <a:rPr lang="en-US" dirty="0"/>
              <a:t> – a machine used to present words for extremely short durations </a:t>
            </a:r>
            <a:endParaRPr lang="en-US" dirty="0" smtClean="0"/>
          </a:p>
          <a:p>
            <a:pPr lvl="1"/>
            <a:r>
              <a:rPr lang="en-US" dirty="0" smtClean="0"/>
              <a:t>Used </a:t>
            </a:r>
            <a:r>
              <a:rPr lang="en-US" dirty="0"/>
              <a:t>before computers were around or could be programmed to do this </a:t>
            </a:r>
            <a:r>
              <a:rPr lang="en-US" dirty="0" smtClean="0"/>
              <a:t>accurately</a:t>
            </a:r>
            <a:endParaRPr lang="en-US" dirty="0"/>
          </a:p>
        </p:txBody>
      </p:sp>
      <p:pic>
        <p:nvPicPr>
          <p:cNvPr id="28674" name="Picture 2" descr="http://www.parsmadarco.com/Tachistoscope-pic.gif"/>
          <p:cNvPicPr>
            <a:picLocks noChangeAspect="1" noChangeArrowheads="1"/>
          </p:cNvPicPr>
          <p:nvPr/>
        </p:nvPicPr>
        <p:blipFill>
          <a:blip r:embed="rId2" cstate="print"/>
          <a:srcRect/>
          <a:stretch>
            <a:fillRect/>
          </a:stretch>
        </p:blipFill>
        <p:spPr bwMode="auto">
          <a:xfrm>
            <a:off x="5486400" y="3626152"/>
            <a:ext cx="3657600" cy="323184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Times</a:t>
            </a:r>
            <a:endParaRPr lang="en-US" dirty="0"/>
          </a:p>
        </p:txBody>
      </p:sp>
      <p:sp>
        <p:nvSpPr>
          <p:cNvPr id="3" name="Content Placeholder 2"/>
          <p:cNvSpPr>
            <a:spLocks noGrp="1"/>
          </p:cNvSpPr>
          <p:nvPr>
            <p:ph idx="1"/>
          </p:nvPr>
        </p:nvSpPr>
        <p:spPr/>
        <p:txBody>
          <a:bodyPr/>
          <a:lstStyle/>
          <a:p>
            <a:r>
              <a:rPr lang="en-US" dirty="0"/>
              <a:t>T-scope identification – show words for a short time and find the critical point in which people can no longer identify words (threshold)</a:t>
            </a:r>
          </a:p>
          <a:p>
            <a:r>
              <a:rPr lang="en-US" dirty="0"/>
              <a:t>Subliminal perception – your perception of words is affected even though you don’t know you saw anything (priming)</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Recognition</a:t>
            </a:r>
            <a:endParaRPr lang="en-US" dirty="0"/>
          </a:p>
        </p:txBody>
      </p:sp>
      <p:sp>
        <p:nvSpPr>
          <p:cNvPr id="3" name="Content Placeholder 2"/>
          <p:cNvSpPr>
            <a:spLocks noGrp="1"/>
          </p:cNvSpPr>
          <p:nvPr>
            <p:ph idx="1"/>
          </p:nvPr>
        </p:nvSpPr>
        <p:spPr/>
        <p:txBody>
          <a:bodyPr/>
          <a:lstStyle/>
          <a:p>
            <a:r>
              <a:rPr lang="en-US" dirty="0" smtClean="0"/>
              <a:t>Things that change word recognition times:</a:t>
            </a:r>
          </a:p>
          <a:p>
            <a:pPr lvl="1"/>
            <a:r>
              <a:rPr lang="en-US" dirty="0" smtClean="0"/>
              <a:t>Degrading, masking</a:t>
            </a:r>
          </a:p>
          <a:p>
            <a:pPr lvl="1"/>
            <a:r>
              <a:rPr lang="en-US" dirty="0" smtClean="0"/>
              <a:t> Frequency, familiarity, age of acquisition</a:t>
            </a:r>
          </a:p>
          <a:p>
            <a:pPr lvl="1"/>
            <a:r>
              <a:rPr lang="en-US" dirty="0" smtClean="0"/>
              <a:t>Length, neighborhood</a:t>
            </a:r>
          </a:p>
          <a:p>
            <a:pPr lvl="1"/>
            <a:r>
              <a:rPr lang="en-US" dirty="0" smtClean="0"/>
              <a:t>Priming, attention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p:txBody>
          <a:bodyPr/>
          <a:lstStyle/>
          <a:p>
            <a:r>
              <a:rPr lang="en-US" dirty="0"/>
              <a:t>Stimulus degradation – making them harder to read, harder to recognize, breaking up/masking the letters</a:t>
            </a:r>
          </a:p>
        </p:txBody>
      </p:sp>
      <p:pic>
        <p:nvPicPr>
          <p:cNvPr id="35842" name="Picture 2" descr="http://psycnet.apa.org/journals/xlm/36/6/images/xlm_36_6_1422_fig1a.gif"/>
          <p:cNvPicPr>
            <a:picLocks noChangeAspect="1" noChangeArrowheads="1"/>
          </p:cNvPicPr>
          <p:nvPr/>
        </p:nvPicPr>
        <p:blipFill>
          <a:blip r:embed="rId2" cstate="print"/>
          <a:srcRect/>
          <a:stretch>
            <a:fillRect/>
          </a:stretch>
        </p:blipFill>
        <p:spPr bwMode="auto">
          <a:xfrm>
            <a:off x="3581400" y="3693159"/>
            <a:ext cx="5257800" cy="296481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a:xfrm>
            <a:off x="457200" y="1828800"/>
            <a:ext cx="6934200" cy="4297363"/>
          </a:xfrm>
        </p:spPr>
        <p:txBody>
          <a:bodyPr/>
          <a:lstStyle/>
          <a:p>
            <a:r>
              <a:rPr lang="en-US" dirty="0"/>
              <a:t>Backwards masking – presenting another stimulus immediately after the target</a:t>
            </a:r>
          </a:p>
          <a:p>
            <a:pPr lvl="1"/>
            <a:r>
              <a:rPr lang="en-US" dirty="0"/>
              <a:t>Energy masking – putting a mask after the stimulus that is unstructured (noise masking), like random TV </a:t>
            </a:r>
            <a:r>
              <a:rPr lang="en-US" dirty="0" smtClean="0"/>
              <a:t>fuzz</a:t>
            </a:r>
          </a:p>
          <a:p>
            <a:pPr lvl="1"/>
            <a:r>
              <a:rPr lang="en-US" dirty="0"/>
              <a:t>Interferes with feature identification because there are new features which overwrite the old ones</a:t>
            </a:r>
          </a:p>
          <a:p>
            <a:pPr lvl="1">
              <a:buNone/>
            </a:pPr>
            <a:endParaRPr lang="en-US" dirty="0"/>
          </a:p>
        </p:txBody>
      </p:sp>
      <p:pic>
        <p:nvPicPr>
          <p:cNvPr id="43010" name="Picture 2" descr="http://lh6.ggpht.com/_wYTUD4CnYhc/S_SNL52iDSI/AAAAAAAAPzE/50UseTTQiKs/IMG_0337.jpg"/>
          <p:cNvPicPr>
            <a:picLocks noChangeAspect="1" noChangeArrowheads="1"/>
          </p:cNvPicPr>
          <p:nvPr/>
        </p:nvPicPr>
        <p:blipFill>
          <a:blip r:embed="rId2" cstate="print"/>
          <a:srcRect/>
          <a:stretch>
            <a:fillRect/>
          </a:stretch>
        </p:blipFill>
        <p:spPr bwMode="auto">
          <a:xfrm>
            <a:off x="7467600" y="4619816"/>
            <a:ext cx="1676400" cy="223818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a:xfrm>
            <a:off x="3352800" y="3276600"/>
            <a:ext cx="2286000" cy="914400"/>
          </a:xfrm>
        </p:spPr>
        <p:txBody>
          <a:bodyPr/>
          <a:lstStyle/>
          <a:p>
            <a:pPr algn="ctr">
              <a:buNone/>
            </a:pPr>
            <a:r>
              <a:rPr lang="en-US" dirty="0" smtClean="0"/>
              <a:t>DOCTOR</a:t>
            </a:r>
            <a:endParaRPr lang="en-US" dirty="0"/>
          </a:p>
        </p:txBody>
      </p:sp>
      <p:pic>
        <p:nvPicPr>
          <p:cNvPr id="41986" name="Picture 2" descr="http://3.bp.blogspot.com/_p6frgah49CA/SjJ6QY7RxPI/AAAAAAAAAWU/5B-zB5hNUKA/s400/FUZZ.gif"/>
          <p:cNvPicPr>
            <a:picLocks noChangeAspect="1" noChangeArrowheads="1"/>
          </p:cNvPicPr>
          <p:nvPr/>
        </p:nvPicPr>
        <p:blipFill>
          <a:blip r:embed="rId2" cstate="print"/>
          <a:srcRect/>
          <a:stretch>
            <a:fillRect/>
          </a:stretch>
        </p:blipFill>
        <p:spPr bwMode="auto">
          <a:xfrm>
            <a:off x="2667000" y="1828800"/>
            <a:ext cx="3810000" cy="33337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p:txBody>
          <a:bodyPr/>
          <a:lstStyle/>
          <a:p>
            <a:r>
              <a:rPr lang="en-US" dirty="0" smtClean="0"/>
              <a:t>Backwards Masking</a:t>
            </a:r>
          </a:p>
          <a:p>
            <a:pPr lvl="1"/>
            <a:r>
              <a:rPr lang="en-US" dirty="0"/>
              <a:t>Pattern masking – structured mask, like other letters</a:t>
            </a:r>
          </a:p>
          <a:p>
            <a:pPr lvl="1"/>
            <a:r>
              <a:rPr lang="en-US" dirty="0"/>
              <a:t>Interferes at the letter level because there are new letters to process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a:xfrm>
            <a:off x="3352800" y="3276600"/>
            <a:ext cx="2286000" cy="914400"/>
          </a:xfrm>
        </p:spPr>
        <p:txBody>
          <a:bodyPr/>
          <a:lstStyle/>
          <a:p>
            <a:pPr algn="ctr">
              <a:buNone/>
            </a:pPr>
            <a:r>
              <a:rPr lang="en-US" dirty="0" smtClean="0"/>
              <a:t>DOCTOR</a:t>
            </a:r>
            <a:endParaRPr lang="en-US" dirty="0"/>
          </a:p>
        </p:txBody>
      </p:sp>
      <p:sp>
        <p:nvSpPr>
          <p:cNvPr id="5" name="Content Placeholder 2"/>
          <p:cNvSpPr txBox="1">
            <a:spLocks/>
          </p:cNvSpPr>
          <p:nvPr/>
        </p:nvSpPr>
        <p:spPr>
          <a:xfrm>
            <a:off x="3581400" y="3276600"/>
            <a:ext cx="2286000" cy="9144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 ARROT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Magic Moment</a:t>
            </a:r>
            <a:endParaRPr lang="en-US" dirty="0"/>
          </a:p>
        </p:txBody>
      </p:sp>
      <p:sp>
        <p:nvSpPr>
          <p:cNvPr id="3" name="Content Placeholder 2"/>
          <p:cNvSpPr>
            <a:spLocks noGrp="1"/>
          </p:cNvSpPr>
          <p:nvPr>
            <p:ph idx="1"/>
          </p:nvPr>
        </p:nvSpPr>
        <p:spPr/>
        <p:txBody>
          <a:bodyPr/>
          <a:lstStyle/>
          <a:p>
            <a:r>
              <a:rPr lang="en-US" dirty="0" err="1" smtClean="0"/>
              <a:t>Balota</a:t>
            </a:r>
            <a:r>
              <a:rPr lang="en-US" dirty="0" smtClean="0"/>
              <a:t> – the time between word recognition and accessing word meaning</a:t>
            </a:r>
          </a:p>
          <a:p>
            <a:pPr lvl="1"/>
            <a:r>
              <a:rPr lang="en-US" dirty="0" smtClean="0"/>
              <a:t>How quick do you think the magic moment is?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p:txBody>
          <a:bodyPr/>
          <a:lstStyle/>
          <a:p>
            <a:r>
              <a:rPr lang="en-US" dirty="0"/>
              <a:t>Partial word masking – when you present a word and delay showing people some of the </a:t>
            </a:r>
            <a:r>
              <a:rPr lang="en-US" dirty="0" smtClean="0"/>
              <a:t>letters</a:t>
            </a:r>
          </a:p>
          <a:p>
            <a:pPr lvl="1"/>
            <a:r>
              <a:rPr lang="en-US" dirty="0"/>
              <a:t>Hurts you more when you delay consonants than </a:t>
            </a:r>
            <a:r>
              <a:rPr lang="en-US" dirty="0" smtClean="0"/>
              <a:t>vowels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Interference</a:t>
            </a:r>
            <a:endParaRPr lang="en-US" dirty="0"/>
          </a:p>
        </p:txBody>
      </p:sp>
      <p:sp>
        <p:nvSpPr>
          <p:cNvPr id="3" name="Content Placeholder 2"/>
          <p:cNvSpPr>
            <a:spLocks noGrp="1"/>
          </p:cNvSpPr>
          <p:nvPr>
            <p:ph idx="1"/>
          </p:nvPr>
        </p:nvSpPr>
        <p:spPr>
          <a:xfrm>
            <a:off x="3733800" y="3048000"/>
            <a:ext cx="1219200" cy="609600"/>
          </a:xfrm>
        </p:spPr>
        <p:txBody>
          <a:bodyPr/>
          <a:lstStyle/>
          <a:p>
            <a:pPr>
              <a:buNone/>
            </a:pPr>
            <a:r>
              <a:rPr lang="en-US" dirty="0" smtClean="0"/>
              <a:t>S  A  E</a:t>
            </a:r>
            <a:endParaRPr lang="en-US" dirty="0"/>
          </a:p>
        </p:txBody>
      </p:sp>
      <p:sp>
        <p:nvSpPr>
          <p:cNvPr id="4" name="Content Placeholder 2"/>
          <p:cNvSpPr txBox="1">
            <a:spLocks/>
          </p:cNvSpPr>
          <p:nvPr/>
        </p:nvSpPr>
        <p:spPr>
          <a:xfrm>
            <a:off x="3733800" y="3048000"/>
            <a:ext cx="1219200" cy="609600"/>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normAutofit lnSpcReduction="10000"/>
          </a:bodyPr>
          <a:lstStyle/>
          <a:p>
            <a:r>
              <a:rPr lang="en-US" dirty="0" smtClean="0"/>
              <a:t>Frequency – common words are easier to recognize</a:t>
            </a:r>
          </a:p>
          <a:p>
            <a:pPr lvl="1"/>
            <a:r>
              <a:rPr lang="en-US" dirty="0" smtClean="0"/>
              <a:t>Frequency norms</a:t>
            </a:r>
          </a:p>
          <a:p>
            <a:pPr lvl="2"/>
            <a:r>
              <a:rPr lang="en-US" dirty="0" smtClean="0"/>
              <a:t>Google (</a:t>
            </a:r>
            <a:r>
              <a:rPr lang="en-US" dirty="0">
                <a:hlinkClick r:id="rId3"/>
              </a:rPr>
              <a:t>https://</a:t>
            </a:r>
            <a:r>
              <a:rPr lang="en-US" dirty="0" smtClean="0">
                <a:hlinkClick r:id="rId3"/>
              </a:rPr>
              <a:t>books.google.com/ngrams)</a:t>
            </a:r>
            <a:r>
              <a:rPr lang="en-US" dirty="0" smtClean="0"/>
              <a:t> </a:t>
            </a:r>
          </a:p>
          <a:p>
            <a:pPr lvl="2"/>
            <a:r>
              <a:rPr lang="en-US" dirty="0" err="1" smtClean="0"/>
              <a:t>Kucera</a:t>
            </a:r>
            <a:r>
              <a:rPr lang="en-US" dirty="0" smtClean="0"/>
              <a:t> and Francis (Brown Corpus)</a:t>
            </a:r>
          </a:p>
          <a:p>
            <a:pPr lvl="2"/>
            <a:r>
              <a:rPr lang="en-US" dirty="0" smtClean="0"/>
              <a:t>CELEX</a:t>
            </a:r>
          </a:p>
          <a:p>
            <a:pPr lvl="2"/>
            <a:r>
              <a:rPr lang="en-US" dirty="0" smtClean="0"/>
              <a:t>HAL</a:t>
            </a:r>
          </a:p>
          <a:p>
            <a:pPr lvl="2"/>
            <a:r>
              <a:rPr lang="en-US" dirty="0" smtClean="0"/>
              <a:t>SUBTLEX**</a:t>
            </a:r>
          </a:p>
          <a:p>
            <a:pPr lvl="2"/>
            <a:r>
              <a:rPr lang="en-US" dirty="0" err="1" smtClean="0"/>
              <a:t>Facebook</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What do you think are the most common words in the English Language?</a:t>
            </a:r>
          </a:p>
          <a:p>
            <a:pPr lvl="1"/>
            <a:r>
              <a:rPr lang="en-US" dirty="0" smtClean="0">
                <a:solidFill>
                  <a:srgbClr val="FFFFFF"/>
                </a:solidFill>
                <a:hlinkClick r:id="rId2"/>
              </a:rPr>
              <a:t>http://www.sporcle.com/games/common_english_words.php</a:t>
            </a:r>
            <a:endParaRPr lang="en-US" dirty="0" smtClean="0">
              <a:solidFill>
                <a:srgbClr val="FFFFFF"/>
              </a:solidFill>
            </a:endParaRPr>
          </a:p>
          <a:p>
            <a:pPr lvl="1"/>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885073"/>
              </p:ext>
            </p:extLst>
          </p:nvPr>
        </p:nvGraphicFramePr>
        <p:xfrm>
          <a:off x="762000" y="1447801"/>
          <a:ext cx="7848599" cy="4953003"/>
        </p:xfrm>
        <a:graphic>
          <a:graphicData uri="http://schemas.openxmlformats.org/drawingml/2006/table">
            <a:tbl>
              <a:tblPr>
                <a:tableStyleId>{5C22544A-7EE6-4342-B048-85BDC9FD1C3A}</a:tableStyleId>
              </a:tblPr>
              <a:tblGrid>
                <a:gridCol w="1548746"/>
                <a:gridCol w="2290855"/>
                <a:gridCol w="2395720"/>
                <a:gridCol w="1613278"/>
              </a:tblGrid>
              <a:tr h="450273">
                <a:tc>
                  <a:txBody>
                    <a:bodyPr/>
                    <a:lstStyle/>
                    <a:p>
                      <a:pPr algn="ctr" fontAlgn="b"/>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Brown Corpus</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HAL</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Facebook</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0273">
                <a:tc>
                  <a:txBody>
                    <a:bodyPr/>
                    <a:lstStyle/>
                    <a:p>
                      <a:pPr algn="ctr" fontAlgn="b"/>
                      <a:r>
                        <a:rPr lang="en-US" sz="2400" u="none" strike="noStrike" dirty="0">
                          <a:solidFill>
                            <a:schemeClr val="tx1"/>
                          </a:solidFill>
                          <a:effectLst/>
                          <a:latin typeface="Times New Roman" pitchFamily="18" charset="0"/>
                          <a:cs typeface="Times New Roman" pitchFamily="18" charset="0"/>
                        </a:rPr>
                        <a:t>1</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a</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the</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2</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in</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to</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you</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dirty="0">
                          <a:solidFill>
                            <a:schemeClr val="tx1"/>
                          </a:solidFill>
                          <a:effectLst/>
                          <a:latin typeface="Times New Roman" pitchFamily="18" charset="0"/>
                          <a:cs typeface="Times New Roman" pitchFamily="18" charset="0"/>
                        </a:rPr>
                        <a:t>3</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he</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of</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to</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4</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a:solidFill>
                            <a:schemeClr val="tx1"/>
                          </a:solidFill>
                          <a:effectLst/>
                          <a:latin typeface="Times New Roman" pitchFamily="18" charset="0"/>
                          <a:cs typeface="Times New Roman" pitchFamily="18" charset="0"/>
                        </a:rPr>
                        <a:t>be</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and</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the</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5</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a:solidFill>
                            <a:schemeClr val="tx1"/>
                          </a:solidFill>
                          <a:effectLst/>
                          <a:latin typeface="Times New Roman" pitchFamily="18" charset="0"/>
                          <a:cs typeface="Times New Roman" pitchFamily="18" charset="0"/>
                        </a:rPr>
                        <a:t>I</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a</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a</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6</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a:solidFill>
                            <a:schemeClr val="tx1"/>
                          </a:solidFill>
                          <a:effectLst/>
                          <a:latin typeface="Times New Roman" pitchFamily="18" charset="0"/>
                          <a:cs typeface="Times New Roman" pitchFamily="18" charset="0"/>
                        </a:rPr>
                        <a:t>have</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in</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and</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7</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a:solidFill>
                            <a:schemeClr val="tx1"/>
                          </a:solidFill>
                          <a:effectLst/>
                          <a:latin typeface="Times New Roman" pitchFamily="18" charset="0"/>
                          <a:cs typeface="Times New Roman" pitchFamily="18" charset="0"/>
                        </a:rPr>
                        <a:t>one</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is</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is</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8</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a:solidFill>
                            <a:schemeClr val="tx1"/>
                          </a:solidFill>
                          <a:effectLst/>
                          <a:latin typeface="Times New Roman" pitchFamily="18" charset="0"/>
                          <a:cs typeface="Times New Roman" pitchFamily="18" charset="0"/>
                        </a:rPr>
                        <a:t>there</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that</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it</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a:solidFill>
                            <a:schemeClr val="tx1"/>
                          </a:solidFill>
                          <a:effectLst/>
                          <a:latin typeface="Times New Roman" pitchFamily="18" charset="0"/>
                          <a:cs typeface="Times New Roman" pitchFamily="18" charset="0"/>
                        </a:rPr>
                        <a:t>9</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who</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a:solidFill>
                            <a:schemeClr val="tx1"/>
                          </a:solidFill>
                          <a:effectLst/>
                          <a:latin typeface="Times New Roman" pitchFamily="18" charset="0"/>
                          <a:cs typeface="Times New Roman" pitchFamily="18" charset="0"/>
                        </a:rPr>
                        <a:t>you</a:t>
                      </a:r>
                      <a:endParaRPr lang="en-US" sz="2400" b="0" i="0" u="none" strike="noStrike">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in</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50273">
                <a:tc>
                  <a:txBody>
                    <a:bodyPr/>
                    <a:lstStyle/>
                    <a:p>
                      <a:pPr algn="ctr" fontAlgn="b"/>
                      <a:r>
                        <a:rPr lang="en-US" sz="2400" u="none" strike="noStrike" dirty="0">
                          <a:solidFill>
                            <a:schemeClr val="tx1"/>
                          </a:solidFill>
                          <a:effectLst/>
                          <a:latin typeface="Times New Roman" pitchFamily="18" charset="0"/>
                          <a:cs typeface="Times New Roman" pitchFamily="18" charset="0"/>
                        </a:rPr>
                        <a:t>10</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ap="flat" cmpd="sng" algn="ctr">
                      <a:noFill/>
                      <a:prstDash val="solid"/>
                      <a:round/>
                      <a:headEnd type="none" w="med" len="med"/>
                      <a:tailEnd type="none" w="med" len="med"/>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will</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for</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solidFill>
                            <a:schemeClr val="tx1"/>
                          </a:solidFill>
                          <a:effectLst/>
                          <a:latin typeface="Times New Roman" pitchFamily="18" charset="0"/>
                          <a:cs typeface="Times New Roman" pitchFamily="18" charset="0"/>
                        </a:rPr>
                        <a:t>my</a:t>
                      </a:r>
                      <a:endParaRPr lang="en-US" sz="2400" b="0" i="0" u="none" strike="noStrike" dirty="0">
                        <a:solidFill>
                          <a:schemeClr val="tx1"/>
                        </a:solidFill>
                        <a:effectLst/>
                        <a:latin typeface="Times New Roman" pitchFamily="18" charset="0"/>
                        <a:cs typeface="Times New Roman" pitchFamily="18" charset="0"/>
                      </a:endParaRPr>
                    </a:p>
                  </a:txBody>
                  <a:tcPr marL="9525" marR="9525" marT="9525" marB="0" anchor="b">
                    <a:lnL w="12700" cmpd="sng">
                      <a:noFill/>
                    </a:lnL>
                    <a:lnR w="12700" cap="flat" cmpd="sng" algn="ctr">
                      <a:noFill/>
                      <a:prstDash val="solid"/>
                      <a:round/>
                      <a:headEnd type="none" w="med" len="med"/>
                      <a:tailEnd type="none" w="med" len="med"/>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Frequency</a:t>
            </a:r>
          </a:p>
          <a:p>
            <a:pPr lvl="1"/>
            <a:r>
              <a:rPr lang="en-US" dirty="0" smtClean="0"/>
              <a:t>Not always the best indicator, word norms change over time</a:t>
            </a:r>
          </a:p>
          <a:p>
            <a:pPr lvl="1"/>
            <a:r>
              <a:rPr lang="en-US" dirty="0" smtClean="0"/>
              <a:t>People will rate words as more frequent even if they are the same</a:t>
            </a:r>
          </a:p>
          <a:p>
            <a:pPr lvl="2"/>
            <a:r>
              <a:rPr lang="en-US" dirty="0" smtClean="0"/>
              <a:t>Giggle &gt; Cohere</a:t>
            </a:r>
          </a:p>
          <a:p>
            <a:pPr lvl="1"/>
            <a:r>
              <a:rPr lang="en-US" dirty="0" smtClean="0"/>
              <a:t>Interacts with expertise with words</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Age of acquisition – age at which you first learned a </a:t>
            </a:r>
            <a:r>
              <a:rPr lang="en-US" dirty="0" smtClean="0"/>
              <a:t>word</a:t>
            </a:r>
          </a:p>
          <a:p>
            <a:pPr lvl="1"/>
            <a:r>
              <a:rPr lang="en-US" dirty="0" smtClean="0"/>
              <a:t>GIANT, learned early, but low frequency</a:t>
            </a:r>
          </a:p>
          <a:p>
            <a:pPr lvl="1"/>
            <a:r>
              <a:rPr lang="en-US" dirty="0" smtClean="0"/>
              <a:t>Words you learn early are faster than later learned words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normAutofit/>
          </a:bodyPr>
          <a:lstStyle/>
          <a:p>
            <a:r>
              <a:rPr lang="en-US" dirty="0" smtClean="0"/>
              <a:t>Age of acquisition</a:t>
            </a:r>
          </a:p>
          <a:p>
            <a:pPr lvl="1"/>
            <a:r>
              <a:rPr lang="en-US" dirty="0" smtClean="0"/>
              <a:t>Problem: cumulative frequency – how often we’ve heard the world over our lifetime</a:t>
            </a:r>
          </a:p>
          <a:p>
            <a:pPr lvl="1"/>
            <a:r>
              <a:rPr lang="en-US" dirty="0" smtClean="0"/>
              <a:t>Brain modeling: </a:t>
            </a:r>
            <a:r>
              <a:rPr lang="en-US" dirty="0"/>
              <a:t>as we grow older, our brains are less plastic </a:t>
            </a:r>
            <a:endParaRPr lang="en-US" dirty="0" smtClean="0"/>
          </a:p>
          <a:p>
            <a:pPr lvl="2"/>
            <a:r>
              <a:rPr lang="en-US" dirty="0" smtClean="0"/>
              <a:t>Early </a:t>
            </a:r>
            <a:r>
              <a:rPr lang="en-US" dirty="0"/>
              <a:t>learned words have stronger representations (activations) </a:t>
            </a:r>
            <a:endParaRPr lang="en-US" dirty="0" smtClean="0"/>
          </a:p>
          <a:p>
            <a:pPr lvl="2"/>
            <a:r>
              <a:rPr lang="en-US" dirty="0" smtClean="0"/>
              <a:t>Later learned words, </a:t>
            </a:r>
            <a:r>
              <a:rPr lang="en-US" dirty="0"/>
              <a:t>even with the same </a:t>
            </a:r>
            <a:r>
              <a:rPr lang="en-US" dirty="0" smtClean="0"/>
              <a:t>frequency, have smaller activations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Word length … but how do you measure word length?</a:t>
            </a:r>
          </a:p>
          <a:p>
            <a:pPr lvl="1"/>
            <a:r>
              <a:rPr lang="en-US" dirty="0" smtClean="0"/>
              <a:t>Letters?</a:t>
            </a:r>
          </a:p>
          <a:p>
            <a:pPr lvl="1"/>
            <a:r>
              <a:rPr lang="en-US" dirty="0" smtClean="0"/>
              <a:t>Syllables</a:t>
            </a:r>
          </a:p>
          <a:p>
            <a:pPr lvl="1"/>
            <a:r>
              <a:rPr lang="en-US" dirty="0" smtClean="0"/>
              <a:t>Length of naming time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Number of letters doesn’t seem to have an </a:t>
            </a:r>
            <a:r>
              <a:rPr lang="en-US" dirty="0" smtClean="0"/>
              <a:t>effect on word recognition time</a:t>
            </a:r>
          </a:p>
          <a:p>
            <a:pPr lvl="1"/>
            <a:r>
              <a:rPr lang="en-US" dirty="0" smtClean="0"/>
              <a:t>As </a:t>
            </a:r>
            <a:r>
              <a:rPr lang="en-US" dirty="0"/>
              <a:t>long as they are in the buffer of visual recognition (5 to 12 characters so you don’t have to make a saccade)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Methods</a:t>
            </a:r>
            <a:endParaRPr lang="en-US" dirty="0"/>
          </a:p>
        </p:txBody>
      </p:sp>
      <p:sp>
        <p:nvSpPr>
          <p:cNvPr id="3" name="Content Placeholder 2"/>
          <p:cNvSpPr>
            <a:spLocks noGrp="1"/>
          </p:cNvSpPr>
          <p:nvPr>
            <p:ph idx="1"/>
          </p:nvPr>
        </p:nvSpPr>
        <p:spPr/>
        <p:txBody>
          <a:bodyPr/>
          <a:lstStyle/>
          <a:p>
            <a:r>
              <a:rPr lang="en-US" dirty="0" smtClean="0"/>
              <a:t>Ways we study word recognition:</a:t>
            </a:r>
          </a:p>
          <a:p>
            <a:pPr lvl="1"/>
            <a:r>
              <a:rPr lang="en-US" dirty="0" smtClean="0"/>
              <a:t>Brain imaging</a:t>
            </a:r>
          </a:p>
          <a:p>
            <a:pPr lvl="1"/>
            <a:r>
              <a:rPr lang="en-US" dirty="0" smtClean="0"/>
              <a:t>Eye Movements</a:t>
            </a:r>
          </a:p>
          <a:p>
            <a:pPr lvl="1"/>
            <a:r>
              <a:rPr lang="en-US" dirty="0" smtClean="0"/>
              <a:t>Naming</a:t>
            </a:r>
          </a:p>
          <a:p>
            <a:pPr lvl="1"/>
            <a:r>
              <a:rPr lang="en-US" dirty="0" smtClean="0"/>
              <a:t>Lexical Decision Task</a:t>
            </a:r>
          </a:p>
          <a:p>
            <a:pPr lvl="1"/>
            <a:r>
              <a:rPr lang="en-US" dirty="0" smtClean="0"/>
              <a:t>Categorization times</a:t>
            </a:r>
          </a:p>
          <a:p>
            <a:pPr lvl="1"/>
            <a:r>
              <a:rPr lang="en-US" dirty="0" smtClean="0"/>
              <a:t>T-Scope Identification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Facilitation</a:t>
            </a:r>
            <a:endParaRPr lang="en-US" dirty="0"/>
          </a:p>
        </p:txBody>
      </p:sp>
      <p:sp>
        <p:nvSpPr>
          <p:cNvPr id="3" name="Content Placeholder 2"/>
          <p:cNvSpPr>
            <a:spLocks noGrp="1"/>
          </p:cNvSpPr>
          <p:nvPr>
            <p:ph idx="1"/>
          </p:nvPr>
        </p:nvSpPr>
        <p:spPr/>
        <p:txBody>
          <a:bodyPr/>
          <a:lstStyle/>
          <a:p>
            <a:r>
              <a:rPr lang="en-US" dirty="0" smtClean="0"/>
              <a:t>It does take you longer to name words that have more syllables</a:t>
            </a:r>
          </a:p>
          <a:p>
            <a:pPr lvl="1"/>
            <a:r>
              <a:rPr lang="en-US" dirty="0" smtClean="0"/>
              <a:t>Probably because of the prep time to pronounce those different sounds</a:t>
            </a:r>
          </a:p>
          <a:p>
            <a:pPr lvl="1"/>
            <a:r>
              <a:rPr lang="en-US" dirty="0" smtClean="0"/>
              <a:t>Moving your mouth, remembering how to form the sound</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Neighborhood effects </a:t>
            </a:r>
          </a:p>
          <a:p>
            <a:pPr lvl="1"/>
            <a:r>
              <a:rPr lang="en-US" dirty="0"/>
              <a:t>Orthographic neighbors – words that look the same as the target word.  Sometimes defined as the number of words you can create from changing one letter in the word</a:t>
            </a:r>
          </a:p>
          <a:p>
            <a:pPr lvl="1"/>
            <a:r>
              <a:rPr lang="en-US" dirty="0"/>
              <a:t>N is the neighborhood size or density </a:t>
            </a:r>
          </a:p>
          <a:p>
            <a:pPr lvl="1"/>
            <a:r>
              <a:rPr lang="en-US" dirty="0"/>
              <a:t>Words with more neighbors are easier to recognize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Orthographic Neighborhood</a:t>
            </a:r>
          </a:p>
          <a:p>
            <a:pPr lvl="1"/>
            <a:r>
              <a:rPr lang="en-US" dirty="0" smtClean="0"/>
              <a:t>Which would be faster?</a:t>
            </a:r>
          </a:p>
          <a:p>
            <a:pPr lvl="2"/>
            <a:r>
              <a:rPr lang="en-US" dirty="0" smtClean="0"/>
              <a:t>Game?</a:t>
            </a:r>
          </a:p>
          <a:p>
            <a:pPr lvl="2"/>
            <a:r>
              <a:rPr lang="en-US" dirty="0" smtClean="0"/>
              <a:t>Cave?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Word-</a:t>
            </a:r>
            <a:r>
              <a:rPr lang="en-US" dirty="0" err="1"/>
              <a:t>nonword</a:t>
            </a:r>
            <a:r>
              <a:rPr lang="en-US" dirty="0"/>
              <a:t> differences</a:t>
            </a:r>
          </a:p>
          <a:p>
            <a:pPr lvl="1"/>
            <a:r>
              <a:rPr lang="en-US" dirty="0"/>
              <a:t>Words are faster than </a:t>
            </a:r>
            <a:r>
              <a:rPr lang="en-US" dirty="0" err="1"/>
              <a:t>nonwords</a:t>
            </a:r>
            <a:r>
              <a:rPr lang="en-US" dirty="0"/>
              <a:t> (a string of letters that does not form a word)</a:t>
            </a:r>
          </a:p>
          <a:p>
            <a:r>
              <a:rPr lang="en-US" dirty="0"/>
              <a:t>Pseudo words – </a:t>
            </a:r>
            <a:r>
              <a:rPr lang="en-US" dirty="0" err="1"/>
              <a:t>nonwords</a:t>
            </a:r>
            <a:r>
              <a:rPr lang="en-US" dirty="0"/>
              <a:t> that are pronounceable </a:t>
            </a:r>
          </a:p>
          <a:p>
            <a:pPr lvl="1"/>
            <a:r>
              <a:rPr lang="en-US" dirty="0"/>
              <a:t>We are much faster at rejecting non plausible words (TNVK) than we are </a:t>
            </a:r>
            <a:r>
              <a:rPr lang="en-US" dirty="0" err="1"/>
              <a:t>pseudowords</a:t>
            </a:r>
            <a:r>
              <a:rPr lang="en-US" dirty="0"/>
              <a:t> (TINK)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Priming</a:t>
            </a:r>
          </a:p>
          <a:p>
            <a:pPr lvl="1"/>
            <a:r>
              <a:rPr lang="en-US" dirty="0" smtClean="0"/>
              <a:t>Repetition</a:t>
            </a:r>
          </a:p>
          <a:p>
            <a:pPr lvl="1"/>
            <a:r>
              <a:rPr lang="en-US" dirty="0" smtClean="0"/>
              <a:t>Form Based/Orthographic</a:t>
            </a:r>
          </a:p>
          <a:p>
            <a:pPr lvl="1"/>
            <a:r>
              <a:rPr lang="en-US" dirty="0" smtClean="0"/>
              <a:t>Semantic</a:t>
            </a:r>
          </a:p>
          <a:p>
            <a:pPr lvl="1"/>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Repetition priming – priming by repeating a </a:t>
            </a:r>
            <a:r>
              <a:rPr lang="en-US" dirty="0" smtClean="0"/>
              <a:t>stimulus</a:t>
            </a:r>
          </a:p>
          <a:p>
            <a:pPr lvl="1"/>
            <a:r>
              <a:rPr lang="en-US" dirty="0"/>
              <a:t>We are much better at recognizing words when they have been </a:t>
            </a:r>
            <a:r>
              <a:rPr lang="en-US" dirty="0" smtClean="0"/>
              <a:t>repeated</a:t>
            </a:r>
            <a:endParaRPr lang="en-US" dirty="0"/>
          </a:p>
          <a:p>
            <a:pPr lvl="1"/>
            <a:r>
              <a:rPr lang="en-US" dirty="0"/>
              <a:t>Frequency attenuation – repetition priming helps more for low frequency words than high frequency words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Form based priming – also called orthographic priming – facilitation at recognizing words when they look the </a:t>
            </a:r>
            <a:r>
              <a:rPr lang="en-US" dirty="0" smtClean="0"/>
              <a:t>same</a:t>
            </a:r>
          </a:p>
          <a:p>
            <a:r>
              <a:rPr lang="en-US" dirty="0"/>
              <a:t>Semantic priming – facilitation when words are related in meaning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Attention</a:t>
            </a:r>
          </a:p>
          <a:p>
            <a:pPr lvl="1"/>
            <a:r>
              <a:rPr lang="en-US" dirty="0"/>
              <a:t>Reading is an automatic process – see the </a:t>
            </a:r>
            <a:r>
              <a:rPr lang="en-US" dirty="0" err="1"/>
              <a:t>stroop</a:t>
            </a:r>
            <a:r>
              <a:rPr lang="en-US" dirty="0"/>
              <a:t> task</a:t>
            </a:r>
          </a:p>
        </p:txBody>
      </p:sp>
      <p:pic>
        <p:nvPicPr>
          <p:cNvPr id="44034" name="Picture 2" descr="http://www.csiro.au/helix/sciencemail/activities/images/StroopAgreeL.gif"/>
          <p:cNvPicPr>
            <a:picLocks noChangeAspect="1" noChangeArrowheads="1"/>
          </p:cNvPicPr>
          <p:nvPr/>
        </p:nvPicPr>
        <p:blipFill>
          <a:blip r:embed="rId2" cstate="print"/>
          <a:srcRect/>
          <a:stretch>
            <a:fillRect/>
          </a:stretch>
        </p:blipFill>
        <p:spPr bwMode="auto">
          <a:xfrm>
            <a:off x="6400800" y="4114800"/>
            <a:ext cx="2743200" cy="2743200"/>
          </a:xfrm>
          <a:prstGeom prst="rect">
            <a:avLst/>
          </a:prstGeom>
          <a:noFill/>
        </p:spPr>
      </p:pic>
    </p:spTree>
    <p:extLst>
      <p:ext uri="{BB962C8B-B14F-4D97-AF65-F5344CB8AC3E}">
        <p14:creationId xmlns:p14="http://schemas.microsoft.com/office/powerpoint/2010/main" val="33294307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Attention</a:t>
            </a:r>
          </a:p>
          <a:p>
            <a:pPr lvl="1"/>
            <a:r>
              <a:rPr lang="en-US" dirty="0"/>
              <a:t>Automatic processes – processing that is unconscious, fast, obligatory, </a:t>
            </a:r>
            <a:r>
              <a:rPr lang="en-US" dirty="0" err="1" smtClean="0"/>
              <a:t>facilitatory</a:t>
            </a:r>
            <a:r>
              <a:rPr lang="en-US" dirty="0" smtClean="0"/>
              <a:t>, </a:t>
            </a:r>
            <a:r>
              <a:rPr lang="en-US" dirty="0"/>
              <a:t>does not involve working memory space, does not have dual task problems</a:t>
            </a:r>
          </a:p>
          <a:p>
            <a:pPr lvl="1"/>
            <a:r>
              <a:rPr lang="en-US" dirty="0" err="1"/>
              <a:t>Attentional</a:t>
            </a:r>
            <a:r>
              <a:rPr lang="en-US" dirty="0"/>
              <a:t>/controlled processes – processing that requires central resources, requires working memory space, accessible to consciousness</a:t>
            </a:r>
          </a:p>
        </p:txBody>
      </p:sp>
    </p:spTree>
    <p:extLst>
      <p:ext uri="{BB962C8B-B14F-4D97-AF65-F5344CB8AC3E}">
        <p14:creationId xmlns:p14="http://schemas.microsoft.com/office/powerpoint/2010/main" val="18946450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normAutofit/>
          </a:bodyPr>
          <a:lstStyle/>
          <a:p>
            <a:r>
              <a:rPr lang="en-US" dirty="0" smtClean="0"/>
              <a:t>If reading is automatic can it also be controlled?</a:t>
            </a:r>
          </a:p>
          <a:p>
            <a:pPr lvl="1"/>
            <a:r>
              <a:rPr lang="en-US" dirty="0"/>
              <a:t>Priming studies </a:t>
            </a:r>
            <a:r>
              <a:rPr lang="en-US" dirty="0" smtClean="0"/>
              <a:t>show </a:t>
            </a:r>
            <a:r>
              <a:rPr lang="en-US" dirty="0"/>
              <a:t>that at short SOAs you get fast automatic priming, long SOAs you get controlled priming, both which help.</a:t>
            </a:r>
          </a:p>
          <a:p>
            <a:pPr lvl="1"/>
            <a:r>
              <a:rPr lang="en-US" dirty="0"/>
              <a:t>Predictive validity and proportion effect – the more related cue-target pairs you use, the more priming you get and vice versa</a:t>
            </a:r>
          </a:p>
          <a:p>
            <a:pPr lvl="1"/>
            <a:r>
              <a:rPr lang="en-US" dirty="0"/>
              <a:t>We basically have early automatic processes and slower later controlled processes that make up priming</a:t>
            </a:r>
          </a:p>
          <a:p>
            <a:pPr lvl="1"/>
            <a:endParaRPr lang="en-US" dirty="0"/>
          </a:p>
        </p:txBody>
      </p:sp>
    </p:spTree>
    <p:extLst>
      <p:ext uri="{BB962C8B-B14F-4D97-AF65-F5344CB8AC3E}">
        <p14:creationId xmlns:p14="http://schemas.microsoft.com/office/powerpoint/2010/main" val="2861593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http://elmar-inc.com/Pictures/cockpit.jpg"/>
          <p:cNvPicPr>
            <a:picLocks noChangeAspect="1" noChangeArrowheads="1"/>
          </p:cNvPicPr>
          <p:nvPr/>
        </p:nvPicPr>
        <p:blipFill>
          <a:blip r:embed="rId2" cstate="print"/>
          <a:srcRect/>
          <a:stretch>
            <a:fillRect/>
          </a:stretch>
        </p:blipFill>
        <p:spPr bwMode="auto">
          <a:xfrm>
            <a:off x="4336455" y="2943225"/>
            <a:ext cx="4807545" cy="3914775"/>
          </a:xfrm>
          <a:prstGeom prst="rect">
            <a:avLst/>
          </a:prstGeom>
          <a:noFill/>
        </p:spPr>
      </p:pic>
      <p:pic>
        <p:nvPicPr>
          <p:cNvPr id="1028" name="Picture 4" descr="http://www.profusion.com/assets/img/diagram-eyetracking.jpg"/>
          <p:cNvPicPr>
            <a:picLocks noChangeAspect="1" noChangeArrowheads="1"/>
          </p:cNvPicPr>
          <p:nvPr/>
        </p:nvPicPr>
        <p:blipFill>
          <a:blip r:embed="rId3" cstate="print"/>
          <a:srcRect/>
          <a:stretch>
            <a:fillRect/>
          </a:stretch>
        </p:blipFill>
        <p:spPr bwMode="auto">
          <a:xfrm>
            <a:off x="-1" y="0"/>
            <a:ext cx="4191001" cy="3248027"/>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i="1" dirty="0" smtClean="0"/>
              <a:t>Note</a:t>
            </a:r>
            <a:r>
              <a:rPr lang="en-US" dirty="0" smtClean="0"/>
              <a:t> – this section is out of order with the textbook (labeled meaning based facilitation of word recognition)…to me it makes more sense to put these two sections together.</a:t>
            </a:r>
          </a:p>
          <a:p>
            <a:r>
              <a:rPr lang="en-US" dirty="0" smtClean="0"/>
              <a:t>Going back to priming now that we’ve defined automatic and controlled processes…</a:t>
            </a:r>
            <a:endParaRPr lang="en-US" dirty="0"/>
          </a:p>
        </p:txBody>
      </p:sp>
      <p:pic>
        <p:nvPicPr>
          <p:cNvPr id="4" name="Picture 3"/>
          <p:cNvPicPr>
            <a:picLocks noChangeAspect="1"/>
          </p:cNvPicPr>
          <p:nvPr/>
        </p:nvPicPr>
        <p:blipFill>
          <a:blip r:embed="rId2"/>
          <a:stretch>
            <a:fillRect/>
          </a:stretch>
        </p:blipFill>
        <p:spPr>
          <a:xfrm>
            <a:off x="6768342" y="4572000"/>
            <a:ext cx="2375658" cy="2108200"/>
          </a:xfrm>
          <a:prstGeom prst="rect">
            <a:avLst/>
          </a:prstGeom>
        </p:spPr>
      </p:pic>
    </p:spTree>
    <p:extLst>
      <p:ext uri="{BB962C8B-B14F-4D97-AF65-F5344CB8AC3E}">
        <p14:creationId xmlns:p14="http://schemas.microsoft.com/office/powerpoint/2010/main" val="10126894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Types of Semantic Priming</a:t>
            </a:r>
          </a:p>
          <a:p>
            <a:pPr lvl="1"/>
            <a:r>
              <a:rPr lang="en-US" dirty="0"/>
              <a:t>Associative priming – association is when two word are related by context and word use</a:t>
            </a:r>
          </a:p>
          <a:p>
            <a:pPr lvl="1"/>
            <a:r>
              <a:rPr lang="en-US" dirty="0" smtClean="0"/>
              <a:t>ROCK and ROLL</a:t>
            </a:r>
          </a:p>
          <a:p>
            <a:pPr lvl="1"/>
            <a:r>
              <a:rPr lang="en-US" dirty="0" smtClean="0"/>
              <a:t>Databases: Nelson et al. 2004, free association task, Small World of Words</a:t>
            </a:r>
            <a:endParaRPr lang="en-US" dirty="0"/>
          </a:p>
        </p:txBody>
      </p:sp>
    </p:spTree>
    <p:extLst>
      <p:ext uri="{BB962C8B-B14F-4D97-AF65-F5344CB8AC3E}">
        <p14:creationId xmlns:p14="http://schemas.microsoft.com/office/powerpoint/2010/main" val="2939837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Types of Semantic Priming</a:t>
            </a:r>
          </a:p>
          <a:p>
            <a:pPr lvl="1"/>
            <a:r>
              <a:rPr lang="en-US" dirty="0" err="1"/>
              <a:t>Nonassociative</a:t>
            </a:r>
            <a:r>
              <a:rPr lang="en-US" dirty="0"/>
              <a:t> semantic priming – words that are only related by meaning or feature overlap </a:t>
            </a:r>
            <a:endParaRPr lang="en-US" dirty="0" smtClean="0"/>
          </a:p>
          <a:p>
            <a:pPr lvl="1"/>
            <a:r>
              <a:rPr lang="en-US" dirty="0" smtClean="0"/>
              <a:t>PATROL and GUARD</a:t>
            </a:r>
          </a:p>
          <a:p>
            <a:pPr lvl="1"/>
            <a:r>
              <a:rPr lang="en-US" dirty="0" smtClean="0"/>
              <a:t>Databases: McRae et al. 2005, Maki et al. 2004, Vinson and </a:t>
            </a:r>
            <a:r>
              <a:rPr lang="en-US" dirty="0" err="1" smtClean="0"/>
              <a:t>Vigliocco</a:t>
            </a:r>
            <a:r>
              <a:rPr lang="en-US" dirty="0" smtClean="0"/>
              <a:t> 2009, Buchanan et al., 2013/2016 feature production task</a:t>
            </a:r>
            <a:endParaRPr lang="en-US" dirty="0"/>
          </a:p>
        </p:txBody>
      </p:sp>
    </p:spTree>
    <p:extLst>
      <p:ext uri="{BB962C8B-B14F-4D97-AF65-F5344CB8AC3E}">
        <p14:creationId xmlns:p14="http://schemas.microsoft.com/office/powerpoint/2010/main" val="41411507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a:t>Most research has mixed the two together, just saying that they are studying semantic </a:t>
            </a:r>
            <a:r>
              <a:rPr lang="en-US" dirty="0" smtClean="0"/>
              <a:t>priming (Hutchison, 2003)</a:t>
            </a:r>
            <a:endParaRPr lang="en-US" dirty="0"/>
          </a:p>
          <a:p>
            <a:pPr lvl="1"/>
            <a:r>
              <a:rPr lang="en-US" dirty="0"/>
              <a:t>When you separate the two out, you get strong associative priming</a:t>
            </a:r>
          </a:p>
          <a:p>
            <a:pPr lvl="1"/>
            <a:r>
              <a:rPr lang="en-US" dirty="0" smtClean="0"/>
              <a:t>Associations are probably automatic, semantics are controlled higher order processes</a:t>
            </a:r>
            <a:endParaRPr lang="en-US" dirty="0"/>
          </a:p>
        </p:txBody>
      </p:sp>
    </p:spTree>
    <p:extLst>
      <p:ext uri="{BB962C8B-B14F-4D97-AF65-F5344CB8AC3E}">
        <p14:creationId xmlns:p14="http://schemas.microsoft.com/office/powerpoint/2010/main" val="41411507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Sentence context and semantics</a:t>
            </a:r>
          </a:p>
          <a:p>
            <a:pPr lvl="1"/>
            <a:r>
              <a:rPr lang="en-US" dirty="0"/>
              <a:t>Priming from context is the extra bump over the association of the words </a:t>
            </a:r>
            <a:endParaRPr lang="en-US" dirty="0" smtClean="0"/>
          </a:p>
          <a:p>
            <a:pPr lvl="1"/>
            <a:r>
              <a:rPr lang="en-US" dirty="0"/>
              <a:t>You should brush your teeth every single </a:t>
            </a:r>
            <a:r>
              <a:rPr lang="en-US" dirty="0" smtClean="0"/>
              <a:t>____.</a:t>
            </a:r>
          </a:p>
          <a:p>
            <a:pPr lvl="2"/>
            <a:r>
              <a:rPr lang="en-US" dirty="0" smtClean="0"/>
              <a:t>Day is faster than year or hour.</a:t>
            </a:r>
          </a:p>
          <a:p>
            <a:pPr lvl="1"/>
            <a:endParaRPr lang="en-US" dirty="0" smtClean="0"/>
          </a:p>
          <a:p>
            <a:pPr lvl="1"/>
            <a:endParaRPr lang="en-US" dirty="0"/>
          </a:p>
        </p:txBody>
      </p:sp>
    </p:spTree>
    <p:extLst>
      <p:ext uri="{BB962C8B-B14F-4D97-AF65-F5344CB8AC3E}">
        <p14:creationId xmlns:p14="http://schemas.microsoft.com/office/powerpoint/2010/main" val="41411507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Sentence context and semantics</a:t>
            </a:r>
          </a:p>
          <a:p>
            <a:pPr lvl="1"/>
            <a:r>
              <a:rPr lang="en-US" dirty="0" smtClean="0"/>
              <a:t>You get priming (or facilitation) for highly predictable words (more frequent)</a:t>
            </a:r>
          </a:p>
          <a:p>
            <a:pPr lvl="1"/>
            <a:r>
              <a:rPr lang="en-US" dirty="0" smtClean="0"/>
              <a:t>More than words that would fit but are not predictable</a:t>
            </a:r>
          </a:p>
          <a:p>
            <a:pPr lvl="1"/>
            <a:r>
              <a:rPr lang="en-US" dirty="0" smtClean="0"/>
              <a:t>Especially over words that don’t make sense.</a:t>
            </a:r>
          </a:p>
          <a:p>
            <a:r>
              <a:rPr lang="en-US" dirty="0"/>
              <a:t>The janitor cleaned the floor with the ____ (mop, solvent, lawnmower</a:t>
            </a:r>
            <a:r>
              <a:rPr lang="en-US" dirty="0" smtClean="0"/>
              <a:t>).</a:t>
            </a:r>
            <a:endParaRPr lang="en-US" dirty="0"/>
          </a:p>
          <a:p>
            <a:pPr lvl="1"/>
            <a:endParaRPr lang="en-US" dirty="0"/>
          </a:p>
        </p:txBody>
      </p:sp>
    </p:spTree>
    <p:extLst>
      <p:ext uri="{BB962C8B-B14F-4D97-AF65-F5344CB8AC3E}">
        <p14:creationId xmlns:p14="http://schemas.microsoft.com/office/powerpoint/2010/main" val="19665254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Sentence context and semantics</a:t>
            </a:r>
          </a:p>
          <a:p>
            <a:pPr lvl="1"/>
            <a:r>
              <a:rPr lang="en-US" dirty="0" smtClean="0"/>
              <a:t>Controlled process – generating expected words</a:t>
            </a:r>
          </a:p>
          <a:p>
            <a:r>
              <a:rPr lang="en-US" dirty="0" smtClean="0"/>
              <a:t>ERP: </a:t>
            </a:r>
          </a:p>
          <a:p>
            <a:pPr lvl="1"/>
            <a:r>
              <a:rPr lang="en-US" dirty="0"/>
              <a:t>R</a:t>
            </a:r>
            <a:r>
              <a:rPr lang="en-US" dirty="0" smtClean="0"/>
              <a:t>esults </a:t>
            </a:r>
            <a:r>
              <a:rPr lang="en-US" dirty="0"/>
              <a:t>suggest that priming and context worked at the same time </a:t>
            </a:r>
            <a:endParaRPr lang="en-US" dirty="0" smtClean="0"/>
          </a:p>
          <a:p>
            <a:pPr lvl="1"/>
            <a:r>
              <a:rPr lang="en-US" dirty="0"/>
              <a:t>N400 attenuation that varied based on the amount of association and sentence context </a:t>
            </a:r>
          </a:p>
        </p:txBody>
      </p:sp>
    </p:spTree>
    <p:extLst>
      <p:ext uri="{BB962C8B-B14F-4D97-AF65-F5344CB8AC3E}">
        <p14:creationId xmlns:p14="http://schemas.microsoft.com/office/powerpoint/2010/main" val="28699845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Sentence context and semantics</a:t>
            </a:r>
          </a:p>
          <a:p>
            <a:pPr lvl="1"/>
            <a:r>
              <a:rPr lang="en-US" dirty="0" smtClean="0"/>
              <a:t>Controlled processes: </a:t>
            </a:r>
            <a:r>
              <a:rPr lang="en-US" dirty="0"/>
              <a:t>checking items to make sure they are right ones, expectancies, integrating word into larger context </a:t>
            </a:r>
            <a:endParaRPr lang="en-US" dirty="0" smtClean="0"/>
          </a:p>
          <a:p>
            <a:pPr lvl="1"/>
            <a:r>
              <a:rPr lang="en-US" dirty="0" smtClean="0"/>
              <a:t>Automatic processes: associative priming</a:t>
            </a:r>
          </a:p>
          <a:p>
            <a:pPr lvl="1"/>
            <a:endParaRPr lang="en-US" dirty="0"/>
          </a:p>
        </p:txBody>
      </p:sp>
    </p:spTree>
    <p:extLst>
      <p:ext uri="{BB962C8B-B14F-4D97-AF65-F5344CB8AC3E}">
        <p14:creationId xmlns:p14="http://schemas.microsoft.com/office/powerpoint/2010/main" val="19665254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Facilitation</a:t>
            </a:r>
            <a:endParaRPr lang="en-US" dirty="0"/>
          </a:p>
        </p:txBody>
      </p:sp>
      <p:sp>
        <p:nvSpPr>
          <p:cNvPr id="3" name="Content Placeholder 2"/>
          <p:cNvSpPr>
            <a:spLocks noGrp="1"/>
          </p:cNvSpPr>
          <p:nvPr>
            <p:ph idx="1"/>
          </p:nvPr>
        </p:nvSpPr>
        <p:spPr/>
        <p:txBody>
          <a:bodyPr/>
          <a:lstStyle/>
          <a:p>
            <a:r>
              <a:rPr lang="en-US" dirty="0" smtClean="0"/>
              <a:t>Other factors:</a:t>
            </a:r>
          </a:p>
          <a:p>
            <a:pPr lvl="1"/>
            <a:r>
              <a:rPr lang="en-US" dirty="0"/>
              <a:t>Grammatical category (mad </a:t>
            </a:r>
            <a:r>
              <a:rPr lang="en-US" dirty="0" err="1"/>
              <a:t>libs</a:t>
            </a:r>
            <a:r>
              <a:rPr lang="en-US" dirty="0"/>
              <a:t>)</a:t>
            </a:r>
          </a:p>
          <a:p>
            <a:pPr lvl="1"/>
            <a:r>
              <a:rPr lang="en-US" dirty="0"/>
              <a:t>Imagine ability</a:t>
            </a:r>
          </a:p>
          <a:p>
            <a:pPr lvl="1"/>
            <a:r>
              <a:rPr lang="en-US" dirty="0"/>
              <a:t>Meaningfulness</a:t>
            </a:r>
          </a:p>
          <a:p>
            <a:pPr lvl="1"/>
            <a:r>
              <a:rPr lang="en-US" dirty="0"/>
              <a:t>Concreteness</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3" name="Content Placeholder 2"/>
          <p:cNvSpPr>
            <a:spLocks noGrp="1"/>
          </p:cNvSpPr>
          <p:nvPr>
            <p:ph idx="1"/>
          </p:nvPr>
        </p:nvSpPr>
        <p:spPr/>
        <p:txBody>
          <a:bodyPr/>
          <a:lstStyle/>
          <a:p>
            <a:r>
              <a:rPr lang="en-US" dirty="0" smtClean="0"/>
              <a:t>Different tasks, different results</a:t>
            </a:r>
          </a:p>
          <a:p>
            <a:pPr lvl="1"/>
            <a:r>
              <a:rPr lang="en-US" dirty="0" smtClean="0"/>
              <a:t>Lexical decision</a:t>
            </a:r>
          </a:p>
          <a:p>
            <a:pPr lvl="1"/>
            <a:r>
              <a:rPr lang="en-US" dirty="0" smtClean="0"/>
              <a:t>Naming</a:t>
            </a:r>
          </a:p>
          <a:p>
            <a:pPr lvl="1"/>
            <a:r>
              <a:rPr lang="en-US" dirty="0" smtClean="0"/>
              <a:t>Frequency</a:t>
            </a:r>
          </a:p>
          <a:p>
            <a:pPr lvl="1"/>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Tracking</a:t>
            </a:r>
            <a:endParaRPr lang="en-US" dirty="0"/>
          </a:p>
        </p:txBody>
      </p:sp>
      <p:sp>
        <p:nvSpPr>
          <p:cNvPr id="3" name="Content Placeholder 2"/>
          <p:cNvSpPr>
            <a:spLocks noGrp="1"/>
          </p:cNvSpPr>
          <p:nvPr>
            <p:ph idx="1"/>
          </p:nvPr>
        </p:nvSpPr>
        <p:spPr/>
        <p:txBody>
          <a:bodyPr/>
          <a:lstStyle/>
          <a:p>
            <a:r>
              <a:rPr lang="en-US" dirty="0" err="1"/>
              <a:t>Limbus</a:t>
            </a:r>
            <a:r>
              <a:rPr lang="en-US" dirty="0"/>
              <a:t> tracking – infra red beam is bounced off the white of the eye (</a:t>
            </a:r>
            <a:r>
              <a:rPr lang="en-US" dirty="0" err="1"/>
              <a:t>limbus</a:t>
            </a:r>
            <a:r>
              <a:rPr lang="en-US" dirty="0"/>
              <a:t>) – this procedure is good at horizontal movements, but not </a:t>
            </a:r>
            <a:r>
              <a:rPr lang="en-US" dirty="0" smtClean="0"/>
              <a:t>vertical</a:t>
            </a:r>
            <a:endParaRPr lang="en-US" dirty="0"/>
          </a:p>
        </p:txBody>
      </p:sp>
      <p:pic>
        <p:nvPicPr>
          <p:cNvPr id="17410" name="Picture 2" descr="http://www.cvcn.psych.ndsu.nodak.edu/images/pic-gallery/eyetrack-1-200.jpg"/>
          <p:cNvPicPr>
            <a:picLocks noChangeAspect="1" noChangeArrowheads="1"/>
          </p:cNvPicPr>
          <p:nvPr/>
        </p:nvPicPr>
        <p:blipFill>
          <a:blip r:embed="rId2" cstate="print"/>
          <a:srcRect/>
          <a:stretch>
            <a:fillRect/>
          </a:stretch>
        </p:blipFill>
        <p:spPr bwMode="auto">
          <a:xfrm>
            <a:off x="5334000" y="3200400"/>
            <a:ext cx="3810000" cy="38100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3" name="Content Placeholder 2"/>
          <p:cNvSpPr>
            <a:spLocks noGrp="1"/>
          </p:cNvSpPr>
          <p:nvPr>
            <p:ph idx="1"/>
          </p:nvPr>
        </p:nvSpPr>
        <p:spPr/>
        <p:txBody>
          <a:bodyPr/>
          <a:lstStyle/>
          <a:p>
            <a:r>
              <a:rPr lang="en-US" dirty="0" smtClean="0"/>
              <a:t>Lexical Decision Tasks	</a:t>
            </a:r>
          </a:p>
          <a:p>
            <a:pPr lvl="1"/>
            <a:r>
              <a:rPr lang="en-US" dirty="0" smtClean="0"/>
              <a:t>Does this only measure automatic activation of word information?</a:t>
            </a:r>
          </a:p>
          <a:p>
            <a:pPr lvl="1"/>
            <a:r>
              <a:rPr lang="en-US" dirty="0" smtClean="0"/>
              <a:t>Post Access effects – also measures participant’s decision making and strategies</a:t>
            </a:r>
            <a:endParaRPr lang="en-US" dirty="0"/>
          </a:p>
        </p:txBody>
      </p:sp>
    </p:spTree>
    <p:extLst>
      <p:ext uri="{BB962C8B-B14F-4D97-AF65-F5344CB8AC3E}">
        <p14:creationId xmlns:p14="http://schemas.microsoft.com/office/powerpoint/2010/main" val="8875068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3" name="Content Placeholder 2"/>
          <p:cNvSpPr>
            <a:spLocks noGrp="1"/>
          </p:cNvSpPr>
          <p:nvPr>
            <p:ph idx="1"/>
          </p:nvPr>
        </p:nvSpPr>
        <p:spPr/>
        <p:txBody>
          <a:bodyPr/>
          <a:lstStyle/>
          <a:p>
            <a:r>
              <a:rPr lang="en-US" dirty="0" smtClean="0"/>
              <a:t>Lexical Decision Tasks</a:t>
            </a:r>
          </a:p>
          <a:p>
            <a:pPr lvl="1"/>
            <a:r>
              <a:rPr lang="en-US" dirty="0"/>
              <a:t>Expectancy generation – we are unconsciously thinking of what word would appear next</a:t>
            </a:r>
          </a:p>
          <a:p>
            <a:pPr lvl="1"/>
            <a:r>
              <a:rPr lang="en-US" dirty="0"/>
              <a:t>Post lexical checking – checking if target matches or is related to the first cue word </a:t>
            </a:r>
          </a:p>
        </p:txBody>
      </p:sp>
    </p:spTree>
    <p:extLst>
      <p:ext uri="{BB962C8B-B14F-4D97-AF65-F5344CB8AC3E}">
        <p14:creationId xmlns:p14="http://schemas.microsoft.com/office/powerpoint/2010/main" val="41111700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3" name="Content Placeholder 2"/>
          <p:cNvSpPr>
            <a:spLocks noGrp="1"/>
          </p:cNvSpPr>
          <p:nvPr>
            <p:ph idx="1"/>
          </p:nvPr>
        </p:nvSpPr>
        <p:spPr/>
        <p:txBody>
          <a:bodyPr/>
          <a:lstStyle/>
          <a:p>
            <a:r>
              <a:rPr lang="en-US" dirty="0" smtClean="0"/>
              <a:t>Naming – seems to measure only automatic processes</a:t>
            </a:r>
          </a:p>
          <a:p>
            <a:pPr lvl="1"/>
            <a:r>
              <a:rPr lang="en-US" dirty="0"/>
              <a:t>Mediated priming – priming through a third </a:t>
            </a:r>
            <a:r>
              <a:rPr lang="en-US" dirty="0" smtClean="0"/>
              <a:t>party </a:t>
            </a:r>
            <a:r>
              <a:rPr lang="en-US" dirty="0"/>
              <a:t>(lion – stripes – mediated by tiger) </a:t>
            </a:r>
            <a:endParaRPr lang="en-US" dirty="0" smtClean="0"/>
          </a:p>
          <a:p>
            <a:pPr lvl="1"/>
            <a:r>
              <a:rPr lang="en-US" dirty="0" smtClean="0"/>
              <a:t>You do not see this effect in LDT because of controlled processing</a:t>
            </a:r>
          </a:p>
          <a:p>
            <a:pPr lvl="1"/>
            <a:endParaRPr lang="en-US" dirty="0"/>
          </a:p>
        </p:txBody>
      </p:sp>
    </p:spTree>
    <p:extLst>
      <p:ext uri="{BB962C8B-B14F-4D97-AF65-F5344CB8AC3E}">
        <p14:creationId xmlns:p14="http://schemas.microsoft.com/office/powerpoint/2010/main" val="41111700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3" name="Content Placeholder 2"/>
          <p:cNvSpPr>
            <a:spLocks noGrp="1"/>
          </p:cNvSpPr>
          <p:nvPr>
            <p:ph idx="1"/>
          </p:nvPr>
        </p:nvSpPr>
        <p:spPr/>
        <p:txBody>
          <a:bodyPr/>
          <a:lstStyle/>
          <a:p>
            <a:r>
              <a:rPr lang="en-US" dirty="0" smtClean="0"/>
              <a:t>Frequency effects – are they automatic or controlled?</a:t>
            </a:r>
          </a:p>
          <a:p>
            <a:pPr lvl="1"/>
            <a:r>
              <a:rPr lang="en-US" dirty="0" smtClean="0"/>
              <a:t>Experiment: Participants </a:t>
            </a:r>
            <a:r>
              <a:rPr lang="en-US" dirty="0"/>
              <a:t>were trained on a frequency distribution of fake words.</a:t>
            </a:r>
          </a:p>
          <a:p>
            <a:pPr lvl="1"/>
            <a:r>
              <a:rPr lang="en-US" dirty="0"/>
              <a:t>They </a:t>
            </a:r>
            <a:r>
              <a:rPr lang="en-US" dirty="0" smtClean="0"/>
              <a:t>were </a:t>
            </a:r>
            <a:r>
              <a:rPr lang="en-US" dirty="0"/>
              <a:t>shown blurred symbols and produced the same frequency distributions of guesses </a:t>
            </a:r>
            <a:r>
              <a:rPr lang="en-US" dirty="0" smtClean="0"/>
              <a:t>as the fake words</a:t>
            </a:r>
          </a:p>
          <a:p>
            <a:pPr lvl="1"/>
            <a:endParaRPr lang="en-US" dirty="0"/>
          </a:p>
        </p:txBody>
      </p:sp>
    </p:spTree>
    <p:extLst>
      <p:ext uri="{BB962C8B-B14F-4D97-AF65-F5344CB8AC3E}">
        <p14:creationId xmlns:p14="http://schemas.microsoft.com/office/powerpoint/2010/main" val="32056905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3" name="Content Placeholder 2"/>
          <p:cNvSpPr>
            <a:spLocks noGrp="1"/>
          </p:cNvSpPr>
          <p:nvPr>
            <p:ph idx="1"/>
          </p:nvPr>
        </p:nvSpPr>
        <p:spPr/>
        <p:txBody>
          <a:bodyPr/>
          <a:lstStyle/>
          <a:p>
            <a:r>
              <a:rPr lang="en-US" dirty="0" smtClean="0"/>
              <a:t>Frequency effects</a:t>
            </a:r>
          </a:p>
          <a:p>
            <a:pPr lvl="1"/>
            <a:r>
              <a:rPr lang="en-US" dirty="0" smtClean="0"/>
              <a:t>Frequency seems to create a </a:t>
            </a:r>
            <a:r>
              <a:rPr lang="en-US" i="1" dirty="0" smtClean="0"/>
              <a:t>response bias </a:t>
            </a:r>
            <a:r>
              <a:rPr lang="en-US" dirty="0" smtClean="0"/>
              <a:t>or helps with </a:t>
            </a:r>
            <a:r>
              <a:rPr lang="en-US" i="1" dirty="0" smtClean="0"/>
              <a:t>guessing</a:t>
            </a:r>
            <a:endParaRPr lang="en-US" dirty="0" smtClean="0"/>
          </a:p>
          <a:p>
            <a:pPr lvl="2"/>
            <a:r>
              <a:rPr lang="en-US" dirty="0" smtClean="0"/>
              <a:t>Frequent words need less evidence to be identified</a:t>
            </a:r>
          </a:p>
          <a:p>
            <a:pPr lvl="2"/>
            <a:r>
              <a:rPr lang="en-US" dirty="0" smtClean="0"/>
              <a:t>Repeated exposure lowers recognition threshold</a:t>
            </a:r>
          </a:p>
          <a:p>
            <a:pPr lvl="1"/>
            <a:r>
              <a:rPr lang="en-US" dirty="0" smtClean="0"/>
              <a:t>Not related to practice, but overall frequency</a:t>
            </a:r>
          </a:p>
          <a:p>
            <a:pPr lvl="2"/>
            <a:r>
              <a:rPr lang="en-US" dirty="0" smtClean="0"/>
              <a:t>Hierarchical example</a:t>
            </a:r>
            <a:endParaRPr lang="en-US" dirty="0"/>
          </a:p>
        </p:txBody>
      </p:sp>
    </p:spTree>
    <p:extLst>
      <p:ext uri="{BB962C8B-B14F-4D97-AF65-F5344CB8AC3E}">
        <p14:creationId xmlns:p14="http://schemas.microsoft.com/office/powerpoint/2010/main" val="32056905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have to ask about task…</a:t>
            </a:r>
            <a:endParaRPr lang="en-US" dirty="0"/>
          </a:p>
        </p:txBody>
      </p:sp>
      <p:sp>
        <p:nvSpPr>
          <p:cNvPr id="4" name="Text Placeholder 3"/>
          <p:cNvSpPr>
            <a:spLocks noGrp="1"/>
          </p:cNvSpPr>
          <p:nvPr>
            <p:ph type="body" idx="1"/>
          </p:nvPr>
        </p:nvSpPr>
        <p:spPr/>
        <p:txBody>
          <a:bodyPr/>
          <a:lstStyle/>
          <a:p>
            <a:r>
              <a:rPr lang="en-US" dirty="0" smtClean="0"/>
              <a:t>Lexical Decision</a:t>
            </a:r>
            <a:endParaRPr lang="en-US" dirty="0"/>
          </a:p>
        </p:txBody>
      </p:sp>
      <p:sp>
        <p:nvSpPr>
          <p:cNvPr id="3" name="Content Placeholder 2"/>
          <p:cNvSpPr>
            <a:spLocks noGrp="1"/>
          </p:cNvSpPr>
          <p:nvPr>
            <p:ph sz="half" idx="2"/>
          </p:nvPr>
        </p:nvSpPr>
        <p:spPr/>
        <p:txBody>
          <a:bodyPr/>
          <a:lstStyle/>
          <a:p>
            <a:r>
              <a:rPr lang="en-US" dirty="0" smtClean="0"/>
              <a:t>Sensitive to frequency effects because of controlled processes</a:t>
            </a:r>
          </a:p>
          <a:p>
            <a:r>
              <a:rPr lang="en-US" dirty="0" smtClean="0"/>
              <a:t>Frequency of orthographic neighbor (blue and blur) hurts you</a:t>
            </a:r>
          </a:p>
          <a:p>
            <a:endParaRPr lang="en-US" dirty="0"/>
          </a:p>
        </p:txBody>
      </p:sp>
      <p:sp>
        <p:nvSpPr>
          <p:cNvPr id="5" name="Text Placeholder 4"/>
          <p:cNvSpPr>
            <a:spLocks noGrp="1"/>
          </p:cNvSpPr>
          <p:nvPr>
            <p:ph type="body" sz="quarter" idx="3"/>
          </p:nvPr>
        </p:nvSpPr>
        <p:spPr/>
        <p:txBody>
          <a:bodyPr/>
          <a:lstStyle/>
          <a:p>
            <a:r>
              <a:rPr lang="en-US" dirty="0" smtClean="0"/>
              <a:t>Naming</a:t>
            </a:r>
            <a:endParaRPr lang="en-US" dirty="0"/>
          </a:p>
        </p:txBody>
      </p:sp>
      <p:sp>
        <p:nvSpPr>
          <p:cNvPr id="6" name="Content Placeholder 5"/>
          <p:cNvSpPr>
            <a:spLocks noGrp="1"/>
          </p:cNvSpPr>
          <p:nvPr>
            <p:ph sz="quarter" idx="4"/>
          </p:nvPr>
        </p:nvSpPr>
        <p:spPr/>
        <p:txBody>
          <a:bodyPr/>
          <a:lstStyle/>
          <a:p>
            <a:r>
              <a:rPr lang="en-US" dirty="0" smtClean="0"/>
              <a:t>Only see frequency effects with regular words </a:t>
            </a:r>
          </a:p>
          <a:p>
            <a:pPr lvl="1"/>
            <a:r>
              <a:rPr lang="en-US" dirty="0" smtClean="0"/>
              <a:t>Otherwise you have to look up the sound to spelling rules with irregular words (slows down)</a:t>
            </a:r>
          </a:p>
          <a:p>
            <a:r>
              <a:rPr lang="en-US" dirty="0" smtClean="0"/>
              <a:t>Frequency of orthographic neighbor helps you</a:t>
            </a:r>
            <a:endParaRPr lang="en-US" dirty="0"/>
          </a:p>
        </p:txBody>
      </p:sp>
    </p:spTree>
    <p:extLst>
      <p:ext uri="{BB962C8B-B14F-4D97-AF65-F5344CB8AC3E}">
        <p14:creationId xmlns:p14="http://schemas.microsoft.com/office/powerpoint/2010/main" val="26058777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Brainz</a:t>
            </a:r>
            <a:endParaRPr lang="en-US" dirty="0"/>
          </a:p>
        </p:txBody>
      </p:sp>
      <p:pic>
        <p:nvPicPr>
          <p:cNvPr id="4" name="Content Placeholder 3"/>
          <p:cNvPicPr>
            <a:picLocks noGrp="1" noChangeAspect="1"/>
          </p:cNvPicPr>
          <p:nvPr>
            <p:ph idx="1"/>
          </p:nvPr>
        </p:nvPicPr>
        <p:blipFill>
          <a:blip r:embed="rId2"/>
          <a:srcRect t="6614" b="6614"/>
          <a:stretch>
            <a:fillRect/>
          </a:stretch>
        </p:blipFill>
        <p:spPr/>
      </p:pic>
    </p:spTree>
    <p:extLst>
      <p:ext uri="{BB962C8B-B14F-4D97-AF65-F5344CB8AC3E}">
        <p14:creationId xmlns:p14="http://schemas.microsoft.com/office/powerpoint/2010/main" val="41111700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Brainz</a:t>
            </a:r>
            <a:endParaRPr lang="en-US" dirty="0"/>
          </a:p>
        </p:txBody>
      </p:sp>
      <p:sp>
        <p:nvSpPr>
          <p:cNvPr id="3" name="Content Placeholder 2"/>
          <p:cNvSpPr>
            <a:spLocks noGrp="1"/>
          </p:cNvSpPr>
          <p:nvPr>
            <p:ph idx="1"/>
          </p:nvPr>
        </p:nvSpPr>
        <p:spPr/>
        <p:txBody>
          <a:bodyPr/>
          <a:lstStyle/>
          <a:p>
            <a:r>
              <a:rPr lang="en-US" dirty="0" smtClean="0"/>
              <a:t>Is word processing a separate thing?</a:t>
            </a:r>
          </a:p>
          <a:p>
            <a:pPr lvl="1"/>
            <a:r>
              <a:rPr lang="en-US" dirty="0" smtClean="0"/>
              <a:t>Fusiform </a:t>
            </a:r>
            <a:r>
              <a:rPr lang="en-US" dirty="0" err="1" smtClean="0"/>
              <a:t>gyrus</a:t>
            </a:r>
            <a:r>
              <a:rPr lang="en-US" dirty="0" smtClean="0"/>
              <a:t> (left visual cortex) seems to respond to words and </a:t>
            </a:r>
            <a:r>
              <a:rPr lang="en-US" dirty="0" err="1" smtClean="0"/>
              <a:t>pseudowords</a:t>
            </a:r>
            <a:r>
              <a:rPr lang="en-US" dirty="0" smtClean="0"/>
              <a:t> </a:t>
            </a:r>
          </a:p>
          <a:p>
            <a:pPr lvl="1"/>
            <a:r>
              <a:rPr lang="en-US" dirty="0" smtClean="0"/>
              <a:t>Even when you change the visual features of the word (</a:t>
            </a:r>
            <a:r>
              <a:rPr lang="en-US" dirty="0" err="1" smtClean="0"/>
              <a:t>cAsE</a:t>
            </a:r>
            <a:r>
              <a:rPr lang="en-US" dirty="0" smtClean="0"/>
              <a:t>)</a:t>
            </a:r>
          </a:p>
          <a:p>
            <a:pPr lvl="1"/>
            <a:endParaRPr lang="en-US" dirty="0"/>
          </a:p>
        </p:txBody>
      </p:sp>
    </p:spTree>
    <p:extLst>
      <p:ext uri="{BB962C8B-B14F-4D97-AF65-F5344CB8AC3E}">
        <p14:creationId xmlns:p14="http://schemas.microsoft.com/office/powerpoint/2010/main" val="22090960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Brainz</a:t>
            </a:r>
            <a:endParaRPr lang="en-US" dirty="0"/>
          </a:p>
        </p:txBody>
      </p:sp>
      <p:sp>
        <p:nvSpPr>
          <p:cNvPr id="3" name="Content Placeholder 2"/>
          <p:cNvSpPr>
            <a:spLocks noGrp="1"/>
          </p:cNvSpPr>
          <p:nvPr>
            <p:ph idx="1"/>
          </p:nvPr>
        </p:nvSpPr>
        <p:spPr/>
        <p:txBody>
          <a:bodyPr/>
          <a:lstStyle/>
          <a:p>
            <a:r>
              <a:rPr lang="en-US" dirty="0" smtClean="0"/>
              <a:t>Visual recognition parts</a:t>
            </a:r>
          </a:p>
          <a:p>
            <a:pPr lvl="1"/>
            <a:r>
              <a:rPr lang="en-US" dirty="0" smtClean="0"/>
              <a:t>Holistic Processing – used especially for faces, looking at the whole object as one thing instead of the features</a:t>
            </a:r>
          </a:p>
          <a:p>
            <a:pPr lvl="1"/>
            <a:r>
              <a:rPr lang="en-US" dirty="0" smtClean="0"/>
              <a:t>Processing of complex multiple parts – like words</a:t>
            </a:r>
          </a:p>
          <a:p>
            <a:pPr marL="0" indent="0">
              <a:buNone/>
            </a:pPr>
            <a:endParaRPr lang="en-US" dirty="0" smtClean="0"/>
          </a:p>
        </p:txBody>
      </p:sp>
    </p:spTree>
    <p:extLst>
      <p:ext uri="{BB962C8B-B14F-4D97-AF65-F5344CB8AC3E}">
        <p14:creationId xmlns:p14="http://schemas.microsoft.com/office/powerpoint/2010/main" val="2269036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Brainz</a:t>
            </a:r>
            <a:endParaRPr lang="en-US" dirty="0"/>
          </a:p>
        </p:txBody>
      </p:sp>
      <p:sp>
        <p:nvSpPr>
          <p:cNvPr id="3" name="Content Placeholder 2"/>
          <p:cNvSpPr>
            <a:spLocks noGrp="1"/>
          </p:cNvSpPr>
          <p:nvPr>
            <p:ph idx="1"/>
          </p:nvPr>
        </p:nvSpPr>
        <p:spPr/>
        <p:txBody>
          <a:bodyPr/>
          <a:lstStyle/>
          <a:p>
            <a:r>
              <a:rPr lang="en-US" dirty="0" err="1"/>
              <a:t>Agnosia</a:t>
            </a:r>
            <a:r>
              <a:rPr lang="en-US" dirty="0"/>
              <a:t> – disorder of object recognition – should always have one of these two parts</a:t>
            </a:r>
          </a:p>
          <a:p>
            <a:pPr lvl="1"/>
            <a:r>
              <a:rPr lang="en-US" dirty="0"/>
              <a:t>Prosopagnosia – can’t recognize faces</a:t>
            </a:r>
          </a:p>
          <a:p>
            <a:pPr lvl="1"/>
            <a:r>
              <a:rPr lang="en-US" dirty="0"/>
              <a:t>Dyslexia – can’t recognize words </a:t>
            </a:r>
          </a:p>
        </p:txBody>
      </p:sp>
    </p:spTree>
    <p:extLst>
      <p:ext uri="{BB962C8B-B14F-4D97-AF65-F5344CB8AC3E}">
        <p14:creationId xmlns:p14="http://schemas.microsoft.com/office/powerpoint/2010/main" val="282951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Tracking</a:t>
            </a:r>
            <a:endParaRPr lang="en-US" dirty="0"/>
          </a:p>
        </p:txBody>
      </p:sp>
      <p:sp>
        <p:nvSpPr>
          <p:cNvPr id="3" name="Content Placeholder 2"/>
          <p:cNvSpPr>
            <a:spLocks noGrp="1"/>
          </p:cNvSpPr>
          <p:nvPr>
            <p:ph idx="1"/>
          </p:nvPr>
        </p:nvSpPr>
        <p:spPr/>
        <p:txBody>
          <a:bodyPr/>
          <a:lstStyle/>
          <a:p>
            <a:r>
              <a:rPr lang="en-US" dirty="0"/>
              <a:t>Purkinje system – uses the reflection of the cornea and lens to calculate what you are looking at – good at vertical and horizontal</a:t>
            </a:r>
          </a:p>
        </p:txBody>
      </p:sp>
      <p:pic>
        <p:nvPicPr>
          <p:cNvPr id="18434" name="Picture 2" descr="http://www.coli.uni-saarland.de/groups/MC/images/subject.jpg"/>
          <p:cNvPicPr>
            <a:picLocks noChangeAspect="1" noChangeArrowheads="1"/>
          </p:cNvPicPr>
          <p:nvPr/>
        </p:nvPicPr>
        <p:blipFill>
          <a:blip r:embed="rId2" cstate="print"/>
          <a:srcRect/>
          <a:stretch>
            <a:fillRect/>
          </a:stretch>
        </p:blipFill>
        <p:spPr bwMode="auto">
          <a:xfrm>
            <a:off x="3494629" y="3886201"/>
            <a:ext cx="5496971" cy="29718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Morphology</a:t>
            </a:r>
            <a:endParaRPr lang="en-US" dirty="0"/>
          </a:p>
        </p:txBody>
      </p:sp>
      <p:sp>
        <p:nvSpPr>
          <p:cNvPr id="5" name="Subtitle 4"/>
          <p:cNvSpPr>
            <a:spLocks noGrp="1"/>
          </p:cNvSpPr>
          <p:nvPr>
            <p:ph idx="1"/>
          </p:nvPr>
        </p:nvSpPr>
        <p:spPr>
          <a:xfrm>
            <a:off x="1097280" y="2084294"/>
            <a:ext cx="3322320" cy="3639670"/>
          </a:xfrm>
        </p:spPr>
        <p:txBody>
          <a:bodyPr/>
          <a:lstStyle/>
          <a:p>
            <a:r>
              <a:rPr lang="en-US" dirty="0" smtClean="0"/>
              <a:t>Processing complex words</a:t>
            </a:r>
            <a:endParaRPr lang="en-US" dirty="0"/>
          </a:p>
        </p:txBody>
      </p:sp>
      <p:pic>
        <p:nvPicPr>
          <p:cNvPr id="6" name="Picture 5"/>
          <p:cNvPicPr>
            <a:picLocks noChangeAspect="1"/>
          </p:cNvPicPr>
          <p:nvPr/>
        </p:nvPicPr>
        <p:blipFill>
          <a:blip r:embed="rId2"/>
          <a:stretch>
            <a:fillRect/>
          </a:stretch>
        </p:blipFill>
        <p:spPr>
          <a:xfrm>
            <a:off x="4419600" y="2033460"/>
            <a:ext cx="4699227" cy="4824540"/>
          </a:xfrm>
          <a:prstGeom prst="rect">
            <a:avLst/>
          </a:prstGeom>
        </p:spPr>
      </p:pic>
    </p:spTree>
    <p:extLst>
      <p:ext uri="{BB962C8B-B14F-4D97-AF65-F5344CB8AC3E}">
        <p14:creationId xmlns:p14="http://schemas.microsoft.com/office/powerpoint/2010/main" val="264373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Hypotheses for Morphology</a:t>
            </a:r>
            <a:endParaRPr lang="en-US" dirty="0"/>
          </a:p>
        </p:txBody>
      </p:sp>
      <p:sp>
        <p:nvSpPr>
          <p:cNvPr id="3" name="Content Placeholder 2"/>
          <p:cNvSpPr>
            <a:spLocks noGrp="1"/>
          </p:cNvSpPr>
          <p:nvPr>
            <p:ph idx="1"/>
          </p:nvPr>
        </p:nvSpPr>
        <p:spPr/>
        <p:txBody>
          <a:bodyPr/>
          <a:lstStyle/>
          <a:p>
            <a:pPr marL="342900" lvl="2" indent="-342900"/>
            <a:r>
              <a:rPr lang="en-US" sz="3200" dirty="0"/>
              <a:t>Full listing hypothesis – all entries for all versions of words (kiss, kisses, kissing)</a:t>
            </a:r>
          </a:p>
          <a:p>
            <a:pPr lvl="1"/>
            <a:r>
              <a:rPr lang="en-US" dirty="0" smtClean="0"/>
              <a:t>Does that seem excessive to you?</a:t>
            </a:r>
            <a:endParaRPr lang="en-US" dirty="0"/>
          </a:p>
        </p:txBody>
      </p:sp>
    </p:spTree>
    <p:extLst>
      <p:ext uri="{BB962C8B-B14F-4D97-AF65-F5344CB8AC3E}">
        <p14:creationId xmlns:p14="http://schemas.microsoft.com/office/powerpoint/2010/main" val="34486483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Storage Hypothesis for Morphology</a:t>
            </a:r>
            <a:endParaRPr lang="en-US" dirty="0"/>
          </a:p>
        </p:txBody>
      </p:sp>
      <p:sp>
        <p:nvSpPr>
          <p:cNvPr id="3" name="Content Placeholder 2"/>
          <p:cNvSpPr>
            <a:spLocks noGrp="1"/>
          </p:cNvSpPr>
          <p:nvPr>
            <p:ph idx="1"/>
          </p:nvPr>
        </p:nvSpPr>
        <p:spPr/>
        <p:txBody>
          <a:bodyPr/>
          <a:lstStyle/>
          <a:p>
            <a:r>
              <a:rPr lang="en-US" dirty="0" smtClean="0"/>
              <a:t>Obligatory </a:t>
            </a:r>
            <a:r>
              <a:rPr lang="en-US" dirty="0"/>
              <a:t>decomposition hypothesis – listing the stem of the word with the rules on how to change them to different versions</a:t>
            </a:r>
          </a:p>
          <a:p>
            <a:pPr lvl="1"/>
            <a:r>
              <a:rPr lang="en-US" dirty="0"/>
              <a:t>Also store a set of exceptions</a:t>
            </a:r>
          </a:p>
          <a:p>
            <a:pPr lvl="1"/>
            <a:r>
              <a:rPr lang="en-US" dirty="0"/>
              <a:t>Affix stripping – to recognize a complex word, we must strip it down</a:t>
            </a:r>
          </a:p>
          <a:p>
            <a:endParaRPr lang="en-US" dirty="0"/>
          </a:p>
        </p:txBody>
      </p:sp>
    </p:spTree>
    <p:extLst>
      <p:ext uri="{BB962C8B-B14F-4D97-AF65-F5344CB8AC3E}">
        <p14:creationId xmlns:p14="http://schemas.microsoft.com/office/powerpoint/2010/main" val="35633670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Hypothesis for Morphology</a:t>
            </a:r>
          </a:p>
        </p:txBody>
      </p:sp>
      <p:sp>
        <p:nvSpPr>
          <p:cNvPr id="3" name="Content Placeholder 2"/>
          <p:cNvSpPr>
            <a:spLocks noGrp="1"/>
          </p:cNvSpPr>
          <p:nvPr>
            <p:ph idx="1"/>
          </p:nvPr>
        </p:nvSpPr>
        <p:spPr/>
        <p:txBody>
          <a:bodyPr>
            <a:normAutofit/>
          </a:bodyPr>
          <a:lstStyle/>
          <a:p>
            <a:pPr marL="342900" lvl="2" indent="-342900"/>
            <a:r>
              <a:rPr lang="en-US" sz="3200" dirty="0"/>
              <a:t>Dual pathway hypothesis – half way between the first two, we wouldn’t list all the different versions just a lot of the common ones for a short cut</a:t>
            </a:r>
          </a:p>
          <a:p>
            <a:endParaRPr lang="en-US" dirty="0"/>
          </a:p>
        </p:txBody>
      </p:sp>
    </p:spTree>
    <p:extLst>
      <p:ext uri="{BB962C8B-B14F-4D97-AF65-F5344CB8AC3E}">
        <p14:creationId xmlns:p14="http://schemas.microsoft.com/office/powerpoint/2010/main" val="1216500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Hypothesis for Morphology</a:t>
            </a:r>
          </a:p>
        </p:txBody>
      </p:sp>
      <p:sp>
        <p:nvSpPr>
          <p:cNvPr id="3" name="Content Placeholder 2"/>
          <p:cNvSpPr>
            <a:spLocks noGrp="1"/>
          </p:cNvSpPr>
          <p:nvPr>
            <p:ph idx="1"/>
          </p:nvPr>
        </p:nvSpPr>
        <p:spPr/>
        <p:txBody>
          <a:bodyPr/>
          <a:lstStyle/>
          <a:p>
            <a:r>
              <a:rPr lang="en-US" dirty="0" smtClean="0"/>
              <a:t>Research:</a:t>
            </a:r>
          </a:p>
          <a:p>
            <a:pPr lvl="1"/>
            <a:r>
              <a:rPr lang="en-US" dirty="0" smtClean="0"/>
              <a:t>In LDT, words with affixes (or look they like have affixes – results) take longer to recognize</a:t>
            </a:r>
          </a:p>
          <a:p>
            <a:pPr lvl="2"/>
            <a:r>
              <a:rPr lang="en-US" dirty="0" smtClean="0"/>
              <a:t>As if we are stripping them down to the base word</a:t>
            </a:r>
          </a:p>
          <a:p>
            <a:pPr lvl="1"/>
            <a:r>
              <a:rPr lang="en-US" dirty="0" smtClean="0"/>
              <a:t>Homophones – sound the same</a:t>
            </a:r>
          </a:p>
          <a:p>
            <a:pPr lvl="2"/>
            <a:r>
              <a:rPr lang="en-US" dirty="0" smtClean="0"/>
              <a:t>If you are asked if a word with an affix has a homophone, you have a hard time coming up with an answer</a:t>
            </a:r>
          </a:p>
          <a:p>
            <a:pPr lvl="2"/>
            <a:r>
              <a:rPr lang="en-US" dirty="0" smtClean="0"/>
              <a:t>Fined – find: trouble because it’s stored fine and -</a:t>
            </a:r>
            <a:r>
              <a:rPr lang="en-US" dirty="0" err="1" smtClean="0"/>
              <a:t>ed</a:t>
            </a:r>
            <a:endParaRPr lang="en-US" dirty="0"/>
          </a:p>
        </p:txBody>
      </p:sp>
    </p:spTree>
    <p:extLst>
      <p:ext uri="{BB962C8B-B14F-4D97-AF65-F5344CB8AC3E}">
        <p14:creationId xmlns:p14="http://schemas.microsoft.com/office/powerpoint/2010/main" val="27713051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Hypothesis for Morphology</a:t>
            </a:r>
          </a:p>
        </p:txBody>
      </p:sp>
      <p:sp>
        <p:nvSpPr>
          <p:cNvPr id="3" name="Content Placeholder 2"/>
          <p:cNvSpPr>
            <a:spLocks noGrp="1"/>
          </p:cNvSpPr>
          <p:nvPr>
            <p:ph idx="1"/>
          </p:nvPr>
        </p:nvSpPr>
        <p:spPr/>
        <p:txBody>
          <a:bodyPr/>
          <a:lstStyle/>
          <a:p>
            <a:r>
              <a:rPr lang="en-US" dirty="0" smtClean="0"/>
              <a:t>Research:</a:t>
            </a:r>
          </a:p>
          <a:p>
            <a:pPr lvl="1"/>
            <a:r>
              <a:rPr lang="en-US" dirty="0"/>
              <a:t>Words are recognized faster if the stem (without affixes) is more frequent (seeming, </a:t>
            </a:r>
            <a:r>
              <a:rPr lang="en-US" dirty="0" smtClean="0"/>
              <a:t>mending)</a:t>
            </a:r>
          </a:p>
          <a:p>
            <a:pPr lvl="1"/>
            <a:r>
              <a:rPr lang="en-US" dirty="0"/>
              <a:t>Some support for dual pathway because of weird compound words – like buttercup </a:t>
            </a:r>
          </a:p>
          <a:p>
            <a:pPr lvl="2"/>
            <a:r>
              <a:rPr lang="en-US" dirty="0"/>
              <a:t>It’s meaning is different than it’s separate parts, so it’s not primed by milk or spoon </a:t>
            </a:r>
          </a:p>
          <a:p>
            <a:pPr lvl="1"/>
            <a:endParaRPr lang="en-US" dirty="0" smtClean="0"/>
          </a:p>
        </p:txBody>
      </p:sp>
    </p:spTree>
    <p:extLst>
      <p:ext uri="{BB962C8B-B14F-4D97-AF65-F5344CB8AC3E}">
        <p14:creationId xmlns:p14="http://schemas.microsoft.com/office/powerpoint/2010/main" val="2762899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Hypothesis for Morphology</a:t>
            </a:r>
          </a:p>
        </p:txBody>
      </p:sp>
      <p:sp>
        <p:nvSpPr>
          <p:cNvPr id="3" name="Content Placeholder 2"/>
          <p:cNvSpPr>
            <a:spLocks noGrp="1"/>
          </p:cNvSpPr>
          <p:nvPr>
            <p:ph idx="1"/>
          </p:nvPr>
        </p:nvSpPr>
        <p:spPr/>
        <p:txBody>
          <a:bodyPr/>
          <a:lstStyle/>
          <a:p>
            <a:r>
              <a:rPr lang="en-US" dirty="0" smtClean="0"/>
              <a:t>However, it doesn’t necessarily seem to be all about affixes</a:t>
            </a:r>
          </a:p>
          <a:p>
            <a:r>
              <a:rPr lang="en-US" dirty="0" smtClean="0"/>
              <a:t>Transparency – we seem to decompose </a:t>
            </a:r>
            <a:r>
              <a:rPr lang="en-US" i="1" dirty="0" smtClean="0"/>
              <a:t>semantically transparent </a:t>
            </a:r>
            <a:r>
              <a:rPr lang="en-US" dirty="0" smtClean="0"/>
              <a:t>words and leave </a:t>
            </a:r>
            <a:r>
              <a:rPr lang="en-US" i="1" dirty="0" smtClean="0"/>
              <a:t>opaque </a:t>
            </a:r>
            <a:r>
              <a:rPr lang="en-US" dirty="0" smtClean="0"/>
              <a:t>words together</a:t>
            </a:r>
          </a:p>
          <a:p>
            <a:pPr lvl="1"/>
            <a:r>
              <a:rPr lang="en-US" dirty="0" smtClean="0"/>
              <a:t>Supports dual pathway</a:t>
            </a:r>
            <a:endParaRPr lang="en-US" dirty="0"/>
          </a:p>
        </p:txBody>
      </p:sp>
    </p:spTree>
    <p:extLst>
      <p:ext uri="{BB962C8B-B14F-4D97-AF65-F5344CB8AC3E}">
        <p14:creationId xmlns:p14="http://schemas.microsoft.com/office/powerpoint/2010/main" val="15604796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Hypothesis for Morphology</a:t>
            </a:r>
          </a:p>
        </p:txBody>
      </p:sp>
      <p:sp>
        <p:nvSpPr>
          <p:cNvPr id="3" name="Content Placeholder 2"/>
          <p:cNvSpPr>
            <a:spLocks noGrp="1"/>
          </p:cNvSpPr>
          <p:nvPr>
            <p:ph idx="1"/>
          </p:nvPr>
        </p:nvSpPr>
        <p:spPr/>
        <p:txBody>
          <a:bodyPr/>
          <a:lstStyle/>
          <a:p>
            <a:r>
              <a:rPr lang="en-US" dirty="0"/>
              <a:t>Phonologically transparent – if shared part of words sound the same</a:t>
            </a:r>
          </a:p>
          <a:p>
            <a:pPr lvl="1"/>
            <a:r>
              <a:rPr lang="en-US" dirty="0"/>
              <a:t>Friend and friendly, sign and signal</a:t>
            </a:r>
          </a:p>
          <a:p>
            <a:r>
              <a:rPr lang="en-US" dirty="0"/>
              <a:t>Semantically transparent – meaning is obvious from </a:t>
            </a:r>
            <a:r>
              <a:rPr lang="en-US" dirty="0" smtClean="0"/>
              <a:t>its </a:t>
            </a:r>
            <a:r>
              <a:rPr lang="en-US" dirty="0"/>
              <a:t>parts </a:t>
            </a:r>
          </a:p>
          <a:p>
            <a:pPr lvl="1"/>
            <a:r>
              <a:rPr lang="en-US" dirty="0"/>
              <a:t>Happiness is predictable with unhappiness</a:t>
            </a:r>
          </a:p>
          <a:p>
            <a:pPr lvl="1"/>
            <a:r>
              <a:rPr lang="en-US" dirty="0"/>
              <a:t>Depart and department – semantically opaque</a:t>
            </a:r>
          </a:p>
        </p:txBody>
      </p:sp>
    </p:spTree>
    <p:extLst>
      <p:ext uri="{BB962C8B-B14F-4D97-AF65-F5344CB8AC3E}">
        <p14:creationId xmlns:p14="http://schemas.microsoft.com/office/powerpoint/2010/main" val="41270926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smtClean="0"/>
              <a:t>Four questions models have to cover:</a:t>
            </a:r>
          </a:p>
          <a:p>
            <a:pPr lvl="1"/>
            <a:r>
              <a:rPr lang="en-US" dirty="0" smtClean="0"/>
              <a:t>Automatic or interactive processing</a:t>
            </a:r>
          </a:p>
          <a:p>
            <a:pPr lvl="1"/>
            <a:r>
              <a:rPr lang="en-US" dirty="0" smtClean="0"/>
              <a:t>Serial or parallel processing</a:t>
            </a:r>
          </a:p>
          <a:p>
            <a:pPr lvl="1"/>
            <a:r>
              <a:rPr lang="en-US" dirty="0" smtClean="0"/>
              <a:t>Activation – how does it spread?</a:t>
            </a:r>
          </a:p>
          <a:p>
            <a:pPr lvl="1"/>
            <a:r>
              <a:rPr lang="en-US" dirty="0" smtClean="0"/>
              <a:t>How do we find items?</a:t>
            </a:r>
            <a:endParaRPr lang="en-US" dirty="0"/>
          </a:p>
        </p:txBody>
      </p:sp>
    </p:spTree>
    <p:extLst>
      <p:ext uri="{BB962C8B-B14F-4D97-AF65-F5344CB8AC3E}">
        <p14:creationId xmlns:p14="http://schemas.microsoft.com/office/powerpoint/2010/main" val="1659265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smtClean="0"/>
              <a:t>Forster’s Autonomous Serial Search Model</a:t>
            </a:r>
          </a:p>
          <a:p>
            <a:pPr lvl="1"/>
            <a:r>
              <a:rPr lang="en-US" dirty="0" smtClean="0"/>
              <a:t>Page 194</a:t>
            </a:r>
            <a:endParaRPr lang="en-US" dirty="0"/>
          </a:p>
        </p:txBody>
      </p:sp>
      <p:pic>
        <p:nvPicPr>
          <p:cNvPr id="4" name="Picture 3"/>
          <p:cNvPicPr>
            <a:picLocks noChangeAspect="1"/>
          </p:cNvPicPr>
          <p:nvPr/>
        </p:nvPicPr>
        <p:blipFill>
          <a:blip r:embed="rId2"/>
          <a:stretch>
            <a:fillRect/>
          </a:stretch>
        </p:blipFill>
        <p:spPr>
          <a:xfrm>
            <a:off x="3505200" y="2534928"/>
            <a:ext cx="5613400" cy="4323072"/>
          </a:xfrm>
          <a:prstGeom prst="rect">
            <a:avLst/>
          </a:prstGeom>
        </p:spPr>
      </p:pic>
    </p:spTree>
    <p:extLst>
      <p:ext uri="{BB962C8B-B14F-4D97-AF65-F5344CB8AC3E}">
        <p14:creationId xmlns:p14="http://schemas.microsoft.com/office/powerpoint/2010/main" val="13111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p:txBody>
          <a:bodyPr/>
          <a:lstStyle/>
          <a:p>
            <a:r>
              <a:rPr lang="en-US" dirty="0" smtClean="0"/>
              <a:t>Saccades – fast movements of the eye, forward and backward jumps</a:t>
            </a:r>
          </a:p>
          <a:p>
            <a:pPr lvl="1"/>
            <a:r>
              <a:rPr lang="en-US" dirty="0" smtClean="0"/>
              <a:t>20-60 </a:t>
            </a:r>
            <a:r>
              <a:rPr lang="en-US" dirty="0" err="1" smtClean="0"/>
              <a:t>msec</a:t>
            </a:r>
            <a:r>
              <a:rPr lang="en-US" dirty="0" smtClean="0"/>
              <a:t> each</a:t>
            </a:r>
          </a:p>
          <a:p>
            <a:r>
              <a:rPr lang="en-US" dirty="0" smtClean="0"/>
              <a:t>Regressions – when we move our eye backwards in a text</a:t>
            </a:r>
          </a:p>
          <a:p>
            <a:pPr lvl="1"/>
            <a:r>
              <a:rPr lang="en-US" dirty="0" smtClean="0"/>
              <a:t>Mistake in reading or when text is ambiguous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Forster’s Autonomous Serial Search </a:t>
            </a:r>
            <a:r>
              <a:rPr lang="en-US" dirty="0" smtClean="0"/>
              <a:t>Model</a:t>
            </a:r>
          </a:p>
          <a:p>
            <a:r>
              <a:rPr lang="en-US" dirty="0" smtClean="0"/>
              <a:t>Model is similar to searching a dictionary</a:t>
            </a:r>
          </a:p>
          <a:p>
            <a:pPr lvl="1"/>
            <a:r>
              <a:rPr lang="en-US" dirty="0" smtClean="0"/>
              <a:t>Words are ordered (alphabetical)</a:t>
            </a:r>
          </a:p>
          <a:p>
            <a:pPr lvl="1"/>
            <a:r>
              <a:rPr lang="en-US" dirty="0" smtClean="0"/>
              <a:t>When you get to the word – meaning, phonology, etc. is stored.</a:t>
            </a:r>
            <a:endParaRPr lang="en-US" dirty="0"/>
          </a:p>
        </p:txBody>
      </p:sp>
    </p:spTree>
    <p:extLst>
      <p:ext uri="{BB962C8B-B14F-4D97-AF65-F5344CB8AC3E}">
        <p14:creationId xmlns:p14="http://schemas.microsoft.com/office/powerpoint/2010/main" val="42275779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Forster’s Autonomous Serial Search </a:t>
            </a:r>
            <a:r>
              <a:rPr lang="en-US" dirty="0" smtClean="0"/>
              <a:t>Model</a:t>
            </a:r>
          </a:p>
          <a:p>
            <a:r>
              <a:rPr lang="en-US" dirty="0" smtClean="0"/>
              <a:t>Stages of model</a:t>
            </a:r>
          </a:p>
          <a:p>
            <a:pPr lvl="1"/>
            <a:r>
              <a:rPr lang="en-US" dirty="0" smtClean="0"/>
              <a:t>Perceptual processes</a:t>
            </a:r>
          </a:p>
          <a:p>
            <a:pPr lvl="1"/>
            <a:r>
              <a:rPr lang="en-US" dirty="0" smtClean="0"/>
              <a:t>Identify words by using a serial search through the lexicon (access file)</a:t>
            </a:r>
          </a:p>
          <a:p>
            <a:pPr lvl="2"/>
            <a:r>
              <a:rPr lang="en-US" dirty="0" smtClean="0"/>
              <a:t>Files are modality specific (orthographic, phonological, syntactic-semantic)</a:t>
            </a:r>
          </a:p>
          <a:p>
            <a:pPr lvl="1"/>
            <a:r>
              <a:rPr lang="en-US" dirty="0" smtClean="0"/>
              <a:t>Master file includes the meaning of the word</a:t>
            </a:r>
          </a:p>
        </p:txBody>
      </p:sp>
    </p:spTree>
    <p:extLst>
      <p:ext uri="{BB962C8B-B14F-4D97-AF65-F5344CB8AC3E}">
        <p14:creationId xmlns:p14="http://schemas.microsoft.com/office/powerpoint/2010/main" val="4227577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Forster’s Autonomous Serial Search Model</a:t>
            </a:r>
          </a:p>
          <a:p>
            <a:r>
              <a:rPr lang="en-US" dirty="0" smtClean="0"/>
              <a:t>Bins – used to speed up system</a:t>
            </a:r>
          </a:p>
          <a:p>
            <a:pPr lvl="1"/>
            <a:r>
              <a:rPr lang="en-US" dirty="0" smtClean="0"/>
              <a:t>Access files are stored in separate bins based on syllable or first few letters</a:t>
            </a:r>
          </a:p>
          <a:p>
            <a:pPr lvl="1"/>
            <a:r>
              <a:rPr lang="en-US" dirty="0" smtClean="0"/>
              <a:t>Within bins items are stored by frequency </a:t>
            </a:r>
            <a:endParaRPr lang="en-US" dirty="0"/>
          </a:p>
        </p:txBody>
      </p:sp>
    </p:spTree>
    <p:extLst>
      <p:ext uri="{BB962C8B-B14F-4D97-AF65-F5344CB8AC3E}">
        <p14:creationId xmlns:p14="http://schemas.microsoft.com/office/powerpoint/2010/main" val="4227577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normAutofit/>
          </a:bodyPr>
          <a:lstStyle/>
          <a:p>
            <a:r>
              <a:rPr lang="en-US" dirty="0"/>
              <a:t>Forster’s Autonomous Serial Search Model</a:t>
            </a:r>
          </a:p>
          <a:p>
            <a:r>
              <a:rPr lang="en-US" dirty="0" smtClean="0"/>
              <a:t>Literature Support</a:t>
            </a:r>
          </a:p>
          <a:p>
            <a:pPr lvl="1"/>
            <a:r>
              <a:rPr lang="en-US" dirty="0" smtClean="0"/>
              <a:t>Frequency causes priming</a:t>
            </a:r>
          </a:p>
          <a:p>
            <a:pPr lvl="1"/>
            <a:r>
              <a:rPr lang="en-US" dirty="0" smtClean="0"/>
              <a:t>Search is autonomous</a:t>
            </a:r>
          </a:p>
          <a:p>
            <a:pPr lvl="1"/>
            <a:r>
              <a:rPr lang="en-US" dirty="0" smtClean="0"/>
              <a:t>Repetition priming occurs by changing bin frequency</a:t>
            </a:r>
          </a:p>
        </p:txBody>
      </p:sp>
    </p:spTree>
    <p:extLst>
      <p:ext uri="{BB962C8B-B14F-4D97-AF65-F5344CB8AC3E}">
        <p14:creationId xmlns:p14="http://schemas.microsoft.com/office/powerpoint/2010/main" val="42275779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Forster’s Autonomous Serial Search Model</a:t>
            </a:r>
          </a:p>
          <a:p>
            <a:r>
              <a:rPr lang="en-US" dirty="0" smtClean="0"/>
              <a:t>Literature Support</a:t>
            </a:r>
          </a:p>
          <a:p>
            <a:pPr lvl="1"/>
            <a:r>
              <a:rPr lang="en-US" dirty="0" smtClean="0"/>
              <a:t>Illegal </a:t>
            </a:r>
            <a:r>
              <a:rPr lang="en-US" dirty="0"/>
              <a:t>words are easy to reject because they don’t match bins</a:t>
            </a:r>
          </a:p>
          <a:p>
            <a:pPr lvl="1"/>
            <a:r>
              <a:rPr lang="en-US" dirty="0" err="1"/>
              <a:t>Pseudowords</a:t>
            </a:r>
            <a:r>
              <a:rPr lang="en-US" dirty="0"/>
              <a:t> take forever because you have to search each bin</a:t>
            </a:r>
          </a:p>
          <a:p>
            <a:endParaRPr lang="en-US" dirty="0"/>
          </a:p>
        </p:txBody>
      </p:sp>
    </p:spTree>
    <p:extLst>
      <p:ext uri="{BB962C8B-B14F-4D97-AF65-F5344CB8AC3E}">
        <p14:creationId xmlns:p14="http://schemas.microsoft.com/office/powerpoint/2010/main" val="42275779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Forster’s Autonomous Serial Search Model</a:t>
            </a:r>
          </a:p>
          <a:p>
            <a:r>
              <a:rPr lang="en-US" dirty="0" smtClean="0"/>
              <a:t>Literature Support</a:t>
            </a:r>
          </a:p>
          <a:p>
            <a:pPr lvl="1"/>
            <a:r>
              <a:rPr lang="en-US" dirty="0"/>
              <a:t>Rank hypothesis – relative frequency of word is much more important when it comes to how fast you will find the word </a:t>
            </a:r>
          </a:p>
        </p:txBody>
      </p:sp>
    </p:spTree>
    <p:extLst>
      <p:ext uri="{BB962C8B-B14F-4D97-AF65-F5344CB8AC3E}">
        <p14:creationId xmlns:p14="http://schemas.microsoft.com/office/powerpoint/2010/main" val="7527710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Forster’s Autonomous Serial Search </a:t>
            </a:r>
            <a:r>
              <a:rPr lang="en-US" dirty="0" smtClean="0"/>
              <a:t>Model</a:t>
            </a:r>
          </a:p>
          <a:p>
            <a:pPr lvl="1"/>
            <a:r>
              <a:rPr lang="en-US" dirty="0"/>
              <a:t>Word recognition is very fast, how could it possibly be serial?</a:t>
            </a:r>
          </a:p>
          <a:p>
            <a:pPr lvl="1"/>
            <a:r>
              <a:rPr lang="en-US" dirty="0"/>
              <a:t>How do we learn to pronounce </a:t>
            </a:r>
            <a:r>
              <a:rPr lang="en-US" dirty="0" err="1"/>
              <a:t>nonwords</a:t>
            </a:r>
            <a:r>
              <a:rPr lang="en-US" dirty="0"/>
              <a:t>?</a:t>
            </a:r>
          </a:p>
          <a:p>
            <a:pPr lvl="1"/>
            <a:r>
              <a:rPr lang="en-US" dirty="0"/>
              <a:t>Forster added that the processing is parallel, so that all bins are searched at the same time – makes the whole system faster </a:t>
            </a:r>
          </a:p>
        </p:txBody>
      </p:sp>
    </p:spTree>
    <p:extLst>
      <p:ext uri="{BB962C8B-B14F-4D97-AF65-F5344CB8AC3E}">
        <p14:creationId xmlns:p14="http://schemas.microsoft.com/office/powerpoint/2010/main" val="2986588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Models of Word Recognition</a:t>
            </a:r>
          </a:p>
        </p:txBody>
      </p:sp>
      <p:sp>
        <p:nvSpPr>
          <p:cNvPr id="3" name="Content Placeholder 2"/>
          <p:cNvSpPr>
            <a:spLocks noGrp="1"/>
          </p:cNvSpPr>
          <p:nvPr>
            <p:ph idx="1"/>
          </p:nvPr>
        </p:nvSpPr>
        <p:spPr/>
        <p:txBody>
          <a:bodyPr/>
          <a:lstStyle/>
          <a:p>
            <a:r>
              <a:rPr lang="en-US" dirty="0"/>
              <a:t>Logogen Model – </a:t>
            </a:r>
            <a:r>
              <a:rPr lang="en-US" dirty="0" smtClean="0"/>
              <a:t>Morton</a:t>
            </a:r>
          </a:p>
          <a:p>
            <a:r>
              <a:rPr lang="en-US" dirty="0" smtClean="0"/>
              <a:t>Page 195</a:t>
            </a:r>
            <a:endParaRPr lang="en-US" dirty="0"/>
          </a:p>
          <a:p>
            <a:endParaRPr lang="en-US" dirty="0"/>
          </a:p>
        </p:txBody>
      </p:sp>
      <p:pic>
        <p:nvPicPr>
          <p:cNvPr id="2050" name="Picture 2" descr="http://www.smithsrisca.co.uk/PSYmorton1979_files/image0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2464857"/>
            <a:ext cx="4572000" cy="4393144"/>
          </a:xfrm>
          <a:prstGeom prst="rect">
            <a:avLst/>
          </a:prstGeom>
          <a:solidFill>
            <a:schemeClr val="bg1"/>
          </a:solidFill>
        </p:spPr>
      </p:pic>
    </p:spTree>
    <p:extLst>
      <p:ext uri="{BB962C8B-B14F-4D97-AF65-F5344CB8AC3E}">
        <p14:creationId xmlns:p14="http://schemas.microsoft.com/office/powerpoint/2010/main" val="1377342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err="1" smtClean="0"/>
              <a:t>Logogen</a:t>
            </a:r>
            <a:r>
              <a:rPr lang="en-US" dirty="0" smtClean="0"/>
              <a:t> Model – Morton</a:t>
            </a:r>
          </a:p>
          <a:p>
            <a:r>
              <a:rPr lang="en-US" dirty="0" err="1"/>
              <a:t>Logogen</a:t>
            </a:r>
            <a:r>
              <a:rPr lang="en-US" dirty="0"/>
              <a:t> – simple feature counter for every word, as the features accumulate it adds up until the threshold is reached and the word is recognized</a:t>
            </a:r>
          </a:p>
          <a:p>
            <a:r>
              <a:rPr lang="en-US" dirty="0"/>
              <a:t>Lexical access is direct – some simultaneously and some parallel </a:t>
            </a:r>
          </a:p>
        </p:txBody>
      </p:sp>
    </p:spTree>
    <p:extLst>
      <p:ext uri="{BB962C8B-B14F-4D97-AF65-F5344CB8AC3E}">
        <p14:creationId xmlns:p14="http://schemas.microsoft.com/office/powerpoint/2010/main" val="16581649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err="1"/>
              <a:t>Logogen</a:t>
            </a:r>
            <a:r>
              <a:rPr lang="en-US" dirty="0"/>
              <a:t> Model – Morton</a:t>
            </a:r>
          </a:p>
          <a:p>
            <a:r>
              <a:rPr lang="en-US" dirty="0"/>
              <a:t>Features and demons</a:t>
            </a:r>
          </a:p>
          <a:p>
            <a:pPr lvl="1"/>
            <a:r>
              <a:rPr lang="en-US" dirty="0"/>
              <a:t>Demons monitor perceptual input for particular features</a:t>
            </a:r>
          </a:p>
          <a:p>
            <a:pPr lvl="1"/>
            <a:r>
              <a:rPr lang="en-US" dirty="0"/>
              <a:t>The more evidence there is for a feature, the louder the demon shouts </a:t>
            </a:r>
          </a:p>
        </p:txBody>
      </p:sp>
      <p:pic>
        <p:nvPicPr>
          <p:cNvPr id="4" name="Picture 3"/>
          <p:cNvPicPr>
            <a:picLocks noChangeAspect="1"/>
          </p:cNvPicPr>
          <p:nvPr/>
        </p:nvPicPr>
        <p:blipFill>
          <a:blip r:embed="rId2"/>
          <a:stretch>
            <a:fillRect/>
          </a:stretch>
        </p:blipFill>
        <p:spPr>
          <a:xfrm>
            <a:off x="6858001" y="4285295"/>
            <a:ext cx="2248142" cy="2382205"/>
          </a:xfrm>
          <a:prstGeom prst="rect">
            <a:avLst/>
          </a:prstGeom>
        </p:spPr>
      </p:pic>
    </p:spTree>
    <p:extLst>
      <p:ext uri="{BB962C8B-B14F-4D97-AF65-F5344CB8AC3E}">
        <p14:creationId xmlns:p14="http://schemas.microsoft.com/office/powerpoint/2010/main" val="13223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Eye Measurements</a:t>
            </a:r>
            <a:endParaRPr lang="en-US" dirty="0"/>
          </a:p>
        </p:txBody>
      </p:sp>
      <p:sp>
        <p:nvSpPr>
          <p:cNvPr id="3" name="Content Placeholder 2"/>
          <p:cNvSpPr>
            <a:spLocks noGrp="1"/>
          </p:cNvSpPr>
          <p:nvPr>
            <p:ph idx="1"/>
          </p:nvPr>
        </p:nvSpPr>
        <p:spPr/>
        <p:txBody>
          <a:bodyPr>
            <a:normAutofit/>
          </a:bodyPr>
          <a:lstStyle/>
          <a:p>
            <a:r>
              <a:rPr lang="en-US" dirty="0" smtClean="0"/>
              <a:t>Fixation –  the </a:t>
            </a:r>
            <a:r>
              <a:rPr lang="en-US" dirty="0"/>
              <a:t>still period between </a:t>
            </a:r>
            <a:r>
              <a:rPr lang="en-US" dirty="0" smtClean="0"/>
              <a:t>jumps</a:t>
            </a:r>
          </a:p>
          <a:p>
            <a:pPr lvl="1"/>
            <a:r>
              <a:rPr lang="en-US" dirty="0" smtClean="0"/>
              <a:t>200-250 </a:t>
            </a:r>
            <a:r>
              <a:rPr lang="en-US" dirty="0" err="1" smtClean="0"/>
              <a:t>msec</a:t>
            </a:r>
            <a:endParaRPr lang="en-US" dirty="0" smtClean="0"/>
          </a:p>
          <a:p>
            <a:pPr lvl="1"/>
            <a:r>
              <a:rPr lang="en-US" dirty="0" smtClean="0"/>
              <a:t>Information </a:t>
            </a:r>
            <a:r>
              <a:rPr lang="en-US" dirty="0"/>
              <a:t>taken in a fixation is about 15 characters to the right, 3-4 to the left</a:t>
            </a:r>
          </a:p>
          <a:p>
            <a:pPr lvl="1"/>
            <a:r>
              <a:rPr lang="en-US" dirty="0"/>
              <a:t>Span is based on reading </a:t>
            </a:r>
            <a:r>
              <a:rPr lang="en-US" dirty="0" smtClean="0"/>
              <a:t>skill</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err="1"/>
              <a:t>Logogen</a:t>
            </a:r>
            <a:r>
              <a:rPr lang="en-US" dirty="0"/>
              <a:t> Model – Morton</a:t>
            </a:r>
          </a:p>
          <a:p>
            <a:r>
              <a:rPr lang="en-US" dirty="0"/>
              <a:t>Each </a:t>
            </a:r>
            <a:r>
              <a:rPr lang="en-US" dirty="0" err="1"/>
              <a:t>logogen</a:t>
            </a:r>
            <a:r>
              <a:rPr lang="en-US" dirty="0"/>
              <a:t> has a resting </a:t>
            </a:r>
            <a:r>
              <a:rPr lang="en-US" dirty="0" smtClean="0"/>
              <a:t>activation </a:t>
            </a:r>
          </a:p>
          <a:p>
            <a:pPr lvl="1"/>
            <a:r>
              <a:rPr lang="en-US" dirty="0" smtClean="0"/>
              <a:t>As </a:t>
            </a:r>
            <a:r>
              <a:rPr lang="en-US" dirty="0"/>
              <a:t>evidence is presented it raises activation – so if you are shown a letter t, all the words with t will activate</a:t>
            </a:r>
          </a:p>
          <a:p>
            <a:pPr lvl="1"/>
            <a:r>
              <a:rPr lang="en-US" dirty="0"/>
              <a:t>Similar to action potentials, once the threshold is reached, the </a:t>
            </a:r>
            <a:r>
              <a:rPr lang="en-US" dirty="0" err="1"/>
              <a:t>logogen</a:t>
            </a:r>
            <a:r>
              <a:rPr lang="en-US" dirty="0"/>
              <a:t> will fire and a word will be recognized </a:t>
            </a:r>
          </a:p>
        </p:txBody>
      </p:sp>
    </p:spTree>
    <p:extLst>
      <p:ext uri="{BB962C8B-B14F-4D97-AF65-F5344CB8AC3E}">
        <p14:creationId xmlns:p14="http://schemas.microsoft.com/office/powerpoint/2010/main" val="13223571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err="1"/>
              <a:t>Logogen</a:t>
            </a:r>
            <a:r>
              <a:rPr lang="en-US" dirty="0"/>
              <a:t> Model – Morton</a:t>
            </a:r>
          </a:p>
          <a:p>
            <a:pPr lvl="1"/>
            <a:r>
              <a:rPr lang="en-US" dirty="0"/>
              <a:t>This model does not distinguish between context and perceptual information, so they both help in recognition</a:t>
            </a:r>
          </a:p>
          <a:p>
            <a:pPr lvl="1"/>
            <a:r>
              <a:rPr lang="en-US" dirty="0"/>
              <a:t>More frequent items have lower thresholds</a:t>
            </a:r>
          </a:p>
          <a:p>
            <a:pPr lvl="1"/>
            <a:r>
              <a:rPr lang="en-US" dirty="0" err="1"/>
              <a:t>Nonwords</a:t>
            </a:r>
            <a:r>
              <a:rPr lang="en-US" dirty="0"/>
              <a:t> will be rejected if no </a:t>
            </a:r>
            <a:r>
              <a:rPr lang="en-US" dirty="0" err="1"/>
              <a:t>logogen</a:t>
            </a:r>
            <a:r>
              <a:rPr lang="en-US" dirty="0"/>
              <a:t> has fired after a certain time period has passed</a:t>
            </a:r>
          </a:p>
          <a:p>
            <a:endParaRPr lang="en-US" dirty="0"/>
          </a:p>
        </p:txBody>
      </p:sp>
    </p:spTree>
    <p:extLst>
      <p:ext uri="{BB962C8B-B14F-4D97-AF65-F5344CB8AC3E}">
        <p14:creationId xmlns:p14="http://schemas.microsoft.com/office/powerpoint/2010/main" val="13223571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err="1" smtClean="0"/>
              <a:t>Logogen</a:t>
            </a:r>
            <a:r>
              <a:rPr lang="en-US" dirty="0" smtClean="0"/>
              <a:t> Model – Morton</a:t>
            </a:r>
            <a:r>
              <a:rPr lang="en-US" dirty="0"/>
              <a:t> </a:t>
            </a:r>
            <a:endParaRPr lang="en-US" dirty="0" smtClean="0"/>
          </a:p>
          <a:p>
            <a:r>
              <a:rPr lang="en-US" dirty="0" smtClean="0"/>
              <a:t>Problems</a:t>
            </a:r>
          </a:p>
          <a:p>
            <a:pPr lvl="1"/>
            <a:r>
              <a:rPr lang="en-US" dirty="0" smtClean="0"/>
              <a:t>The original model had the same </a:t>
            </a:r>
            <a:r>
              <a:rPr lang="en-US" dirty="0" err="1" smtClean="0"/>
              <a:t>logogen</a:t>
            </a:r>
            <a:r>
              <a:rPr lang="en-US" dirty="0" smtClean="0"/>
              <a:t> for all modalities, but that suggests priming should be equal for all forms (it’s not).</a:t>
            </a:r>
          </a:p>
          <a:p>
            <a:pPr lvl="1"/>
            <a:r>
              <a:rPr lang="en-US" dirty="0" smtClean="0"/>
              <a:t>Solution is to create four </a:t>
            </a:r>
            <a:r>
              <a:rPr lang="en-US" dirty="0" err="1" smtClean="0"/>
              <a:t>logogen</a:t>
            </a:r>
            <a:r>
              <a:rPr lang="en-US" dirty="0" smtClean="0"/>
              <a:t> systems – reading, writing, listening, speaking</a:t>
            </a:r>
            <a:endParaRPr lang="en-US" dirty="0"/>
          </a:p>
        </p:txBody>
      </p:sp>
    </p:spTree>
    <p:extLst>
      <p:ext uri="{BB962C8B-B14F-4D97-AF65-F5344CB8AC3E}">
        <p14:creationId xmlns:p14="http://schemas.microsoft.com/office/powerpoint/2010/main" val="13223571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a:xfrm>
            <a:off x="1097280" y="2057400"/>
            <a:ext cx="6949440" cy="3639670"/>
          </a:xfrm>
        </p:spPr>
        <p:txBody>
          <a:bodyPr/>
          <a:lstStyle/>
          <a:p>
            <a:r>
              <a:rPr lang="en-US" dirty="0" smtClean="0"/>
              <a:t>Interactive Activation – McClelland/</a:t>
            </a:r>
            <a:r>
              <a:rPr lang="en-US" dirty="0" err="1" smtClean="0"/>
              <a:t>Rumelhart</a:t>
            </a:r>
            <a:endParaRPr lang="en-US" dirty="0" smtClean="0"/>
          </a:p>
          <a:p>
            <a:endParaRPr lang="en-US" dirty="0"/>
          </a:p>
        </p:txBody>
      </p:sp>
      <p:pic>
        <p:nvPicPr>
          <p:cNvPr id="4" name="Picture 3"/>
          <p:cNvPicPr>
            <a:picLocks noChangeAspect="1"/>
          </p:cNvPicPr>
          <p:nvPr/>
        </p:nvPicPr>
        <p:blipFill>
          <a:blip r:embed="rId2"/>
          <a:stretch>
            <a:fillRect/>
          </a:stretch>
        </p:blipFill>
        <p:spPr>
          <a:xfrm>
            <a:off x="2095500" y="2608385"/>
            <a:ext cx="4953000" cy="4249615"/>
          </a:xfrm>
          <a:prstGeom prst="rect">
            <a:avLst/>
          </a:prstGeom>
        </p:spPr>
      </p:pic>
    </p:spTree>
    <p:extLst>
      <p:ext uri="{BB962C8B-B14F-4D97-AF65-F5344CB8AC3E}">
        <p14:creationId xmlns:p14="http://schemas.microsoft.com/office/powerpoint/2010/main" val="735248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a:t>Interactive Activation – McClelland/</a:t>
            </a:r>
            <a:r>
              <a:rPr lang="en-US" dirty="0" err="1" smtClean="0"/>
              <a:t>Rumelhart</a:t>
            </a:r>
            <a:endParaRPr lang="en-US" dirty="0" smtClean="0"/>
          </a:p>
          <a:p>
            <a:r>
              <a:rPr lang="en-US" dirty="0"/>
              <a:t>Model was originally designed to investigate the </a:t>
            </a:r>
            <a:r>
              <a:rPr lang="en-US" i="1" dirty="0"/>
              <a:t>word superiority effect </a:t>
            </a:r>
            <a:endParaRPr lang="en-US" i="1" dirty="0" smtClean="0"/>
          </a:p>
        </p:txBody>
      </p:sp>
      <p:pic>
        <p:nvPicPr>
          <p:cNvPr id="3074" name="Picture 2" descr="http://3.bp.blogspot.com/-xCBwEChXsWg/VNYpGH7UROI/AAAAAAAAAew/b_p7klu7I7M/s1600/the_c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75" y="3276600"/>
            <a:ext cx="37433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248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normAutofit lnSpcReduction="10000"/>
          </a:bodyPr>
          <a:lstStyle/>
          <a:p>
            <a:r>
              <a:rPr lang="en-US" dirty="0"/>
              <a:t>Interactive Activation – McClelland/</a:t>
            </a:r>
            <a:r>
              <a:rPr lang="en-US" dirty="0" err="1" smtClean="0"/>
              <a:t>Rumelhart</a:t>
            </a:r>
            <a:endParaRPr lang="en-US" dirty="0" smtClean="0"/>
          </a:p>
          <a:p>
            <a:r>
              <a:rPr lang="en-US" dirty="0" smtClean="0"/>
              <a:t>Parts</a:t>
            </a:r>
          </a:p>
          <a:p>
            <a:pPr lvl="1"/>
            <a:r>
              <a:rPr lang="en-US" dirty="0"/>
              <a:t>Input level of visual feature units </a:t>
            </a:r>
          </a:p>
          <a:p>
            <a:pPr lvl="1"/>
            <a:r>
              <a:rPr lang="en-US" dirty="0"/>
              <a:t>Letter level</a:t>
            </a:r>
          </a:p>
          <a:p>
            <a:pPr lvl="1"/>
            <a:r>
              <a:rPr lang="en-US" dirty="0"/>
              <a:t>Output level of word units</a:t>
            </a:r>
          </a:p>
          <a:p>
            <a:pPr lvl="1"/>
            <a:r>
              <a:rPr lang="en-US" dirty="0"/>
              <a:t>Connections are excitatory </a:t>
            </a:r>
            <a:r>
              <a:rPr lang="en-US" dirty="0" smtClean="0"/>
              <a:t>or inhibitory</a:t>
            </a:r>
            <a:endParaRPr lang="en-US" dirty="0"/>
          </a:p>
          <a:p>
            <a:pPr lvl="1"/>
            <a:r>
              <a:rPr lang="en-US" dirty="0"/>
              <a:t>Each unit is connected to each other at the same level – creating competition for </a:t>
            </a:r>
            <a:r>
              <a:rPr lang="en-US" dirty="0" smtClean="0"/>
              <a:t>activation</a:t>
            </a:r>
          </a:p>
        </p:txBody>
      </p:sp>
    </p:spTree>
    <p:extLst>
      <p:ext uri="{BB962C8B-B14F-4D97-AF65-F5344CB8AC3E}">
        <p14:creationId xmlns:p14="http://schemas.microsoft.com/office/powerpoint/2010/main" val="911111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normAutofit lnSpcReduction="10000"/>
          </a:bodyPr>
          <a:lstStyle/>
          <a:p>
            <a:r>
              <a:rPr lang="en-US" dirty="0"/>
              <a:t>Interactive Activation – McClelland/</a:t>
            </a:r>
            <a:r>
              <a:rPr lang="en-US" dirty="0" err="1" smtClean="0"/>
              <a:t>Rumelhart</a:t>
            </a:r>
            <a:endParaRPr lang="en-US" dirty="0" smtClean="0"/>
          </a:p>
          <a:p>
            <a:r>
              <a:rPr lang="en-US" dirty="0" smtClean="0"/>
              <a:t>Process</a:t>
            </a:r>
          </a:p>
          <a:p>
            <a:pPr lvl="1"/>
            <a:r>
              <a:rPr lang="en-US" dirty="0"/>
              <a:t>When a unit is activated -&gt; sends activation in parallel to everything it’s connected to.</a:t>
            </a:r>
          </a:p>
          <a:p>
            <a:pPr lvl="1"/>
            <a:r>
              <a:rPr lang="en-US" dirty="0"/>
              <a:t>This will increase activation in some, decrease others</a:t>
            </a:r>
          </a:p>
          <a:p>
            <a:pPr lvl="1"/>
            <a:r>
              <a:rPr lang="en-US" dirty="0"/>
              <a:t>Units that get an increase will start to decrease connections on the same level</a:t>
            </a:r>
          </a:p>
          <a:p>
            <a:pPr lvl="1"/>
            <a:r>
              <a:rPr lang="en-US" dirty="0"/>
              <a:t>Activation also flows back down…making words easier to see </a:t>
            </a:r>
            <a:endParaRPr lang="en-US" dirty="0" smtClean="0"/>
          </a:p>
        </p:txBody>
      </p:sp>
    </p:spTree>
    <p:extLst>
      <p:ext uri="{BB962C8B-B14F-4D97-AF65-F5344CB8AC3E}">
        <p14:creationId xmlns:p14="http://schemas.microsoft.com/office/powerpoint/2010/main" val="3138138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lstStyle/>
          <a:p>
            <a:r>
              <a:rPr lang="en-US" dirty="0" smtClean="0"/>
              <a:t>Hybrid Models – Becker</a:t>
            </a:r>
          </a:p>
          <a:p>
            <a:r>
              <a:rPr lang="en-US" dirty="0"/>
              <a:t>Combine both the connectionist/</a:t>
            </a:r>
            <a:r>
              <a:rPr lang="en-US" dirty="0" err="1"/>
              <a:t>logogen</a:t>
            </a:r>
            <a:r>
              <a:rPr lang="en-US" dirty="0"/>
              <a:t> models and serial search models </a:t>
            </a:r>
            <a:endParaRPr lang="en-US" dirty="0" smtClean="0"/>
          </a:p>
        </p:txBody>
      </p:sp>
    </p:spTree>
    <p:extLst>
      <p:ext uri="{BB962C8B-B14F-4D97-AF65-F5344CB8AC3E}">
        <p14:creationId xmlns:p14="http://schemas.microsoft.com/office/powerpoint/2010/main" val="31381388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of Word Recognition</a:t>
            </a:r>
            <a:endParaRPr lang="en-US" dirty="0"/>
          </a:p>
        </p:txBody>
      </p:sp>
      <p:sp>
        <p:nvSpPr>
          <p:cNvPr id="3" name="Content Placeholder 2"/>
          <p:cNvSpPr>
            <a:spLocks noGrp="1"/>
          </p:cNvSpPr>
          <p:nvPr>
            <p:ph idx="1"/>
          </p:nvPr>
        </p:nvSpPr>
        <p:spPr/>
        <p:txBody>
          <a:bodyPr>
            <a:normAutofit/>
          </a:bodyPr>
          <a:lstStyle/>
          <a:p>
            <a:r>
              <a:rPr lang="en-US" dirty="0" smtClean="0"/>
              <a:t>Hybrid Models – Becker</a:t>
            </a:r>
          </a:p>
          <a:p>
            <a:pPr lvl="1"/>
            <a:r>
              <a:rPr lang="en-US" dirty="0" smtClean="0"/>
              <a:t>Sensory set or perceptual processes that generate stimuli</a:t>
            </a:r>
          </a:p>
          <a:p>
            <a:pPr lvl="1"/>
            <a:r>
              <a:rPr lang="en-US" dirty="0" smtClean="0"/>
              <a:t>Semantic </a:t>
            </a:r>
            <a:r>
              <a:rPr lang="en-US" dirty="0"/>
              <a:t>set or context top down processes that generate stimuli (ordered by frequency)</a:t>
            </a:r>
          </a:p>
          <a:p>
            <a:pPr lvl="1"/>
            <a:r>
              <a:rPr lang="en-US" dirty="0" smtClean="0"/>
              <a:t>These two are checked and verified against the data</a:t>
            </a:r>
          </a:p>
          <a:p>
            <a:pPr lvl="1"/>
            <a:r>
              <a:rPr lang="en-US" dirty="0" smtClean="0"/>
              <a:t>Verification </a:t>
            </a:r>
            <a:r>
              <a:rPr lang="en-US" dirty="0"/>
              <a:t>is serial</a:t>
            </a:r>
          </a:p>
          <a:p>
            <a:pPr lvl="1"/>
            <a:r>
              <a:rPr lang="en-US" dirty="0"/>
              <a:t>If no match is found, then you go to the sensory set </a:t>
            </a:r>
            <a:endParaRPr lang="en-US" dirty="0" smtClean="0"/>
          </a:p>
        </p:txBody>
      </p:sp>
    </p:spTree>
    <p:extLst>
      <p:ext uri="{BB962C8B-B14F-4D97-AF65-F5344CB8AC3E}">
        <p14:creationId xmlns:p14="http://schemas.microsoft.com/office/powerpoint/2010/main" val="7576489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Lexical Ambiguity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5903457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Formal">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Formal">
      <a:majorFont>
        <a:latin typeface="Garamond"/>
        <a:ea typeface=""/>
        <a:cs typeface=""/>
        <a:font script="Jpan" typeface="ヒラギノ明朝 Pro W3"/>
        <a:font script="Hans" typeface="宋体"/>
        <a:font script="Hant" typeface="新細明體"/>
      </a:majorFont>
      <a:minorFont>
        <a:latin typeface="Garamond"/>
        <a:ea typeface=""/>
        <a:cs typeface=""/>
        <a:font script="Jpan" typeface="ヒラギノ明朝 Pro W3"/>
        <a:font script="Hans" typeface="宋体"/>
        <a:font script="Hant" typeface="新細明體"/>
      </a:minorFont>
    </a:fontScheme>
    <a:fmtScheme name="Formal">
      <a:fillStyleLst>
        <a:solidFill>
          <a:schemeClr val="phClr"/>
        </a:solidFill>
        <a:blipFill rotWithShape="1">
          <a:blip xmlns:r="http://schemas.openxmlformats.org/officeDocument/2006/relationships" r:embed="rId1">
            <a:duotone>
              <a:schemeClr val="phClr">
                <a:tint val="60000"/>
                <a:satMod val="200000"/>
              </a:schemeClr>
              <a:schemeClr val="phClr">
                <a:shade val="90000"/>
                <a:satMod val="150000"/>
              </a:schemeClr>
            </a:duotone>
          </a:blip>
          <a:tile tx="0" ty="0" sx="50000" sy="50000" flip="none" algn="tl"/>
        </a:blipFill>
        <a:blipFill rotWithShape="1">
          <a:blip xmlns:r="http://schemas.openxmlformats.org/officeDocument/2006/relationships" r:embed="rId2">
            <a:duotone>
              <a:schemeClr val="phClr">
                <a:tint val="80000"/>
                <a:satMod val="135000"/>
              </a:schemeClr>
              <a:schemeClr val="phClr">
                <a:shade val="80000"/>
                <a:satMod val="150000"/>
              </a:schemeClr>
            </a:duotone>
          </a:blip>
          <a:tile tx="0" ty="0" sx="65000" sy="65000" flip="none" algn="tl"/>
        </a:blipFill>
      </a:fillStyleLst>
      <a:lnStyleLst>
        <a:ln w="12700" cap="flat" cmpd="sng" algn="ctr">
          <a:solidFill>
            <a:schemeClr val="phClr">
              <a:shade val="95000"/>
              <a:satMod val="105000"/>
            </a:schemeClr>
          </a:solidFill>
          <a:prstDash val="solid"/>
          <a:miter/>
        </a:ln>
        <a:ln w="25400" cap="flat" cmpd="sng" algn="ctr">
          <a:solidFill>
            <a:schemeClr val="phClr">
              <a:shade val="90000"/>
              <a:alpha val="90000"/>
            </a:schemeClr>
          </a:solidFill>
          <a:prstDash val="solid"/>
          <a:miter/>
        </a:ln>
        <a:ln w="38100" cap="flat" cmpd="sng" algn="ctr">
          <a:solidFill>
            <a:schemeClr val="phClr">
              <a:shade val="85000"/>
              <a:alpha val="90000"/>
              <a:satMod val="125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outerShdw blurRad="88900" dist="38100" dir="5400000" sx="101000" sy="101000" rotWithShape="0">
              <a:srgbClr val="000000">
                <a:alpha val="50000"/>
              </a:srgbClr>
            </a:outerShdw>
          </a:effectLst>
          <a:scene3d>
            <a:camera prst="orthographicFront">
              <a:rot lat="0" lon="0" rev="0"/>
            </a:camera>
            <a:lightRig rig="morning" dir="t">
              <a:rot lat="0" lon="0" rev="6000000"/>
            </a:lightRig>
          </a:scene3d>
          <a:sp3d prstMaterial="metal">
            <a:bevelT w="25400" h="12700" prst="artDeco"/>
          </a:sp3d>
        </a:effectStyle>
      </a:effectStyleLst>
      <a:bgFillStyleLst>
        <a:solidFill>
          <a:schemeClr val="phClr"/>
        </a:solidFill>
        <a:blipFill rotWithShape="1">
          <a:blip xmlns:r="http://schemas.openxmlformats.org/officeDocument/2006/relationships" r:embed="rId3">
            <a:duotone>
              <a:schemeClr val="phClr">
                <a:tint val="50000"/>
                <a:satMod val="250000"/>
              </a:schemeClr>
              <a:schemeClr val="phClr">
                <a:shade val="80000"/>
                <a:satMod val="175000"/>
              </a:schemeClr>
            </a:duotone>
          </a:blip>
          <a:stretch/>
        </a:blipFill>
        <a:blipFill rotWithShape="1">
          <a:blip xmlns:r="http://schemas.openxmlformats.org/officeDocument/2006/relationships" r:embed="rId4">
            <a:duotone>
              <a:schemeClr val="phClr">
                <a:tint val="10000"/>
                <a:satMod val="260000"/>
                <a:lumMod val="115000"/>
              </a:schemeClr>
              <a:schemeClr val="phClr">
                <a:shade val="75000"/>
                <a:satMod val="175000"/>
                <a:lumMod val="105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Formal.thmx</Template>
  <TotalTime>544</TotalTime>
  <Words>4310</Words>
  <Application>Microsoft Macintosh PowerPoint</Application>
  <PresentationFormat>On-screen Show (4:3)</PresentationFormat>
  <Paragraphs>588</Paragraphs>
  <Slides>117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117</vt:i4>
      </vt:variant>
    </vt:vector>
  </HeadingPairs>
  <TitlesOfParts>
    <vt:vector size="123" baseType="lpstr">
      <vt:lpstr>Arial</vt:lpstr>
      <vt:lpstr>Calibri</vt:lpstr>
      <vt:lpstr>Garamond</vt:lpstr>
      <vt:lpstr>Times New Roman</vt:lpstr>
      <vt:lpstr>Wingdings</vt:lpstr>
      <vt:lpstr>Formal</vt:lpstr>
      <vt:lpstr>Recognition</vt:lpstr>
      <vt:lpstr>Word Recognition</vt:lpstr>
      <vt:lpstr>The Magic Moment</vt:lpstr>
      <vt:lpstr>Basic Methods</vt:lpstr>
      <vt:lpstr>PowerPoint Presentation</vt:lpstr>
      <vt:lpstr>Eye Tracking</vt:lpstr>
      <vt:lpstr>Eye Tracking</vt:lpstr>
      <vt:lpstr>Eye Measurements</vt:lpstr>
      <vt:lpstr>Eye Measurements</vt:lpstr>
      <vt:lpstr>Eye Measurements</vt:lpstr>
      <vt:lpstr>Eye Measurements</vt:lpstr>
      <vt:lpstr>Eye Measurements</vt:lpstr>
      <vt:lpstr>Eye Measurements</vt:lpstr>
      <vt:lpstr>Eye Measurements</vt:lpstr>
      <vt:lpstr>Response Times</vt:lpstr>
      <vt:lpstr>Response Times</vt:lpstr>
      <vt:lpstr>Response Times</vt:lpstr>
      <vt:lpstr>Response Times</vt:lpstr>
      <vt:lpstr>Response Times</vt:lpstr>
      <vt:lpstr>Response Times</vt:lpstr>
      <vt:lpstr>Response Times</vt:lpstr>
      <vt:lpstr>Response Times</vt:lpstr>
      <vt:lpstr>Response Times</vt:lpstr>
      <vt:lpstr>Word Recognition</vt:lpstr>
      <vt:lpstr>Interference</vt:lpstr>
      <vt:lpstr>Interference</vt:lpstr>
      <vt:lpstr>Interference</vt:lpstr>
      <vt:lpstr>Interference</vt:lpstr>
      <vt:lpstr>Interference</vt:lpstr>
      <vt:lpstr>Interference</vt:lpstr>
      <vt:lpstr>Interference</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Facilitation</vt:lpstr>
      <vt:lpstr>If you have to ask about task…</vt:lpstr>
      <vt:lpstr>If you have to ask about task…</vt:lpstr>
      <vt:lpstr>If you have to ask about task…</vt:lpstr>
      <vt:lpstr>If you have to ask about task…</vt:lpstr>
      <vt:lpstr>If you have to ask about task…</vt:lpstr>
      <vt:lpstr>If you have to ask about task…</vt:lpstr>
      <vt:lpstr>If you have to ask about task…</vt:lpstr>
      <vt:lpstr>Brainz</vt:lpstr>
      <vt:lpstr>Brainz</vt:lpstr>
      <vt:lpstr>Brainz</vt:lpstr>
      <vt:lpstr>Brainz</vt:lpstr>
      <vt:lpstr>Morphology</vt:lpstr>
      <vt:lpstr>Storage Hypotheses for Morphology</vt:lpstr>
      <vt:lpstr>Storage Hypothesis for Morphology</vt:lpstr>
      <vt:lpstr>Storage Hypothesis for Morphology</vt:lpstr>
      <vt:lpstr>Storage Hypothesis for Morphology</vt:lpstr>
      <vt:lpstr>Storage Hypothesis for Morphology</vt:lpstr>
      <vt:lpstr>Storage Hypothesis for Morphology</vt:lpstr>
      <vt:lpstr>Storage Hypothesis for Morphology</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Models of Word Recognition</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lpstr>Lexical Ambiguity</vt:lpstr>
    </vt:vector>
  </TitlesOfParts>
  <Company>Grizli777</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ausername</dc:creator>
  <cp:lastModifiedBy>Erin M. Buchanan</cp:lastModifiedBy>
  <cp:revision>86</cp:revision>
  <dcterms:created xsi:type="dcterms:W3CDTF">2011-08-04T21:06:13Z</dcterms:created>
  <dcterms:modified xsi:type="dcterms:W3CDTF">2016-08-17T18:35:28Z</dcterms:modified>
</cp:coreProperties>
</file>