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330" r:id="rId12"/>
    <p:sldId id="266" r:id="rId13"/>
    <p:sldId id="267" r:id="rId14"/>
    <p:sldId id="269" r:id="rId15"/>
    <p:sldId id="28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80" r:id="rId34"/>
    <p:sldId id="281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11" r:id="rId55"/>
    <p:sldId id="331" r:id="rId56"/>
    <p:sldId id="313" r:id="rId57"/>
    <p:sldId id="314" r:id="rId58"/>
    <p:sldId id="315" r:id="rId59"/>
    <p:sldId id="316" r:id="rId60"/>
    <p:sldId id="318" r:id="rId61"/>
    <p:sldId id="320" r:id="rId62"/>
    <p:sldId id="321" r:id="rId63"/>
    <p:sldId id="317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/>
    <p:restoredTop sz="88542"/>
  </p:normalViewPr>
  <p:slideViewPr>
    <p:cSldViewPr snapToGrid="0" snapToObjects="1">
      <p:cViewPr varScale="1">
        <p:scale>
          <a:sx n="94" d="100"/>
          <a:sy n="94" d="100"/>
        </p:scale>
        <p:origin x="19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42F43-67C0-7844-BDB1-5B03ED3AA6F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D119D-F2D9-2844-BE17-692C7D0F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table - 	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Regularity of the pronunciation with sound to spelling rules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 share the same body – rime (final vowel and terminal consonants)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D119D-F2D9-2844-BE17-692C7D0F92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2 influenced by lexical variables – so lexical route partially in tact, and GPC partially in tact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D119D-F2D9-2844-BE17-692C7D0F92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Fits with data: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Lexical effects on NW and regularity effects on words are the interaction between lexical and non-lexical routes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Interference during retrieval of information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at resolving multiple phonological forms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 dyslexia is the loss of the ability to get to the orthographic lexicon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Phonological dyslexia loss of the indirect route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dyslexia is still a mess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D119D-F2D9-2844-BE17-692C7D0F922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words – graphemes have the standard pronunciation</a:t>
            </a:r>
          </a:p>
          <a:p>
            <a:r>
              <a:rPr lang="en-US" dirty="0"/>
              <a:t>Irregular words – do not match sound to spelling rules (vase, have)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Route Model </a:t>
            </a:r>
            <a:endParaRPr lang="en-US" dirty="0"/>
          </a:p>
        </p:txBody>
      </p:sp>
      <p:pic>
        <p:nvPicPr>
          <p:cNvPr id="1026" name="Picture 2" descr="http://healesvillespeechpathology.com/resources/Dual-Route-The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74" y="1371600"/>
            <a:ext cx="651946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</a:t>
            </a:r>
            <a:r>
              <a:rPr lang="en-US" dirty="0"/>
              <a:t>route or direct access – used for irregular words with special pronunciations</a:t>
            </a:r>
          </a:p>
          <a:p>
            <a:r>
              <a:rPr lang="en-US" dirty="0"/>
              <a:t>Grapheme to phoneme conversion (GPC) route – also tends to be called the indirect or </a:t>
            </a:r>
            <a:r>
              <a:rPr lang="en-US" dirty="0" err="1"/>
              <a:t>nonlexical</a:t>
            </a:r>
            <a:r>
              <a:rPr lang="en-US" dirty="0"/>
              <a:t> or </a:t>
            </a:r>
            <a:r>
              <a:rPr lang="en-US" dirty="0" err="1"/>
              <a:t>sublexical</a:t>
            </a:r>
            <a:r>
              <a:rPr lang="en-US" dirty="0"/>
              <a:t> route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GPC route</a:t>
            </a:r>
          </a:p>
          <a:p>
            <a:pPr lvl="1"/>
            <a:r>
              <a:rPr lang="en-US" dirty="0"/>
              <a:t>Used for reading </a:t>
            </a:r>
            <a:r>
              <a:rPr lang="en-US" dirty="0" err="1"/>
              <a:t>nonwords</a:t>
            </a:r>
            <a:r>
              <a:rPr lang="en-US" dirty="0"/>
              <a:t> and regular words</a:t>
            </a:r>
          </a:p>
          <a:p>
            <a:pPr lvl="1"/>
            <a:r>
              <a:rPr lang="en-US" dirty="0"/>
              <a:t>Phonological recoding (sounding it out)</a:t>
            </a:r>
          </a:p>
          <a:p>
            <a:pPr lvl="1"/>
            <a:r>
              <a:rPr lang="en-US" dirty="0"/>
              <a:t>Does not use the lexicon at all</a:t>
            </a:r>
          </a:p>
          <a:p>
            <a:pPr lvl="1"/>
            <a:r>
              <a:rPr lang="en-US" dirty="0"/>
              <a:t>Hooked on Phonics!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Route Model</a:t>
            </a:r>
          </a:p>
          <a:p>
            <a:pPr lvl="1"/>
            <a:r>
              <a:rPr lang="en-US" dirty="0"/>
              <a:t>Most people see reading as a race between the two routes, tend to be slow when we have to </a:t>
            </a:r>
            <a:r>
              <a:rPr lang="en-US" dirty="0" smtClean="0"/>
              <a:t>rely </a:t>
            </a:r>
            <a:r>
              <a:rPr lang="en-US" dirty="0"/>
              <a:t>on lexical route – especially for new or weird words </a:t>
            </a:r>
          </a:p>
        </p:txBody>
      </p:sp>
    </p:spTree>
    <p:extLst>
      <p:ext uri="{BB962C8B-B14F-4D97-AF65-F5344CB8AC3E}">
        <p14:creationId xmlns:p14="http://schemas.microsoft.com/office/powerpoint/2010/main" val="41778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NWs, word processing, orthography, phonological mediation</a:t>
            </a:r>
          </a:p>
          <a:p>
            <a:r>
              <a:rPr lang="en-US" dirty="0" smtClean="0"/>
              <a:t>We try to see if there are interactions between the two sides…or are they totally separate.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nonwords</a:t>
            </a:r>
            <a:r>
              <a:rPr lang="en-US" dirty="0"/>
              <a:t> – reading NW goes through the GPC route which implies that they are all alike </a:t>
            </a:r>
          </a:p>
        </p:txBody>
      </p:sp>
    </p:spTree>
    <p:extLst>
      <p:ext uri="{BB962C8B-B14F-4D97-AF65-F5344CB8AC3E}">
        <p14:creationId xmlns:p14="http://schemas.microsoft.com/office/powerpoint/2010/main" val="41778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homophone effect – NWs that sound like a word when pronounced (</a:t>
            </a:r>
            <a:r>
              <a:rPr lang="en-US" dirty="0" err="1"/>
              <a:t>brane</a:t>
            </a:r>
            <a:r>
              <a:rPr lang="en-US" dirty="0"/>
              <a:t>, </a:t>
            </a:r>
            <a:r>
              <a:rPr lang="en-US" dirty="0" err="1"/>
              <a:t>nite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Faster to name them but slower to reject them as NWs</a:t>
            </a:r>
          </a:p>
          <a:p>
            <a:pPr lvl="1"/>
            <a:r>
              <a:rPr lang="en-US" dirty="0" smtClean="0"/>
              <a:t>Visual similarity causes this effect</a:t>
            </a:r>
          </a:p>
          <a:p>
            <a:pPr lvl="1"/>
            <a:r>
              <a:rPr lang="en-US" dirty="0" smtClean="0"/>
              <a:t>So is it GPC or orthography?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Glushkos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 – lexical effects on NW </a:t>
            </a:r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Words with regular neighbors – </a:t>
            </a:r>
            <a:r>
              <a:rPr lang="en-US" dirty="0" err="1"/>
              <a:t>taze</a:t>
            </a:r>
            <a:r>
              <a:rPr lang="en-US" dirty="0"/>
              <a:t> (gaze, laze, maze), </a:t>
            </a:r>
            <a:r>
              <a:rPr lang="en-US" dirty="0" err="1"/>
              <a:t>feal</a:t>
            </a:r>
            <a:r>
              <a:rPr lang="en-US" dirty="0"/>
              <a:t> (real, seal, deal)</a:t>
            </a:r>
          </a:p>
          <a:p>
            <a:pPr lvl="1"/>
            <a:r>
              <a:rPr lang="en-US" dirty="0"/>
              <a:t>Words with irregular neighbors </a:t>
            </a:r>
            <a:r>
              <a:rPr lang="en-US" dirty="0" err="1"/>
              <a:t>tave</a:t>
            </a:r>
            <a:r>
              <a:rPr lang="en-US" dirty="0"/>
              <a:t> (have), </a:t>
            </a:r>
            <a:r>
              <a:rPr lang="en-US" dirty="0" err="1"/>
              <a:t>fead</a:t>
            </a:r>
            <a:r>
              <a:rPr lang="en-US" dirty="0"/>
              <a:t> (dead)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Glushkos</a:t>
            </a:r>
            <a:r>
              <a:rPr lang="en-US" dirty="0"/>
              <a:t> </a:t>
            </a:r>
            <a:r>
              <a:rPr lang="en-US" dirty="0" err="1" smtClean="0"/>
              <a:t>Exp</a:t>
            </a:r>
            <a:endParaRPr lang="en-US" dirty="0"/>
          </a:p>
          <a:p>
            <a:pPr lvl="1"/>
            <a:r>
              <a:rPr lang="en-US" dirty="0" smtClean="0"/>
              <a:t>Irregular neighbors take longer to name</a:t>
            </a:r>
          </a:p>
          <a:p>
            <a:pPr lvl="1"/>
            <a:r>
              <a:rPr lang="en-US" dirty="0" smtClean="0"/>
              <a:t>Mispronounce them more</a:t>
            </a:r>
          </a:p>
          <a:p>
            <a:pPr lvl="1"/>
            <a:r>
              <a:rPr lang="en-US" dirty="0" smtClean="0"/>
              <a:t>Implies that GPC also has a lexical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Grapheme – unit of written language that corresponds to a phoneme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3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processing – words are accessed directly through the lexical route, words should all be the same given regularity of sound to spelling rules </a:t>
            </a:r>
          </a:p>
        </p:txBody>
      </p:sp>
    </p:spTree>
    <p:extLst>
      <p:ext uri="{BB962C8B-B14F-4D97-AF65-F5344CB8AC3E}">
        <p14:creationId xmlns:p14="http://schemas.microsoft.com/office/powerpoint/2010/main" val="15395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However:</a:t>
            </a:r>
          </a:p>
          <a:p>
            <a:pPr lvl="1"/>
            <a:r>
              <a:rPr lang="en-US" dirty="0"/>
              <a:t>Regular words are said faster than the frequency matched irregular words </a:t>
            </a:r>
            <a:endParaRPr lang="en-US" dirty="0" smtClean="0"/>
          </a:p>
          <a:p>
            <a:pPr lvl="1"/>
            <a:r>
              <a:rPr lang="en-US" dirty="0"/>
              <a:t>Low frequency regular words are named faster than low frequency irregular words</a:t>
            </a:r>
          </a:p>
          <a:p>
            <a:pPr lvl="1"/>
            <a:r>
              <a:rPr lang="en-US" dirty="0"/>
              <a:t>Also influenced by the number of friends (similar pronunciations) and enemies (conflicting pronunciations) </a:t>
            </a:r>
          </a:p>
        </p:txBody>
      </p:sp>
    </p:spTree>
    <p:extLst>
      <p:ext uri="{BB962C8B-B14F-4D97-AF65-F5344CB8AC3E}">
        <p14:creationId xmlns:p14="http://schemas.microsoft.com/office/powerpoint/2010/main" val="42116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Orthography also matters, we have trouble with words with low bigram frequency (yacht – </a:t>
            </a:r>
            <a:r>
              <a:rPr lang="en-US" dirty="0" err="1"/>
              <a:t>ya</a:t>
            </a:r>
            <a:r>
              <a:rPr lang="en-US" dirty="0"/>
              <a:t> and </a:t>
            </a:r>
            <a:r>
              <a:rPr lang="en-US" dirty="0" err="1"/>
              <a:t>ht</a:t>
            </a:r>
            <a:r>
              <a:rPr lang="en-US" dirty="0"/>
              <a:t> are not common)</a:t>
            </a:r>
          </a:p>
          <a:p>
            <a:r>
              <a:rPr lang="en-US" dirty="0"/>
              <a:t>These results could be explained by the race hypothesis – there’s a race for both sides </a:t>
            </a:r>
          </a:p>
        </p:txBody>
      </p:sp>
    </p:spTree>
    <p:extLst>
      <p:ext uri="{BB962C8B-B14F-4D97-AF65-F5344CB8AC3E}">
        <p14:creationId xmlns:p14="http://schemas.microsoft.com/office/powerpoint/2010/main" val="42116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48" y="1371600"/>
            <a:ext cx="8768315" cy="38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Pronunciation Neighborhoods</a:t>
            </a:r>
          </a:p>
          <a:p>
            <a:pPr lvl="1"/>
            <a:r>
              <a:rPr lang="en-US" dirty="0"/>
              <a:t>Friends and enemies both influence the pronunciation time</a:t>
            </a:r>
          </a:p>
          <a:p>
            <a:pPr lvl="1"/>
            <a:r>
              <a:rPr lang="en-US" dirty="0"/>
              <a:t>Faster for large neighborhoods </a:t>
            </a:r>
            <a:endParaRPr lang="en-US" dirty="0" smtClean="0"/>
          </a:p>
          <a:p>
            <a:pPr lvl="1"/>
            <a:r>
              <a:rPr lang="en-US" dirty="0" smtClean="0"/>
              <a:t>Good readers do not show effects when neighborhood is controlled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Mediation – sounds may have an influence on accessing a word’s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Mediation</a:t>
            </a:r>
          </a:p>
          <a:p>
            <a:r>
              <a:rPr lang="en-US" dirty="0" err="1"/>
              <a:t>Exp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Category decision task – is this a fruit?  Yes to pear, no to pour, make a lot of false positives to PAIR </a:t>
            </a:r>
          </a:p>
        </p:txBody>
      </p:sp>
    </p:spTree>
    <p:extLst>
      <p:ext uri="{BB962C8B-B14F-4D97-AF65-F5344CB8AC3E}">
        <p14:creationId xmlns:p14="http://schemas.microsoft.com/office/powerpoint/2010/main" val="2865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Mediation</a:t>
            </a:r>
          </a:p>
          <a:p>
            <a:pPr lvl="1"/>
            <a:r>
              <a:rPr lang="en-US" dirty="0"/>
              <a:t>Also make lots of errors in LDT when there are homophones, seems to be confusing feedback from lexical and phonology routes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phonological mediation?</a:t>
            </a:r>
          </a:p>
          <a:p>
            <a:pPr lvl="1"/>
            <a:r>
              <a:rPr lang="en-US" dirty="0" smtClean="0"/>
              <a:t>“Weak </a:t>
            </a:r>
            <a:r>
              <a:rPr lang="en-US" dirty="0"/>
              <a:t>phonological view” or that it comes from the indirect route to semantics (GPC)</a:t>
            </a:r>
          </a:p>
          <a:p>
            <a:pPr lvl="1"/>
            <a:r>
              <a:rPr lang="en-US" dirty="0" smtClean="0"/>
              <a:t>“Strong </a:t>
            </a:r>
            <a:r>
              <a:rPr lang="en-US" dirty="0"/>
              <a:t>phonological </a:t>
            </a:r>
            <a:r>
              <a:rPr lang="en-US" dirty="0" smtClean="0"/>
              <a:t>view” </a:t>
            </a:r>
            <a:r>
              <a:rPr lang="en-US" dirty="0"/>
              <a:t>is phonological mediation – get meaning from sound and can’t recognize words without sound (inner speech coming up next!) </a:t>
            </a:r>
          </a:p>
        </p:txBody>
      </p:sp>
    </p:spTree>
    <p:extLst>
      <p:ext uri="{BB962C8B-B14F-4D97-AF65-F5344CB8AC3E}">
        <p14:creationId xmlns:p14="http://schemas.microsoft.com/office/powerpoint/2010/main" val="2865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Phonological Mediation support</a:t>
            </a:r>
          </a:p>
          <a:p>
            <a:pPr lvl="1"/>
            <a:r>
              <a:rPr lang="en-US" dirty="0"/>
              <a:t>People gaze longer at sole and soul even though the spelling makes it non ambiguous (sound is ambiguous) </a:t>
            </a:r>
          </a:p>
          <a:p>
            <a:pPr lvl="1"/>
            <a:r>
              <a:rPr lang="en-US" dirty="0"/>
              <a:t>Maybe only poor readers have to do this</a:t>
            </a:r>
          </a:p>
          <a:p>
            <a:pPr lvl="1"/>
            <a:r>
              <a:rPr lang="en-US" dirty="0"/>
              <a:t>May only occur for low frequency </a:t>
            </a:r>
            <a:r>
              <a:rPr lang="en-US" dirty="0" smtClean="0"/>
              <a:t>homophones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spoken languages distinguish between vowels and consonants</a:t>
            </a:r>
          </a:p>
          <a:p>
            <a:r>
              <a:rPr lang="en-US" dirty="0" smtClean="0"/>
              <a:t>No common relationship between written languages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921" y="3545691"/>
            <a:ext cx="2981079" cy="3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2" indent="-463550">
              <a:spcBef>
                <a:spcPts val="2000"/>
              </a:spcBef>
              <a:buBlip>
                <a:blip r:embed="rId2"/>
              </a:buBlip>
            </a:pPr>
            <a:r>
              <a:rPr lang="en-US" sz="3200" dirty="0"/>
              <a:t>May be that when you are “racing” the lexical route, in some circumstances it’s slow, so the GPC has time to assemble the sound, which requires you to make a decision.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Silent reading and inner speech </a:t>
            </a:r>
            <a:endParaRPr lang="en-US" dirty="0" smtClean="0"/>
          </a:p>
          <a:p>
            <a:pPr lvl="1"/>
            <a:r>
              <a:rPr lang="en-US" dirty="0" smtClean="0"/>
              <a:t>Activate phonological code during silent reading</a:t>
            </a:r>
          </a:p>
          <a:p>
            <a:pPr lvl="1"/>
            <a:r>
              <a:rPr lang="en-US" dirty="0" smtClean="0"/>
              <a:t>Tongue twisters take longer to read</a:t>
            </a:r>
          </a:p>
          <a:p>
            <a:pPr lvl="2"/>
            <a:r>
              <a:rPr lang="en-US" dirty="0" smtClean="0"/>
              <a:t>If it was purely meaning based, this result wouldn’t happen </a:t>
            </a:r>
          </a:p>
        </p:txBody>
      </p:sp>
    </p:spTree>
    <p:extLst>
      <p:ext uri="{BB962C8B-B14F-4D97-AF65-F5344CB8AC3E}">
        <p14:creationId xmlns:p14="http://schemas.microsoft.com/office/powerpoint/2010/main" val="799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Silent reading and inner speech </a:t>
            </a:r>
          </a:p>
          <a:p>
            <a:pPr lvl="1"/>
            <a:r>
              <a:rPr lang="en-US" dirty="0" smtClean="0"/>
              <a:t>Inner speech seems to help comprehension</a:t>
            </a:r>
          </a:p>
          <a:p>
            <a:pPr lvl="1"/>
            <a:r>
              <a:rPr lang="en-US" dirty="0" smtClean="0"/>
              <a:t>Puts information into working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about the times that you have to know the meaning to create the sounds?  (row, bow, tear) </a:t>
            </a:r>
          </a:p>
          <a:p>
            <a:pPr lvl="1"/>
            <a:r>
              <a:rPr lang="en-US" dirty="0"/>
              <a:t>I tied my shoelaces in a bow.</a:t>
            </a:r>
          </a:p>
          <a:p>
            <a:pPr lvl="1"/>
            <a:r>
              <a:rPr lang="en-US" dirty="0"/>
              <a:t>I took a bow when I finished my performance.</a:t>
            </a:r>
          </a:p>
        </p:txBody>
      </p:sp>
    </p:spTree>
    <p:extLst>
      <p:ext uri="{BB962C8B-B14F-4D97-AF65-F5344CB8AC3E}">
        <p14:creationId xmlns:p14="http://schemas.microsoft.com/office/powerpoint/2010/main" val="8829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reading?</a:t>
            </a:r>
          </a:p>
          <a:p>
            <a:pPr lvl="1"/>
            <a:r>
              <a:rPr lang="en-US" dirty="0"/>
              <a:t>These courses </a:t>
            </a:r>
            <a:r>
              <a:rPr lang="en-US" i="1" dirty="0"/>
              <a:t>do not</a:t>
            </a:r>
            <a:r>
              <a:rPr lang="en-US" dirty="0"/>
              <a:t> work.</a:t>
            </a:r>
          </a:p>
          <a:p>
            <a:pPr lvl="1"/>
            <a:r>
              <a:rPr lang="en-US" dirty="0"/>
              <a:t>When you increase your reading speed above the normal rate, comprehension declines </a:t>
            </a:r>
          </a:p>
        </p:txBody>
      </p:sp>
    </p:spTree>
    <p:extLst>
      <p:ext uri="{BB962C8B-B14F-4D97-AF65-F5344CB8AC3E}">
        <p14:creationId xmlns:p14="http://schemas.microsoft.com/office/powerpoint/2010/main" val="8829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reading?</a:t>
            </a:r>
          </a:p>
          <a:p>
            <a:r>
              <a:rPr lang="en-US" dirty="0"/>
              <a:t>Just and Carpenter </a:t>
            </a:r>
            <a:r>
              <a:rPr lang="en-US" dirty="0" err="1"/>
              <a:t>exp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Gave people easy text and difficult text to read</a:t>
            </a:r>
          </a:p>
          <a:p>
            <a:pPr lvl="1"/>
            <a:r>
              <a:rPr lang="en-US" dirty="0"/>
              <a:t>Normal readers did better on both</a:t>
            </a:r>
          </a:p>
          <a:p>
            <a:pPr lvl="1"/>
            <a:r>
              <a:rPr lang="en-US" dirty="0"/>
              <a:t>Speed readers got the same gist of the information, but were terrible at the details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2" indent="-463550">
              <a:spcBef>
                <a:spcPts val="2000"/>
              </a:spcBef>
              <a:buBlip>
                <a:blip r:embed="rId2"/>
              </a:buBlip>
            </a:pPr>
            <a:r>
              <a:rPr lang="en-US" sz="3200" dirty="0"/>
              <a:t>Speed reading is essentially skimming, but for comprehension you need information to stay on the fovea for a period of time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89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the simple dual route model</a:t>
            </a:r>
          </a:p>
          <a:p>
            <a:pPr lvl="1"/>
            <a:r>
              <a:rPr lang="en-US" dirty="0"/>
              <a:t>Lexical effects of reading </a:t>
            </a:r>
            <a:r>
              <a:rPr lang="en-US" dirty="0" err="1"/>
              <a:t>nonwords</a:t>
            </a:r>
            <a:r>
              <a:rPr lang="en-US" dirty="0"/>
              <a:t>, which should be read by the GPC side</a:t>
            </a:r>
          </a:p>
          <a:p>
            <a:pPr lvl="1"/>
            <a:r>
              <a:rPr lang="en-US" dirty="0"/>
              <a:t>Effects of regularity on pronunciation – which should be read by the lexical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disorders</a:t>
            </a:r>
          </a:p>
          <a:p>
            <a:pPr lvl="1"/>
            <a:r>
              <a:rPr lang="en-US" dirty="0"/>
              <a:t>Acquired disorders – disorder caused by brain damage is </a:t>
            </a:r>
            <a:r>
              <a:rPr lang="en-US" dirty="0" smtClean="0"/>
              <a:t>acquired </a:t>
            </a:r>
            <a:r>
              <a:rPr lang="en-US" dirty="0"/>
              <a:t>if it </a:t>
            </a:r>
            <a:r>
              <a:rPr lang="en-US" dirty="0" smtClean="0"/>
              <a:t>changes an </a:t>
            </a:r>
            <a:r>
              <a:rPr lang="en-US" dirty="0"/>
              <a:t>ability that was previous intact</a:t>
            </a:r>
          </a:p>
          <a:p>
            <a:pPr lvl="1"/>
            <a:r>
              <a:rPr lang="en-US" dirty="0"/>
              <a:t>Developmental disorders – a disorder where the normal development or acquisition of a process is affected</a:t>
            </a:r>
          </a:p>
          <a:p>
            <a:pPr lvl="1"/>
            <a:r>
              <a:rPr lang="en-US" dirty="0"/>
              <a:t>Dyslexia – disorder of reading</a:t>
            </a:r>
          </a:p>
          <a:p>
            <a:pPr lvl="1"/>
            <a:r>
              <a:rPr lang="en-US" dirty="0" err="1"/>
              <a:t>Dysgraphias</a:t>
            </a:r>
            <a:r>
              <a:rPr lang="en-US" dirty="0"/>
              <a:t> – disorders of writing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dyslexia</a:t>
            </a:r>
          </a:p>
          <a:p>
            <a:pPr lvl="1"/>
            <a:r>
              <a:rPr lang="en-US" dirty="0"/>
              <a:t>Central – involve high level processes</a:t>
            </a:r>
          </a:p>
          <a:p>
            <a:pPr lvl="1"/>
            <a:r>
              <a:rPr lang="en-US" dirty="0"/>
              <a:t>Peripheral – involve lower level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Alphabetic scripts – English and European languages</a:t>
            </a:r>
          </a:p>
          <a:p>
            <a:pPr lvl="1"/>
            <a:r>
              <a:rPr lang="en-US" dirty="0"/>
              <a:t>Basic unit of representation is grapheme = phoneme</a:t>
            </a:r>
          </a:p>
          <a:p>
            <a:pPr lvl="1"/>
            <a:r>
              <a:rPr lang="en-US" dirty="0"/>
              <a:t>Some are one to one</a:t>
            </a:r>
          </a:p>
          <a:p>
            <a:pPr lvl="1"/>
            <a:r>
              <a:rPr lang="en-US" dirty="0"/>
              <a:t>English is many to many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2923" y="5882462"/>
            <a:ext cx="426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abcdefghijklmnopqrstuvwxyz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0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dirty="0"/>
              <a:t>Surface dyslexia - dyslexia where the person has trouble with exception words / irregular words</a:t>
            </a:r>
          </a:p>
          <a:p>
            <a:pPr lvl="1"/>
            <a:r>
              <a:rPr lang="en-US" dirty="0"/>
              <a:t>Over regularization errors – tend to pronounce irregular words with regular sound to spelling rules</a:t>
            </a:r>
          </a:p>
          <a:p>
            <a:pPr lvl="1"/>
            <a:r>
              <a:rPr lang="en-US" dirty="0"/>
              <a:t>Most people interpret this as a break down of the GPC non lexical route </a:t>
            </a:r>
          </a:p>
        </p:txBody>
      </p:sp>
    </p:spTree>
    <p:extLst>
      <p:ext uri="{BB962C8B-B14F-4D97-AF65-F5344CB8AC3E}">
        <p14:creationId xmlns:p14="http://schemas.microsoft.com/office/powerpoint/2010/main" val="19104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Surface dyslexia types</a:t>
            </a:r>
          </a:p>
          <a:p>
            <a:pPr lvl="1"/>
            <a:r>
              <a:rPr lang="en-US" dirty="0"/>
              <a:t>Type 1 – highly accurate at reading regular and </a:t>
            </a:r>
            <a:r>
              <a:rPr lang="en-US" dirty="0" err="1"/>
              <a:t>pseudowords</a:t>
            </a:r>
            <a:endParaRPr lang="en-US" dirty="0"/>
          </a:p>
          <a:p>
            <a:pPr lvl="1"/>
            <a:r>
              <a:rPr lang="en-US" dirty="0"/>
              <a:t>Type 2 – some impairment of reading regular and </a:t>
            </a:r>
            <a:r>
              <a:rPr lang="en-US" dirty="0" err="1"/>
              <a:t>pseudowords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4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Phonological dyslexia – a type of dyslexia where people can read words quite well but are poor at reading </a:t>
            </a:r>
            <a:r>
              <a:rPr lang="en-US" dirty="0" err="1"/>
              <a:t>nonwords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4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dyslexia</a:t>
            </a:r>
          </a:p>
          <a:p>
            <a:pPr lvl="1"/>
            <a:r>
              <a:rPr lang="en-US" dirty="0" smtClean="0"/>
              <a:t>Problem with the GPC route, can’t read NW because there’s no way to sound them out</a:t>
            </a:r>
          </a:p>
          <a:p>
            <a:pPr lvl="1"/>
            <a:r>
              <a:rPr lang="en-US" dirty="0" smtClean="0"/>
              <a:t>Read irregular words fine through the lexical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Phonological dyslexia problems</a:t>
            </a:r>
          </a:p>
          <a:p>
            <a:pPr lvl="1"/>
            <a:r>
              <a:rPr lang="en-US" dirty="0"/>
              <a:t>People are better if they are </a:t>
            </a:r>
            <a:r>
              <a:rPr lang="en-US" dirty="0" err="1"/>
              <a:t>pseudohomophones</a:t>
            </a:r>
            <a:r>
              <a:rPr lang="en-US" dirty="0"/>
              <a:t> (</a:t>
            </a:r>
            <a:r>
              <a:rPr lang="en-US" dirty="0" err="1"/>
              <a:t>nite</a:t>
            </a:r>
            <a:r>
              <a:rPr lang="en-US" dirty="0"/>
              <a:t> for night)</a:t>
            </a:r>
          </a:p>
          <a:p>
            <a:pPr lvl="1"/>
            <a:r>
              <a:rPr lang="en-US" dirty="0"/>
              <a:t>Have trouble with words that require inflections </a:t>
            </a:r>
            <a:endParaRPr lang="en-US" dirty="0" smtClean="0"/>
          </a:p>
          <a:p>
            <a:pPr lvl="1"/>
            <a:r>
              <a:rPr lang="en-US" dirty="0"/>
              <a:t>Derivational errors – read a grammatical relative of the target </a:t>
            </a:r>
            <a:endParaRPr lang="en-US" dirty="0" smtClean="0"/>
          </a:p>
          <a:p>
            <a:pPr lvl="1"/>
            <a:r>
              <a:rPr lang="en-US" dirty="0"/>
              <a:t>Visual errors – read as another word that orthographically the same (perform, perfume) </a:t>
            </a:r>
          </a:p>
        </p:txBody>
      </p:sp>
    </p:spTree>
    <p:extLst>
      <p:ext uri="{BB962C8B-B14F-4D97-AF65-F5344CB8AC3E}">
        <p14:creationId xmlns:p14="http://schemas.microsoft.com/office/powerpoint/2010/main" val="19104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dyslexia types</a:t>
            </a:r>
          </a:p>
          <a:p>
            <a:pPr lvl="1"/>
            <a:r>
              <a:rPr lang="en-US" dirty="0"/>
              <a:t>Some seem to be vision based – have trouble with complex phonemes (au) versus one to one mapping </a:t>
            </a:r>
            <a:r>
              <a:rPr lang="en-US" dirty="0" smtClean="0"/>
              <a:t>(</a:t>
            </a:r>
            <a:r>
              <a:rPr lang="en-US" dirty="0" err="1" smtClean="0"/>
              <a:t>iko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Some seem to be sound based – can read </a:t>
            </a:r>
            <a:r>
              <a:rPr lang="en-US" dirty="0" err="1"/>
              <a:t>pseudohomophones</a:t>
            </a:r>
            <a:r>
              <a:rPr lang="en-US" dirty="0"/>
              <a:t> but not NW </a:t>
            </a:r>
          </a:p>
        </p:txBody>
      </p:sp>
    </p:spTree>
    <p:extLst>
      <p:ext uri="{BB962C8B-B14F-4D97-AF65-F5344CB8AC3E}">
        <p14:creationId xmlns:p14="http://schemas.microsoft.com/office/powerpoint/2010/main" val="19104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GPC three stage model</a:t>
            </a:r>
          </a:p>
          <a:p>
            <a:pPr lvl="1"/>
            <a:r>
              <a:rPr lang="en-US" dirty="0" err="1"/>
              <a:t>Graphemic</a:t>
            </a:r>
            <a:r>
              <a:rPr lang="en-US" dirty="0"/>
              <a:t> analysis – parses letter strings into graphemes</a:t>
            </a:r>
          </a:p>
          <a:p>
            <a:pPr lvl="1"/>
            <a:r>
              <a:rPr lang="en-US" dirty="0"/>
              <a:t>Print to sound conversion – assigns phonemes to graphemes</a:t>
            </a:r>
          </a:p>
          <a:p>
            <a:pPr lvl="1"/>
            <a:r>
              <a:rPr lang="en-US" dirty="0"/>
              <a:t>Phonemic blending stage – sounds are assembled into phonological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3362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Deep dyslexia – disorder of reading characterized by semantic reading errors</a:t>
            </a:r>
          </a:p>
          <a:p>
            <a:pPr lvl="1"/>
            <a:r>
              <a:rPr lang="en-US" dirty="0"/>
              <a:t>Shows the same signs as phonological dyslexia</a:t>
            </a:r>
          </a:p>
          <a:p>
            <a:pPr lvl="1"/>
            <a:r>
              <a:rPr lang="en-US" dirty="0"/>
              <a:t>Semantic </a:t>
            </a:r>
            <a:r>
              <a:rPr lang="en-US" dirty="0" err="1"/>
              <a:t>paralexias</a:t>
            </a:r>
            <a:r>
              <a:rPr lang="en-US" dirty="0"/>
              <a:t> – reading error based on a word’s meaning</a:t>
            </a:r>
          </a:p>
          <a:p>
            <a:pPr lvl="2"/>
            <a:r>
              <a:rPr lang="en-US" dirty="0"/>
              <a:t>When people produce a word related to the meaning of the word shown (daughter – sister, pray-chapel)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dyslexia symptoms</a:t>
            </a:r>
          </a:p>
          <a:p>
            <a:pPr lvl="1"/>
            <a:r>
              <a:rPr lang="en-US" dirty="0"/>
              <a:t>Semantic errors</a:t>
            </a:r>
          </a:p>
          <a:p>
            <a:pPr lvl="1"/>
            <a:r>
              <a:rPr lang="en-US" dirty="0"/>
              <a:t>Visual errors</a:t>
            </a:r>
          </a:p>
          <a:p>
            <a:pPr lvl="1"/>
            <a:r>
              <a:rPr lang="en-US" dirty="0"/>
              <a:t>Substitute incorrect function words</a:t>
            </a:r>
          </a:p>
          <a:p>
            <a:pPr lvl="1"/>
            <a:r>
              <a:rPr lang="en-US" dirty="0"/>
              <a:t>Derivational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Can’t pronounce NWs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dyslexia symptoms</a:t>
            </a:r>
          </a:p>
          <a:p>
            <a:pPr lvl="1"/>
            <a:r>
              <a:rPr lang="en-US" dirty="0"/>
              <a:t>Image ability effect – if it’s easier to form a mental image of a word, it’s easier to read </a:t>
            </a:r>
            <a:endParaRPr lang="en-US" dirty="0" smtClean="0"/>
          </a:p>
          <a:p>
            <a:pPr lvl="1"/>
            <a:r>
              <a:rPr lang="en-US" dirty="0"/>
              <a:t>Nouns are easier than adjectives</a:t>
            </a:r>
          </a:p>
          <a:p>
            <a:pPr lvl="1"/>
            <a:r>
              <a:rPr lang="en-US" dirty="0"/>
              <a:t>Adjectives are easier than verbs</a:t>
            </a:r>
          </a:p>
          <a:p>
            <a:pPr lvl="1"/>
            <a:r>
              <a:rPr lang="en-US" dirty="0"/>
              <a:t>Function words are harder than content 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Consonantal scripts – Hebrew and Arabic </a:t>
            </a:r>
          </a:p>
          <a:p>
            <a:pPr lvl="1"/>
            <a:r>
              <a:rPr lang="en-US" dirty="0"/>
              <a:t>Not all sounds are represented, vowels are not written at all</a:t>
            </a:r>
          </a:p>
          <a:p>
            <a:r>
              <a:rPr lang="en-US" dirty="0"/>
              <a:t>Syllabic scripts – Japanese kana, Cherokee</a:t>
            </a:r>
          </a:p>
          <a:p>
            <a:pPr lvl="1"/>
            <a:r>
              <a:rPr lang="en-US" dirty="0"/>
              <a:t>Written units represent syllables</a:t>
            </a:r>
          </a:p>
          <a:p>
            <a:r>
              <a:rPr lang="en-US" dirty="0"/>
              <a:t>Logographic/ideographic  scripts – Chinese Japanese kanji </a:t>
            </a:r>
          </a:p>
          <a:p>
            <a:pPr lvl="1"/>
            <a:r>
              <a:rPr lang="en-US" dirty="0"/>
              <a:t>Each symbol is a </a:t>
            </a:r>
            <a:r>
              <a:rPr lang="en-US" dirty="0" smtClean="0"/>
              <a:t>morpheme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Deep dyslexia symptoms</a:t>
            </a:r>
          </a:p>
          <a:p>
            <a:pPr lvl="1"/>
            <a:r>
              <a:rPr lang="en-US" dirty="0"/>
              <a:t>Writing is impaired</a:t>
            </a:r>
          </a:p>
          <a:p>
            <a:pPr lvl="1"/>
            <a:r>
              <a:rPr lang="en-US" dirty="0"/>
              <a:t>Auditory STM is impaired</a:t>
            </a:r>
          </a:p>
          <a:p>
            <a:pPr lvl="1"/>
            <a:r>
              <a:rPr lang="en-US" dirty="0"/>
              <a:t>Reading ability depends on the context of the word </a:t>
            </a:r>
          </a:p>
          <a:p>
            <a:r>
              <a:rPr lang="en-US" dirty="0" smtClean="0"/>
              <a:t>Patients </a:t>
            </a:r>
            <a:r>
              <a:rPr lang="en-US" dirty="0"/>
              <a:t>vary on which symptoms </a:t>
            </a:r>
            <a:r>
              <a:rPr lang="en-US" dirty="0" smtClean="0"/>
              <a:t>they </a:t>
            </a:r>
            <a:r>
              <a:rPr lang="en-US" dirty="0"/>
              <a:t>have, which indicates that there may not be a single underlying 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Deep dyslexia types</a:t>
            </a:r>
          </a:p>
          <a:p>
            <a:pPr lvl="1"/>
            <a:r>
              <a:rPr lang="en-US" dirty="0"/>
              <a:t>Input – have trouble finding the exact semantic representations of words when reading</a:t>
            </a:r>
          </a:p>
          <a:p>
            <a:pPr lvl="1"/>
            <a:r>
              <a:rPr lang="en-US" dirty="0"/>
              <a:t>Central – severe auditory comprehension deficit with reading trouble</a:t>
            </a:r>
          </a:p>
          <a:p>
            <a:pPr lvl="1"/>
            <a:r>
              <a:rPr lang="en-US" dirty="0"/>
              <a:t>Output – can get the semantic representation, but have trouble with phonological output </a:t>
            </a:r>
          </a:p>
        </p:txBody>
      </p:sp>
    </p:spTree>
    <p:extLst>
      <p:ext uri="{BB962C8B-B14F-4D97-AF65-F5344CB8AC3E}">
        <p14:creationId xmlns:p14="http://schemas.microsoft.com/office/powerpoint/2010/main" val="2832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Hemisphere hypothesis</a:t>
            </a:r>
          </a:p>
          <a:p>
            <a:pPr lvl="1"/>
            <a:r>
              <a:rPr lang="en-US" dirty="0"/>
              <a:t>The more of the left hemisphere that is </a:t>
            </a:r>
            <a:r>
              <a:rPr lang="en-US" dirty="0" smtClean="0"/>
              <a:t>damaged </a:t>
            </a:r>
            <a:r>
              <a:rPr lang="en-US" dirty="0"/>
              <a:t>the more severe the deep dyslexia </a:t>
            </a:r>
          </a:p>
          <a:p>
            <a:pPr lvl="1"/>
            <a:r>
              <a:rPr lang="en-US" dirty="0"/>
              <a:t>Therefore the brain plasticity picks up in the right hemisphere, but it’s just not that good at the language thing </a:t>
            </a:r>
          </a:p>
        </p:txBody>
      </p:sp>
    </p:spTree>
    <p:extLst>
      <p:ext uri="{BB962C8B-B14F-4D97-AF65-F5344CB8AC3E}">
        <p14:creationId xmlns:p14="http://schemas.microsoft.com/office/powerpoint/2010/main" val="2832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dirty="0"/>
              <a:t>Revised dual route model – added a third route to the model to account for acquired dyslexia information</a:t>
            </a:r>
          </a:p>
          <a:p>
            <a:pPr lvl="1"/>
            <a:r>
              <a:rPr lang="en-US" dirty="0" smtClean="0"/>
              <a:t>228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</a:p>
          <a:p>
            <a:pPr lvl="1"/>
            <a:r>
              <a:rPr lang="en-US" dirty="0"/>
              <a:t>Non lexical route for putting together pronunciations from GPC </a:t>
            </a:r>
          </a:p>
          <a:p>
            <a:pPr lvl="2"/>
            <a:r>
              <a:rPr lang="en-US" dirty="0"/>
              <a:t>Standard GPC (spelling to sound rules)</a:t>
            </a:r>
          </a:p>
          <a:p>
            <a:pPr lvl="2"/>
            <a:r>
              <a:rPr lang="en-US" dirty="0"/>
              <a:t>Body subsystem – uses information about orthographic and phonological rimes</a:t>
            </a:r>
          </a:p>
          <a:p>
            <a:pPr lvl="1"/>
            <a:r>
              <a:rPr lang="en-US" dirty="0"/>
              <a:t>Direct route now: semantic direct route</a:t>
            </a:r>
          </a:p>
          <a:p>
            <a:pPr lvl="1"/>
            <a:r>
              <a:rPr lang="en-US" dirty="0" err="1"/>
              <a:t>Nonsemantic</a:t>
            </a:r>
            <a:r>
              <a:rPr lang="en-US" dirty="0"/>
              <a:t> direct route </a:t>
            </a:r>
          </a:p>
        </p:txBody>
      </p:sp>
    </p:spTree>
    <p:extLst>
      <p:ext uri="{BB962C8B-B14F-4D97-AF65-F5344CB8AC3E}">
        <p14:creationId xmlns:p14="http://schemas.microsoft.com/office/powerpoint/2010/main" val="26132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Route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researchgate.net/profile/Li-Chih_Wang2/publication/264291255/figure/fig1/AS:295920651522050@1447564389354/Fig-1-Dual-route-model-of-reading-Coltheart-2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7" y="1616529"/>
            <a:ext cx="7999338" cy="524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3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Analogy Model - </a:t>
            </a:r>
            <a:r>
              <a:rPr lang="en-US" dirty="0"/>
              <a:t>single route model with an explicit pronunciation mechanism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Analogy Model</a:t>
            </a:r>
          </a:p>
          <a:p>
            <a:r>
              <a:rPr lang="en-US" dirty="0"/>
              <a:t>Pronunciation – occurs by making an analogy with other similar words </a:t>
            </a:r>
            <a:endParaRPr lang="en-US" dirty="0" smtClean="0"/>
          </a:p>
          <a:p>
            <a:pPr lvl="1"/>
            <a:r>
              <a:rPr lang="en-US" dirty="0"/>
              <a:t>When a word is activated, it activates it’s neighbors</a:t>
            </a:r>
          </a:p>
          <a:p>
            <a:pPr lvl="1"/>
            <a:r>
              <a:rPr lang="en-US" dirty="0"/>
              <a:t>When the neighborhood is all normal (or rhymes) pronunciation is fast</a:t>
            </a:r>
          </a:p>
          <a:p>
            <a:pPr lvl="1"/>
            <a:r>
              <a:rPr lang="en-US" dirty="0"/>
              <a:t>When the neighborhood is a mix of regular and irregular versions, pronunciation slows and sometimes errors occur.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Analogy Model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Not clear how information is segmented</a:t>
            </a:r>
          </a:p>
          <a:p>
            <a:pPr lvl="1"/>
            <a:r>
              <a:rPr lang="en-US" dirty="0"/>
              <a:t>Makes incorrect predictions about how words are pronounced </a:t>
            </a:r>
          </a:p>
        </p:txBody>
      </p:sp>
    </p:spTree>
    <p:extLst>
      <p:ext uri="{BB962C8B-B14F-4D97-AF65-F5344CB8AC3E}">
        <p14:creationId xmlns:p14="http://schemas.microsoft.com/office/powerpoint/2010/main" val="35346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Connectionist Model</a:t>
            </a:r>
          </a:p>
          <a:p>
            <a:pPr lvl="1"/>
            <a:r>
              <a:rPr lang="en-US" dirty="0"/>
              <a:t>Seidenberg and McClelland (1989) model (page 230 picture) – triangle model </a:t>
            </a:r>
          </a:p>
        </p:txBody>
      </p:sp>
      <p:pic>
        <p:nvPicPr>
          <p:cNvPr id="3074" name="Picture 2" descr="http://d1vn86fw4xmcz1.cloudfront.net/content/royptb/369/1634/20120403/F3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4" y="3685836"/>
            <a:ext cx="50006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System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6" y="1512588"/>
            <a:ext cx="3158825" cy="2044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29" y="1512588"/>
            <a:ext cx="3661871" cy="45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Connectionist Model</a:t>
            </a:r>
          </a:p>
          <a:p>
            <a:pPr lvl="1"/>
            <a:r>
              <a:rPr lang="en-US" dirty="0"/>
              <a:t>Similar to the interactive activation model </a:t>
            </a:r>
          </a:p>
          <a:p>
            <a:pPr lvl="1"/>
            <a:r>
              <a:rPr lang="en-US" dirty="0"/>
              <a:t>Reading and speech involve three pieces of information: orthographic, meaning and phonological</a:t>
            </a:r>
          </a:p>
          <a:p>
            <a:pPr lvl="1"/>
            <a:r>
              <a:rPr lang="en-US" dirty="0"/>
              <a:t>These pieces of information are all connected to each other with feedback connections </a:t>
            </a:r>
          </a:p>
        </p:txBody>
      </p:sp>
    </p:spTree>
    <p:extLst>
      <p:ext uri="{BB962C8B-B14F-4D97-AF65-F5344CB8AC3E}">
        <p14:creationId xmlns:p14="http://schemas.microsoft.com/office/powerpoint/2010/main" val="13514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Connectionist Model</a:t>
            </a:r>
          </a:p>
          <a:p>
            <a:pPr lvl="1"/>
            <a:r>
              <a:rPr lang="en-US" dirty="0" smtClean="0"/>
              <a:t>Back-propagation - </a:t>
            </a:r>
            <a:r>
              <a:rPr lang="en-US" dirty="0"/>
              <a:t>algorithm for learning input output pairs in connectionist networks </a:t>
            </a:r>
            <a:endParaRPr lang="en-US" dirty="0" smtClean="0"/>
          </a:p>
          <a:p>
            <a:pPr lvl="1"/>
            <a:r>
              <a:rPr lang="en-US" dirty="0" err="1" smtClean="0"/>
              <a:t>Wickelfeatures</a:t>
            </a:r>
            <a:r>
              <a:rPr lang="en-US" dirty="0" smtClean="0"/>
              <a:t> - </a:t>
            </a:r>
            <a:r>
              <a:rPr lang="en-US" dirty="0"/>
              <a:t>phonemes represented by activation distribution over units </a:t>
            </a:r>
          </a:p>
        </p:txBody>
      </p:sp>
    </p:spTree>
    <p:extLst>
      <p:ext uri="{BB962C8B-B14F-4D97-AF65-F5344CB8AC3E}">
        <p14:creationId xmlns:p14="http://schemas.microsoft.com/office/powerpoint/2010/main" val="13514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Connectionist Model Testing</a:t>
            </a:r>
          </a:p>
          <a:p>
            <a:pPr lvl="1"/>
            <a:r>
              <a:rPr lang="en-US" dirty="0"/>
              <a:t>Model was “</a:t>
            </a:r>
            <a:r>
              <a:rPr lang="en-US" dirty="0" smtClean="0"/>
              <a:t>trained”</a:t>
            </a:r>
          </a:p>
          <a:p>
            <a:pPr lvl="1"/>
            <a:r>
              <a:rPr lang="en-US" dirty="0" smtClean="0"/>
              <a:t>Activated orthographical units -&gt; feeds to phonological units</a:t>
            </a:r>
          </a:p>
          <a:p>
            <a:pPr lvl="1"/>
            <a:r>
              <a:rPr lang="en-US" dirty="0" smtClean="0"/>
              <a:t>At the frequency of real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Connectionist Model Testing</a:t>
            </a:r>
          </a:p>
          <a:p>
            <a:pPr lvl="1"/>
            <a:r>
              <a:rPr lang="en-US" dirty="0" smtClean="0"/>
              <a:t>After the training &gt; the model tested out pretty well</a:t>
            </a:r>
          </a:p>
          <a:p>
            <a:pPr lvl="2"/>
            <a:r>
              <a:rPr lang="en-US" dirty="0" smtClean="0"/>
              <a:t>Phonological error scores – naming task</a:t>
            </a:r>
          </a:p>
          <a:p>
            <a:pPr lvl="2"/>
            <a:r>
              <a:rPr lang="en-US" dirty="0" smtClean="0"/>
              <a:t>Orthographic error scores – LDT task</a:t>
            </a:r>
          </a:p>
          <a:p>
            <a:pPr lvl="1"/>
            <a:r>
              <a:rPr lang="en-US" dirty="0" smtClean="0"/>
              <a:t>These task times mirror real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PMSP model</a:t>
            </a:r>
          </a:p>
          <a:p>
            <a:pPr lvl="1"/>
            <a:r>
              <a:rPr lang="en-US" dirty="0" smtClean="0"/>
              <a:t>The original model did badly because of the </a:t>
            </a:r>
            <a:r>
              <a:rPr lang="en-US" dirty="0" err="1" smtClean="0"/>
              <a:t>Wickelfeatures</a:t>
            </a:r>
            <a:endParaRPr lang="en-US" dirty="0" smtClean="0"/>
          </a:p>
          <a:p>
            <a:pPr lvl="2"/>
            <a:r>
              <a:rPr lang="en-US" dirty="0" smtClean="0"/>
              <a:t>For example, it didn’t want to make a connection between GAVE and SAVE</a:t>
            </a:r>
          </a:p>
          <a:p>
            <a:pPr lvl="2"/>
            <a:r>
              <a:rPr lang="en-US" dirty="0" smtClean="0"/>
              <a:t>Activations didn’t match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957" y="6270171"/>
            <a:ext cx="6188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PSMP = </a:t>
            </a:r>
            <a:r>
              <a:rPr lang="en-US" sz="2200" b="1" dirty="0" err="1" smtClean="0"/>
              <a:t>Plaut</a:t>
            </a:r>
            <a:r>
              <a:rPr lang="en-US" sz="2200" b="1" dirty="0"/>
              <a:t>, Seidenberg, Patterson &amp; McClelland</a:t>
            </a:r>
          </a:p>
        </p:txBody>
      </p:sp>
    </p:spTree>
    <p:extLst>
      <p:ext uri="{BB962C8B-B14F-4D97-AF65-F5344CB8AC3E}">
        <p14:creationId xmlns:p14="http://schemas.microsoft.com/office/powerpoint/2010/main" val="30214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PMSP</a:t>
            </a:r>
          </a:p>
          <a:p>
            <a:pPr lvl="1"/>
            <a:r>
              <a:rPr lang="en-US" dirty="0" smtClean="0"/>
              <a:t>Trained with more realistic phonological restraints</a:t>
            </a:r>
          </a:p>
          <a:p>
            <a:pPr lvl="1"/>
            <a:r>
              <a:rPr lang="en-US" dirty="0" smtClean="0"/>
              <a:t>Orthographic units were constrained to letters that occur together in language</a:t>
            </a:r>
          </a:p>
        </p:txBody>
      </p:sp>
    </p:spTree>
    <p:extLst>
      <p:ext uri="{BB962C8B-B14F-4D97-AF65-F5344CB8AC3E}">
        <p14:creationId xmlns:p14="http://schemas.microsoft.com/office/powerpoint/2010/main" val="30214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PMSP</a:t>
            </a:r>
          </a:p>
          <a:p>
            <a:pPr lvl="1"/>
            <a:r>
              <a:rPr lang="en-US" dirty="0" smtClean="0"/>
              <a:t>Semantics – model has new semantic connections</a:t>
            </a:r>
          </a:p>
          <a:p>
            <a:pPr lvl="1"/>
            <a:r>
              <a:rPr lang="en-US" dirty="0" smtClean="0"/>
              <a:t>Orthography to semantics directly</a:t>
            </a:r>
          </a:p>
          <a:p>
            <a:pPr lvl="1"/>
            <a:r>
              <a:rPr lang="en-US" dirty="0" smtClean="0"/>
              <a:t>Orthography to phonology to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do the connectionist models explain dyslexia as well as the dual route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Surface dyslexia – cut out hidden units in PMSP model</a:t>
            </a:r>
          </a:p>
          <a:p>
            <a:pPr lvl="1"/>
            <a:r>
              <a:rPr lang="en-US" dirty="0" smtClean="0"/>
              <a:t>Reset weights to zero (wiping out learning)</a:t>
            </a:r>
          </a:p>
          <a:p>
            <a:pPr lvl="1"/>
            <a:r>
              <a:rPr lang="en-US" dirty="0" smtClean="0"/>
              <a:t>Some reset themselves back (shows why there are various types of dyslexia)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dyslexia – damage the phoneme representations</a:t>
            </a:r>
          </a:p>
          <a:p>
            <a:pPr lvl="1"/>
            <a:r>
              <a:rPr lang="en-US" dirty="0"/>
              <a:t>Phonological impairment hypothesis – have overall trouble with phonemes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issue with all these different writing systems is that processing must be different for different languages (most research here is in alphabetic scripts) </a:t>
            </a:r>
          </a:p>
        </p:txBody>
      </p:sp>
    </p:spTree>
    <p:extLst>
      <p:ext uri="{BB962C8B-B14F-4D97-AF65-F5344CB8AC3E}">
        <p14:creationId xmlns:p14="http://schemas.microsoft.com/office/powerpoint/2010/main" val="29931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dyslexia – trained to associate pronunciations with meanings of words</a:t>
            </a:r>
          </a:p>
          <a:p>
            <a:pPr lvl="1"/>
            <a:r>
              <a:rPr lang="en-US" dirty="0" err="1" smtClean="0"/>
              <a:t>Sememes</a:t>
            </a:r>
            <a:r>
              <a:rPr lang="en-US" dirty="0" smtClean="0"/>
              <a:t> - </a:t>
            </a:r>
            <a:r>
              <a:rPr lang="en-US" dirty="0"/>
              <a:t>semantic representations are patterns of activation across the network </a:t>
            </a:r>
            <a:endParaRPr lang="en-US" dirty="0" smtClean="0"/>
          </a:p>
          <a:p>
            <a:pPr lvl="1"/>
            <a:r>
              <a:rPr lang="en-US"/>
              <a:t>Cleanup units – representations that are complex relationships between features, creates a “semantic space” </a:t>
            </a:r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dyslexia </a:t>
            </a:r>
          </a:p>
          <a:p>
            <a:pPr lvl="1"/>
            <a:r>
              <a:rPr lang="en-US" dirty="0"/>
              <a:t>Attractors – a point in the connectionist network to which related states are attracted</a:t>
            </a:r>
          </a:p>
          <a:p>
            <a:pPr lvl="1"/>
            <a:r>
              <a:rPr lang="en-US" dirty="0" err="1"/>
              <a:t>Paralexias</a:t>
            </a:r>
            <a:r>
              <a:rPr lang="en-US" dirty="0"/>
              <a:t> occur because the same pattern of activation is seen but the wrong word gets activated or wins activation because of the lesions (i.e. the clusters are close, overlap a lot, and you just choose the wrong one) </a:t>
            </a:r>
          </a:p>
        </p:txBody>
      </p:sp>
    </p:spTree>
    <p:extLst>
      <p:ext uri="{BB962C8B-B14F-4D97-AF65-F5344CB8AC3E}">
        <p14:creationId xmlns:p14="http://schemas.microsoft.com/office/powerpoint/2010/main" val="12655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sz="3200" dirty="0"/>
              <a:t>Think about how you might pronounce the words that are you seeing</a:t>
            </a:r>
          </a:p>
          <a:p>
            <a:r>
              <a:rPr lang="en-US" dirty="0" smtClean="0"/>
              <a:t>How would you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to sound correspondence – for regular words where the grapheme matches the </a:t>
            </a:r>
            <a:r>
              <a:rPr lang="en-US" dirty="0" smtClean="0"/>
              <a:t>phoneme, </a:t>
            </a:r>
            <a:r>
              <a:rPr lang="en-US" dirty="0"/>
              <a:t>and you don’t need anything special to sound them out. </a:t>
            </a:r>
          </a:p>
        </p:txBody>
      </p:sp>
    </p:spTree>
    <p:extLst>
      <p:ext uri="{BB962C8B-B14F-4D97-AF65-F5344CB8AC3E}">
        <p14:creationId xmlns:p14="http://schemas.microsoft.com/office/powerpoint/2010/main" val="2105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431</TotalTime>
  <Words>2189</Words>
  <Application>Microsoft Macintosh PowerPoint</Application>
  <PresentationFormat>On-screen Show (4:3)</PresentationFormat>
  <Paragraphs>293</Paragraphs>
  <Slides>71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Calibri</vt:lpstr>
      <vt:lpstr>Goudy Old Style</vt:lpstr>
      <vt:lpstr>Impact</vt:lpstr>
      <vt:lpstr>Rockwell</vt:lpstr>
      <vt:lpstr>Arial</vt:lpstr>
      <vt:lpstr>Inkwell</vt:lpstr>
      <vt:lpstr>Reading</vt:lpstr>
      <vt:lpstr>Writing System</vt:lpstr>
      <vt:lpstr>Writing System</vt:lpstr>
      <vt:lpstr>Writing System</vt:lpstr>
      <vt:lpstr>Writing System </vt:lpstr>
      <vt:lpstr>Writing System </vt:lpstr>
      <vt:lpstr>Writing System </vt:lpstr>
      <vt:lpstr>Models of Reading</vt:lpstr>
      <vt:lpstr>Models of Reading</vt:lpstr>
      <vt:lpstr>Models of Reading</vt:lpstr>
      <vt:lpstr>Dual Route Model </vt:lpstr>
      <vt:lpstr>Models of Reading</vt:lpstr>
      <vt:lpstr>Models of Reading</vt:lpstr>
      <vt:lpstr>Models of Reading</vt:lpstr>
      <vt:lpstr>Model Testing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Normal Reading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Acquired Dyslexia</vt:lpstr>
      <vt:lpstr>Models of Naming</vt:lpstr>
      <vt:lpstr>Models of Naming</vt:lpstr>
      <vt:lpstr>Dual Route Model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  <vt:lpstr>Models of Naming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</dc:title>
  <dc:creator>Erin</dc:creator>
  <cp:lastModifiedBy>Erin M. Buchanan</cp:lastModifiedBy>
  <cp:revision>58</cp:revision>
  <dcterms:created xsi:type="dcterms:W3CDTF">2011-08-06T03:22:53Z</dcterms:created>
  <dcterms:modified xsi:type="dcterms:W3CDTF">2016-07-26T22:50:18Z</dcterms:modified>
</cp:coreProperties>
</file>