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3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4" r:id="rId20"/>
    <p:sldId id="264" r:id="rId21"/>
    <p:sldId id="278" r:id="rId22"/>
    <p:sldId id="281" r:id="rId23"/>
    <p:sldId id="284" r:id="rId24"/>
    <p:sldId id="280" r:id="rId25"/>
    <p:sldId id="285" r:id="rId26"/>
    <p:sldId id="286" r:id="rId27"/>
    <p:sldId id="289" r:id="rId28"/>
    <p:sldId id="287" r:id="rId29"/>
    <p:sldId id="290" r:id="rId30"/>
    <p:sldId id="291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7C25-2881-6B48-8127-4E9317BFDC8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AB8A8-ADB7-8E44-A57F-66955141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Rime awareness, segmentation, letter name knowledge strong predictors of learning to read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phonological awareness helps reading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AB8A8-ADB7-8E44-A57F-669551416F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July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July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Read and Spell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Phonological </a:t>
            </a:r>
            <a:r>
              <a:rPr lang="en-US" dirty="0" smtClean="0"/>
              <a:t>awareness</a:t>
            </a:r>
          </a:p>
          <a:p>
            <a:r>
              <a:rPr lang="en-US" dirty="0"/>
              <a:t>Tests tend to measure:</a:t>
            </a:r>
          </a:p>
          <a:p>
            <a:pPr lvl="1"/>
            <a:r>
              <a:rPr lang="en-US" dirty="0"/>
              <a:t>Manipulating single sounds</a:t>
            </a:r>
          </a:p>
          <a:p>
            <a:pPr lvl="1"/>
            <a:r>
              <a:rPr lang="en-US" dirty="0"/>
              <a:t>Holding sounds in memory</a:t>
            </a:r>
          </a:p>
          <a:p>
            <a:pPr lvl="1"/>
            <a:r>
              <a:rPr lang="en-US" dirty="0"/>
              <a:t>Segmenting </a:t>
            </a:r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Rhyming </a:t>
            </a:r>
            <a:r>
              <a:rPr lang="en-US" dirty="0"/>
              <a:t>skills </a:t>
            </a:r>
          </a:p>
        </p:txBody>
      </p:sp>
    </p:spTree>
    <p:extLst>
      <p:ext uri="{BB962C8B-B14F-4D97-AF65-F5344CB8AC3E}">
        <p14:creationId xmlns:p14="http://schemas.microsoft.com/office/powerpoint/2010/main" val="39617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Phonological Awareness Development</a:t>
            </a:r>
          </a:p>
          <a:p>
            <a:pPr lvl="1"/>
            <a:r>
              <a:rPr lang="en-US" dirty="0" smtClean="0"/>
              <a:t>Implicit awareness – measured by matching sounds, detecting oddities</a:t>
            </a:r>
          </a:p>
          <a:p>
            <a:pPr lvl="2"/>
            <a:r>
              <a:rPr lang="en-US" dirty="0" smtClean="0"/>
              <a:t>Little effect on learning to read</a:t>
            </a:r>
          </a:p>
          <a:p>
            <a:pPr lvl="1"/>
            <a:r>
              <a:rPr lang="en-US" dirty="0" smtClean="0"/>
              <a:t>Explicit awareness – measures by isolating, segmenting, and manipulating sounds</a:t>
            </a:r>
          </a:p>
          <a:p>
            <a:pPr lvl="2"/>
            <a:r>
              <a:rPr lang="en-US" dirty="0" smtClean="0"/>
              <a:t>Learning to read through GPC</a:t>
            </a:r>
          </a:p>
          <a:p>
            <a:pPr lvl="1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5552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Reading Units</a:t>
            </a:r>
          </a:p>
          <a:p>
            <a:pPr lvl="1"/>
            <a:r>
              <a:rPr lang="en-US" dirty="0"/>
              <a:t>Analogy – it’s hard </a:t>
            </a:r>
            <a:r>
              <a:rPr lang="en-US" dirty="0" smtClean="0"/>
              <a:t>for people </a:t>
            </a:r>
            <a:r>
              <a:rPr lang="en-US" dirty="0"/>
              <a:t>to sound things out and blend phonemes together…so they read by analogy </a:t>
            </a:r>
            <a:endParaRPr lang="en-US" dirty="0" smtClean="0"/>
          </a:p>
          <a:p>
            <a:pPr lvl="2"/>
            <a:r>
              <a:rPr lang="en-US" dirty="0" smtClean="0"/>
              <a:t>Given clue word (beak)</a:t>
            </a:r>
          </a:p>
          <a:p>
            <a:pPr lvl="2"/>
            <a:r>
              <a:rPr lang="en-US" dirty="0" smtClean="0"/>
              <a:t>Ask to read related words (bean, </a:t>
            </a:r>
            <a:r>
              <a:rPr lang="en-US" dirty="0" err="1" smtClean="0"/>
              <a:t>beal</a:t>
            </a:r>
            <a:r>
              <a:rPr lang="en-US" dirty="0" smtClean="0"/>
              <a:t>, peak)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Reading Units – Analogy Learning</a:t>
            </a:r>
          </a:p>
          <a:p>
            <a:pPr lvl="1"/>
            <a:r>
              <a:rPr lang="en-US" dirty="0" smtClean="0"/>
              <a:t>You have to learn the sound to spelling rules first, before you can break things down to learn by analogy</a:t>
            </a:r>
          </a:p>
          <a:p>
            <a:pPr lvl="1"/>
            <a:r>
              <a:rPr lang="en-US" dirty="0" smtClean="0"/>
              <a:t>Younger readers prefer GPC, older readers prefer analogy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5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Reading Units – Analogy Learning</a:t>
            </a:r>
          </a:p>
          <a:p>
            <a:pPr lvl="1"/>
            <a:r>
              <a:rPr lang="en-US" dirty="0"/>
              <a:t>Some languages (like German) are more regular with their GPC, so they use analogy less</a:t>
            </a:r>
          </a:p>
          <a:p>
            <a:pPr lvl="1"/>
            <a:r>
              <a:rPr lang="en-US" dirty="0"/>
              <a:t>Psycholinguistic grain size – different languages use different preferred reading unit 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Reading</a:t>
            </a:r>
          </a:p>
          <a:p>
            <a:pPr lvl="1"/>
            <a:r>
              <a:rPr lang="en-US" dirty="0" smtClean="0"/>
              <a:t>Age does not seem to matter</a:t>
            </a:r>
          </a:p>
          <a:p>
            <a:pPr lvl="2"/>
            <a:r>
              <a:rPr lang="en-US" dirty="0" smtClean="0"/>
              <a:t>Older readers learn faster</a:t>
            </a:r>
          </a:p>
          <a:p>
            <a:pPr lvl="2"/>
            <a:r>
              <a:rPr lang="en-US" dirty="0" smtClean="0"/>
              <a:t>Teaching at a young age doesn’t seem to help</a:t>
            </a:r>
          </a:p>
          <a:p>
            <a:pPr lvl="1"/>
            <a:r>
              <a:rPr lang="en-US" dirty="0" smtClean="0"/>
              <a:t>Approaches</a:t>
            </a:r>
          </a:p>
          <a:p>
            <a:pPr lvl="2"/>
            <a:r>
              <a:rPr lang="en-US" dirty="0" smtClean="0"/>
              <a:t>Look and say or whole word method – learn to associate sound with visual input or pattern</a:t>
            </a:r>
          </a:p>
          <a:p>
            <a:pPr lvl="2"/>
            <a:r>
              <a:rPr lang="en-US" dirty="0" smtClean="0"/>
              <a:t>Phonic method – taught to associate sounds with letters and sound things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Reading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1" y="2260127"/>
            <a:ext cx="5418114" cy="45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Reading</a:t>
            </a:r>
          </a:p>
          <a:p>
            <a:pPr lvl="1"/>
            <a:r>
              <a:rPr lang="en-US" dirty="0" smtClean="0"/>
              <a:t>Phonic method seems to be best</a:t>
            </a:r>
          </a:p>
          <a:p>
            <a:pPr lvl="1"/>
            <a:r>
              <a:rPr lang="en-US" dirty="0" smtClean="0"/>
              <a:t>Word only method seems make you bad at pronouncing new words</a:t>
            </a:r>
          </a:p>
          <a:p>
            <a:pPr lvl="2"/>
            <a:r>
              <a:rPr lang="en-US" dirty="0" smtClean="0"/>
              <a:t>Sounds like phonological dyslexia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Reading – Ways to Teach Phonics</a:t>
            </a:r>
          </a:p>
          <a:p>
            <a:pPr lvl="1"/>
            <a:r>
              <a:rPr lang="en-US" dirty="0"/>
              <a:t>Analytic phonics – taught after reading has started</a:t>
            </a:r>
          </a:p>
          <a:p>
            <a:pPr lvl="2"/>
            <a:r>
              <a:rPr lang="en-US" dirty="0"/>
              <a:t>Letter sounds are introduced gradually</a:t>
            </a:r>
          </a:p>
          <a:p>
            <a:pPr lvl="2"/>
            <a:r>
              <a:rPr lang="en-US" dirty="0"/>
              <a:t>Reading practices with sets of words that share sound (dig dog)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Reading – Ways to Teach </a:t>
            </a:r>
            <a:r>
              <a:rPr lang="en-US" dirty="0" smtClean="0"/>
              <a:t>Phonics</a:t>
            </a:r>
          </a:p>
          <a:p>
            <a:pPr lvl="1"/>
            <a:r>
              <a:rPr lang="en-US" dirty="0"/>
              <a:t>Synthetic phonics – taught all the letters and sounds before anything else</a:t>
            </a:r>
          </a:p>
          <a:p>
            <a:pPr lvl="2"/>
            <a:r>
              <a:rPr lang="en-US" dirty="0"/>
              <a:t>Teach word building activities on how to put words together</a:t>
            </a:r>
          </a:p>
          <a:p>
            <a:pPr lvl="2"/>
            <a:r>
              <a:rPr lang="en-US" dirty="0"/>
              <a:t>Seems to work best and give advantages to children later.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Alphabetic reading – when you are learning to sound words out </a:t>
            </a:r>
            <a:r>
              <a:rPr lang="en-US" dirty="0" smtClean="0"/>
              <a:t>(grapheme-phoneme correspondence)</a:t>
            </a:r>
            <a:r>
              <a:rPr lang="en-US" dirty="0"/>
              <a:t>.</a:t>
            </a:r>
          </a:p>
          <a:p>
            <a:r>
              <a:rPr lang="en-US" dirty="0"/>
              <a:t>Skilled reading involves using that direct route between words and lexicon.</a:t>
            </a:r>
          </a:p>
          <a:p>
            <a:r>
              <a:rPr lang="en-US" dirty="0"/>
              <a:t>So learning to read involves a shift away from sounding things out to lexical route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Reading – Ways to Teach Phonics</a:t>
            </a:r>
          </a:p>
          <a:p>
            <a:pPr lvl="1"/>
            <a:r>
              <a:rPr lang="en-US" dirty="0"/>
              <a:t>Exposure to print – games that manipulate letters, words also very highly beneficial </a:t>
            </a:r>
          </a:p>
        </p:txBody>
      </p:sp>
    </p:spTree>
    <p:extLst>
      <p:ext uri="{BB962C8B-B14F-4D97-AF65-F5344CB8AC3E}">
        <p14:creationId xmlns:p14="http://schemas.microsoft.com/office/powerpoint/2010/main" val="35552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Spell</a:t>
            </a:r>
          </a:p>
          <a:p>
            <a:pPr lvl="1"/>
            <a:r>
              <a:rPr lang="en-US" dirty="0"/>
              <a:t>Learning to spell models </a:t>
            </a:r>
            <a:r>
              <a:rPr lang="en-US" dirty="0" smtClean="0"/>
              <a:t>are </a:t>
            </a:r>
            <a:r>
              <a:rPr lang="en-US" dirty="0"/>
              <a:t>a reverse of the reading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Same spelling problems as with reading</a:t>
            </a:r>
          </a:p>
          <a:p>
            <a:pPr lvl="1"/>
            <a:r>
              <a:rPr lang="en-US" dirty="0"/>
              <a:t>At very young ages when children learn to spell </a:t>
            </a:r>
            <a:r>
              <a:rPr lang="en-US"/>
              <a:t>they </a:t>
            </a:r>
            <a:r>
              <a:rPr lang="en-US" smtClean="0"/>
              <a:t>think </a:t>
            </a:r>
            <a:r>
              <a:rPr lang="en-US" dirty="0"/>
              <a:t>that words should be based on their meanings (don’t understand alphabet)</a:t>
            </a:r>
          </a:p>
          <a:p>
            <a:pPr lvl="2"/>
            <a:r>
              <a:rPr lang="en-US" dirty="0"/>
              <a:t>Whale should be a long word because it’s a big thing, versus mosquito should be a small word </a:t>
            </a:r>
          </a:p>
        </p:txBody>
      </p:sp>
    </p:spTree>
    <p:extLst>
      <p:ext uri="{BB962C8B-B14F-4D97-AF65-F5344CB8AC3E}">
        <p14:creationId xmlns:p14="http://schemas.microsoft.com/office/powerpoint/2010/main" val="628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Spell</a:t>
            </a:r>
          </a:p>
          <a:p>
            <a:pPr lvl="1"/>
            <a:r>
              <a:rPr lang="en-US" dirty="0"/>
              <a:t>Early spelling errors reflect over-generalization of </a:t>
            </a:r>
            <a:r>
              <a:rPr lang="en-US" dirty="0" smtClean="0"/>
              <a:t>alphabetic </a:t>
            </a:r>
            <a:r>
              <a:rPr lang="en-US" dirty="0"/>
              <a:t>rules – eat &gt; et because it has two sounds </a:t>
            </a:r>
            <a:endParaRPr lang="en-US" dirty="0" smtClean="0"/>
          </a:p>
          <a:p>
            <a:pPr lvl="1"/>
            <a:r>
              <a:rPr lang="en-US" dirty="0"/>
              <a:t>Problems with vowels because they make different sounds – happy &gt; </a:t>
            </a:r>
            <a:r>
              <a:rPr lang="en-US" dirty="0" err="1"/>
              <a:t>hape</a:t>
            </a:r>
            <a:r>
              <a:rPr lang="en-US" dirty="0"/>
              <a:t>, like &gt; </a:t>
            </a:r>
            <a:r>
              <a:rPr lang="en-US" dirty="0" err="1"/>
              <a:t>lik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Spell</a:t>
            </a:r>
          </a:p>
          <a:p>
            <a:pPr lvl="1"/>
            <a:r>
              <a:rPr lang="en-US" dirty="0"/>
              <a:t>Reduce large consonant clusters down to one letter – street &gt; set, be &gt; b, should &gt; c</a:t>
            </a:r>
          </a:p>
          <a:p>
            <a:pPr lvl="1"/>
            <a:r>
              <a:rPr lang="en-US" dirty="0"/>
              <a:t>Sensitive to cluster placement – </a:t>
            </a:r>
            <a:r>
              <a:rPr lang="en-US" dirty="0" err="1"/>
              <a:t>ck</a:t>
            </a:r>
            <a:r>
              <a:rPr lang="en-US" dirty="0"/>
              <a:t> occurs a lot but never at the beginning, so they rarely spell things with a </a:t>
            </a:r>
            <a:r>
              <a:rPr lang="en-US" dirty="0" err="1"/>
              <a:t>ck</a:t>
            </a:r>
            <a:r>
              <a:rPr lang="en-US" dirty="0"/>
              <a:t> at the beginning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sz="2800" dirty="0"/>
              <a:t>Definition: impairment in developing reading abilities, not due to brain damage, reading abilities are impaired</a:t>
            </a:r>
            <a:r>
              <a:rPr lang="en-US" sz="2800" dirty="0" smtClean="0"/>
              <a:t>.</a:t>
            </a:r>
          </a:p>
          <a:p>
            <a:pPr marL="457200" lvl="2"/>
            <a:r>
              <a:rPr lang="en-US" dirty="0" smtClean="0"/>
              <a:t>Dysgraphia – problems with writing and spelling</a:t>
            </a:r>
          </a:p>
          <a:p>
            <a:pPr marL="457200" lvl="2"/>
            <a:r>
              <a:rPr lang="en-US" dirty="0" smtClean="0"/>
              <a:t>Often co-occur together</a:t>
            </a:r>
          </a:p>
          <a:p>
            <a:pPr marL="457200" lvl="2"/>
            <a:r>
              <a:rPr lang="en-US" dirty="0" smtClean="0"/>
              <a:t>10-30 percent of the population</a:t>
            </a:r>
          </a:p>
          <a:p>
            <a:pPr marL="457200" lvl="2"/>
            <a:r>
              <a:rPr lang="en-US" dirty="0" smtClean="0"/>
              <a:t>Reading age is below what is expected of your IQ and age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of Dyslexia</a:t>
            </a:r>
          </a:p>
          <a:p>
            <a:r>
              <a:rPr lang="en-US" dirty="0" smtClean="0"/>
              <a:t>Things </a:t>
            </a:r>
            <a:r>
              <a:rPr lang="en-US" dirty="0"/>
              <a:t>associated with dyslexia, but we’re not clear why:</a:t>
            </a:r>
          </a:p>
          <a:p>
            <a:pPr lvl="1"/>
            <a:r>
              <a:rPr lang="en-US" dirty="0"/>
              <a:t>Left handedness</a:t>
            </a:r>
          </a:p>
          <a:p>
            <a:pPr lvl="1"/>
            <a:r>
              <a:rPr lang="en-US" dirty="0"/>
              <a:t>Clumsier – maybe?</a:t>
            </a:r>
          </a:p>
          <a:p>
            <a:pPr lvl="1"/>
            <a:r>
              <a:rPr lang="en-US" dirty="0"/>
              <a:t>Sometimes visual short term memory impairment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Biology of </a:t>
            </a:r>
            <a:r>
              <a:rPr lang="en-US" dirty="0" smtClean="0"/>
              <a:t>Dyslexia</a:t>
            </a:r>
          </a:p>
          <a:p>
            <a:r>
              <a:rPr lang="en-US" dirty="0" err="1" smtClean="0"/>
              <a:t>Magnocelluar</a:t>
            </a:r>
            <a:r>
              <a:rPr lang="en-US" dirty="0" smtClean="0"/>
              <a:t> </a:t>
            </a:r>
            <a:r>
              <a:rPr lang="en-US" dirty="0"/>
              <a:t>visual pathway – large cells that respond to contrast and movement, seems to cause people thinking the letters are moving and dancing around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of Dyslexia</a:t>
            </a:r>
          </a:p>
          <a:p>
            <a:r>
              <a:rPr lang="en-US" dirty="0" err="1"/>
              <a:t>Planum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– structure in Wernicke’s area, usually larger in the left in normal people, about the same for dyslexics </a:t>
            </a:r>
          </a:p>
          <a:p>
            <a:pPr lvl="1"/>
            <a:r>
              <a:rPr lang="en-US" dirty="0"/>
              <a:t>Tends to cause problems with phonology</a:t>
            </a:r>
          </a:p>
          <a:p>
            <a:r>
              <a:rPr lang="en-US" sz="3200" dirty="0"/>
              <a:t>Larger / more neurons in the occipital areas as people are using visual information to cope with the problems.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0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Surface developmental dyslexia </a:t>
            </a:r>
            <a:r>
              <a:rPr lang="en-US" dirty="0" smtClean="0"/>
              <a:t>– </a:t>
            </a:r>
            <a:r>
              <a:rPr lang="en-US" dirty="0"/>
              <a:t>they make the same errors that people do at that reading level sounding out </a:t>
            </a:r>
            <a:r>
              <a:rPr lang="en-US" dirty="0" err="1" smtClean="0"/>
              <a:t>nonwords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training, less reading, visual perceptual deficits, problems connecting orthography to phonology </a:t>
            </a:r>
          </a:p>
        </p:txBody>
      </p:sp>
    </p:spTree>
    <p:extLst>
      <p:ext uri="{BB962C8B-B14F-4D97-AF65-F5344CB8AC3E}">
        <p14:creationId xmlns:p14="http://schemas.microsoft.com/office/powerpoint/2010/main" val="11585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Phonological dyslexia occurs from damage to phonological representations before you learn to read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</a:p>
          <a:p>
            <a:pPr lvl="1"/>
            <a:r>
              <a:rPr lang="en-US" dirty="0" smtClean="0"/>
              <a:t>Pre-alphabetic – we do not know the grapheme-phoneme correspondence</a:t>
            </a:r>
          </a:p>
          <a:p>
            <a:pPr lvl="2"/>
            <a:r>
              <a:rPr lang="en-US" dirty="0" smtClean="0"/>
              <a:t>So we learn the connection between visual words and their meaning</a:t>
            </a:r>
          </a:p>
          <a:p>
            <a:pPr lvl="2"/>
            <a:r>
              <a:rPr lang="en-US" dirty="0" smtClean="0"/>
              <a:t>Remembering the concept with visual pattern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 to help?</a:t>
            </a:r>
          </a:p>
          <a:p>
            <a:pPr lvl="1"/>
            <a:r>
              <a:rPr lang="en-US" dirty="0"/>
              <a:t>Teach phonological awareness, especially at a young age (games!)</a:t>
            </a:r>
          </a:p>
          <a:p>
            <a:pPr lvl="1"/>
            <a:r>
              <a:rPr lang="en-US" dirty="0"/>
              <a:t>Teaching people to segment words into onsets and rimes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Developmental Dyslexia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 to help?</a:t>
            </a:r>
          </a:p>
          <a:p>
            <a:r>
              <a:rPr lang="en-US" dirty="0"/>
              <a:t>Orton-</a:t>
            </a:r>
            <a:r>
              <a:rPr lang="en-US" dirty="0" err="1"/>
              <a:t>Gillingham</a:t>
            </a:r>
            <a:r>
              <a:rPr lang="en-US" dirty="0"/>
              <a:t>-</a:t>
            </a:r>
            <a:r>
              <a:rPr lang="en-US" dirty="0" err="1"/>
              <a:t>Stillman</a:t>
            </a:r>
            <a:r>
              <a:rPr lang="en-US" dirty="0"/>
              <a:t> multisensory methods</a:t>
            </a:r>
          </a:p>
          <a:p>
            <a:pPr lvl="1"/>
            <a:r>
              <a:rPr lang="en-US" dirty="0"/>
              <a:t>Systematic and explicit teaching of GPC rules</a:t>
            </a:r>
          </a:p>
          <a:p>
            <a:pPr lvl="1"/>
            <a:r>
              <a:rPr lang="en-US" dirty="0"/>
              <a:t>Children see say write and feel new spelling patterns</a:t>
            </a:r>
          </a:p>
          <a:p>
            <a:pPr lvl="1"/>
            <a:r>
              <a:rPr lang="en-US" sz="2800" dirty="0"/>
              <a:t>Seems to work well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85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</a:p>
          <a:p>
            <a:pPr lvl="1"/>
            <a:r>
              <a:rPr lang="en-US" dirty="0" smtClean="0"/>
              <a:t>Partial alphabetic reading phase – start to form sound to spelling rules</a:t>
            </a:r>
          </a:p>
          <a:p>
            <a:pPr lvl="2"/>
            <a:r>
              <a:rPr lang="en-US" dirty="0" smtClean="0"/>
              <a:t>Letters get associated with sounds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</a:p>
          <a:p>
            <a:pPr lvl="1"/>
            <a:r>
              <a:rPr lang="en-US" dirty="0" smtClean="0"/>
              <a:t>Full alphabetic stage – full GPC mapping available</a:t>
            </a:r>
          </a:p>
          <a:p>
            <a:pPr lvl="2"/>
            <a:r>
              <a:rPr lang="en-US" dirty="0" smtClean="0"/>
              <a:t>Now we can sound things out</a:t>
            </a:r>
          </a:p>
          <a:p>
            <a:pPr lvl="2"/>
            <a:r>
              <a:rPr lang="en-US" dirty="0" smtClean="0"/>
              <a:t>Start to map through the lexical route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</a:p>
          <a:p>
            <a:pPr lvl="1"/>
            <a:r>
              <a:rPr lang="en-US" dirty="0" smtClean="0"/>
              <a:t>Consolidated alphabetic stage – reading like an adult</a:t>
            </a:r>
          </a:p>
          <a:p>
            <a:pPr lvl="2"/>
            <a:r>
              <a:rPr lang="en-US" dirty="0" smtClean="0"/>
              <a:t>Rimes are familiar, can use syllables, morphemes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readers – can’t get past the second stage because of poor phonological recoding</a:t>
            </a:r>
          </a:p>
          <a:p>
            <a:r>
              <a:rPr lang="en-US" dirty="0" smtClean="0"/>
              <a:t>Competent readers – know both the alphabetic system of spelling and specific word spelling</a:t>
            </a:r>
          </a:p>
          <a:p>
            <a:pPr lvl="1"/>
            <a:r>
              <a:rPr lang="en-US" dirty="0" smtClean="0"/>
              <a:t>Know exception spellings and sounds</a:t>
            </a:r>
          </a:p>
        </p:txBody>
      </p:sp>
    </p:spTree>
    <p:extLst>
      <p:ext uri="{BB962C8B-B14F-4D97-AF65-F5344CB8AC3E}">
        <p14:creationId xmlns:p14="http://schemas.microsoft.com/office/powerpoint/2010/main" val="35552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Phonological awareness</a:t>
            </a:r>
          </a:p>
          <a:p>
            <a:pPr lvl="1"/>
            <a:r>
              <a:rPr lang="en-US" dirty="0" smtClean="0"/>
              <a:t>Awareness </a:t>
            </a:r>
            <a:r>
              <a:rPr lang="en-US" dirty="0"/>
              <a:t>of sounds, measured by tasks such as naming the common </a:t>
            </a:r>
            <a:r>
              <a:rPr lang="en-US" dirty="0" smtClean="0"/>
              <a:t>sounds in </a:t>
            </a:r>
            <a:r>
              <a:rPr lang="en-US" dirty="0"/>
              <a:t>words, and deleting a sound from a </a:t>
            </a:r>
            <a:r>
              <a:rPr lang="en-US" dirty="0" smtClean="0"/>
              <a:t>word</a:t>
            </a:r>
            <a:endParaRPr lang="en-US" dirty="0"/>
          </a:p>
          <a:p>
            <a:pPr lvl="1"/>
            <a:r>
              <a:rPr lang="en-US" dirty="0" smtClean="0"/>
              <a:t>Important in reading development</a:t>
            </a:r>
          </a:p>
          <a:p>
            <a:pPr lvl="1"/>
            <a:r>
              <a:rPr lang="en-US" dirty="0" smtClean="0"/>
              <a:t>Important in other language development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Reading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Phonological awareness</a:t>
            </a:r>
            <a:endParaRPr lang="en-US" dirty="0" smtClean="0"/>
          </a:p>
          <a:p>
            <a:r>
              <a:rPr lang="en-US" dirty="0" err="1" smtClean="0"/>
              <a:t>Epilinguistic</a:t>
            </a:r>
            <a:r>
              <a:rPr lang="en-US" dirty="0" smtClean="0"/>
              <a:t> </a:t>
            </a:r>
            <a:r>
              <a:rPr lang="en-US" dirty="0"/>
              <a:t>knowledge – implicit knowledge about our language processes</a:t>
            </a:r>
          </a:p>
          <a:p>
            <a:r>
              <a:rPr lang="en-US" dirty="0"/>
              <a:t>Metalinguistic knowledge – explicit knowledge about our language processes </a:t>
            </a:r>
          </a:p>
        </p:txBody>
      </p:sp>
    </p:spTree>
    <p:extLst>
      <p:ext uri="{BB962C8B-B14F-4D97-AF65-F5344CB8AC3E}">
        <p14:creationId xmlns:p14="http://schemas.microsoft.com/office/powerpoint/2010/main" val="39617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108</TotalTime>
  <Words>1068</Words>
  <Application>Microsoft Macintosh PowerPoint</Application>
  <PresentationFormat>On-screen Show (4:3)</PresentationFormat>
  <Paragraphs>143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Clarity</vt:lpstr>
      <vt:lpstr>Learning to Read and Spell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Normal Reading Development</vt:lpstr>
      <vt:lpstr>Developmental Dyslexia</vt:lpstr>
      <vt:lpstr>Developmental Dyslexia</vt:lpstr>
      <vt:lpstr>Developmental Dyslexia</vt:lpstr>
      <vt:lpstr>Developmental Dyslexia</vt:lpstr>
      <vt:lpstr>Developmental Dyslexia</vt:lpstr>
      <vt:lpstr>Developmental Dyslexia</vt:lpstr>
      <vt:lpstr>Developmental Dyslexia</vt:lpstr>
      <vt:lpstr>Developmental Dyslexia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Read and Spell</dc:title>
  <dc:creator>Erin</dc:creator>
  <cp:lastModifiedBy>Erin M. Buchanan</cp:lastModifiedBy>
  <cp:revision>27</cp:revision>
  <dcterms:created xsi:type="dcterms:W3CDTF">2011-08-08T05:41:25Z</dcterms:created>
  <dcterms:modified xsi:type="dcterms:W3CDTF">2016-07-28T22:01:36Z</dcterms:modified>
</cp:coreProperties>
</file>