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5"/>
    <p:restoredTop sz="94631"/>
  </p:normalViewPr>
  <p:slideViewPr>
    <p:cSldViewPr>
      <p:cViewPr varScale="1">
        <p:scale>
          <a:sx n="101" d="100"/>
          <a:sy n="101" d="100"/>
        </p:scale>
        <p:origin x="17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E2102-D976-45DD-B950-AC29C23542F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097A1-E993-4D4D-8F80-7CC314ED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(he sat reading a book/bill until it was time to go home – faster at book because it’s expected)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97A1-E993-4D4D-8F80-7CC314EDDC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1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5A329D-A4C5-443E-89DA-25261C03F5E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67DE27-F9D4-4A47-AA5E-0DC41BC7FD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aFPtc8BVdJ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BQD8PHcQ1lw" TargetMode="External"/><Relationship Id="rId3" Type="http://schemas.openxmlformats.org/officeDocument/2006/relationships/hyperlink" Target="http://www.history.com/shows/swamp-peop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sZsBbf5lWX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Speech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segment speech?</a:t>
            </a:r>
          </a:p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Words and sounds run together, so it’s something we do all the time</a:t>
            </a:r>
          </a:p>
          <a:p>
            <a:pPr lvl="1"/>
            <a:r>
              <a:rPr lang="en-US" dirty="0" smtClean="0"/>
              <a:t>Word constraint – we break up sounds into real words, not in the middle with syllables hanging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segment speech?</a:t>
            </a:r>
          </a:p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Syllables – metrical segmentation strategy</a:t>
            </a:r>
          </a:p>
          <a:p>
            <a:pPr lvl="2"/>
            <a:r>
              <a:rPr lang="en-US" dirty="0" smtClean="0"/>
              <a:t>Strong syllables have stress and tend to indicate content words</a:t>
            </a:r>
          </a:p>
          <a:p>
            <a:pPr lvl="2"/>
            <a:r>
              <a:rPr lang="en-US" dirty="0" smtClean="0"/>
              <a:t>Weak syllables tend to be function words</a:t>
            </a:r>
          </a:p>
          <a:p>
            <a:pPr lvl="2"/>
            <a:r>
              <a:rPr lang="en-US" dirty="0" smtClean="0"/>
              <a:t>Conducts ascents uphill – say it aloud what do you hear?</a:t>
            </a:r>
            <a:endParaRPr lang="en-US" dirty="0"/>
          </a:p>
        </p:txBody>
      </p:sp>
      <p:pic>
        <p:nvPicPr>
          <p:cNvPr id="29698" name="Picture 2" descr="http://abcread.com/images/SYLLABLES_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238749"/>
            <a:ext cx="1571625" cy="1619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segment speech?</a:t>
            </a:r>
          </a:p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Stress based segmentation – basing word boundaries as stressed syllables</a:t>
            </a:r>
          </a:p>
          <a:p>
            <a:pPr lvl="1"/>
            <a:r>
              <a:rPr lang="en-US" dirty="0" smtClean="0"/>
              <a:t>Syllable based segmentation – looking for the syllables in the 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Categorical Perception – perceiving things that lie along a continuum as belonging to one distinct category or another</a:t>
            </a:r>
          </a:p>
          <a:p>
            <a:pPr lvl="1"/>
            <a:r>
              <a:rPr lang="en-US" dirty="0" smtClean="0"/>
              <a:t>Maybe we classify phonemes based on this strategy?</a:t>
            </a:r>
          </a:p>
          <a:p>
            <a:pPr lvl="2"/>
            <a:r>
              <a:rPr lang="en-US" dirty="0" smtClean="0"/>
              <a:t>We hear b p d as different even though you might be hearing a blend</a:t>
            </a:r>
          </a:p>
          <a:p>
            <a:pPr lvl="2"/>
            <a:r>
              <a:rPr lang="en-US" dirty="0" smtClean="0">
                <a:hlinkClick r:id="rId2"/>
              </a:rPr>
              <a:t>http://www.youtube.com/watch?v=aFPtc8BVdJk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Perception </a:t>
            </a:r>
          </a:p>
          <a:p>
            <a:r>
              <a:rPr lang="en-US" dirty="0" smtClean="0"/>
              <a:t>Voice onset time – how long it takes for the vocal chords to start vibrating </a:t>
            </a:r>
          </a:p>
          <a:p>
            <a:pPr lvl="1"/>
            <a:r>
              <a:rPr lang="en-US" dirty="0" smtClean="0"/>
              <a:t>b d voiced</a:t>
            </a:r>
          </a:p>
          <a:p>
            <a:pPr lvl="1"/>
            <a:r>
              <a:rPr lang="en-US" dirty="0" smtClean="0"/>
              <a:t>p t delayed</a:t>
            </a:r>
          </a:p>
          <a:p>
            <a:r>
              <a:rPr lang="en-US" dirty="0" smtClean="0"/>
              <a:t>We probably understand the continuum but based on our system make things categorical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Prelexical</a:t>
            </a:r>
            <a:r>
              <a:rPr lang="en-US" dirty="0" smtClean="0"/>
              <a:t> code – do we need to identify phonemes before the words?</a:t>
            </a:r>
          </a:p>
          <a:p>
            <a:r>
              <a:rPr lang="en-US" sz="3200" dirty="0" smtClean="0"/>
              <a:t>Dual code theory</a:t>
            </a:r>
          </a:p>
          <a:p>
            <a:pPr lvl="1"/>
            <a:r>
              <a:rPr lang="en-US" dirty="0" err="1" smtClean="0"/>
              <a:t>Prelexical</a:t>
            </a:r>
            <a:r>
              <a:rPr lang="en-US" dirty="0" smtClean="0"/>
              <a:t> – phonetic code</a:t>
            </a:r>
          </a:p>
          <a:p>
            <a:pPr lvl="2"/>
            <a:r>
              <a:rPr lang="en-US" dirty="0" smtClean="0"/>
              <a:t>Computed from the perceptual analysis</a:t>
            </a:r>
          </a:p>
          <a:p>
            <a:pPr lvl="1"/>
            <a:r>
              <a:rPr lang="en-US" dirty="0" err="1" smtClean="0"/>
              <a:t>Postlexical</a:t>
            </a:r>
            <a:r>
              <a:rPr lang="en-US" dirty="0" smtClean="0"/>
              <a:t> – phonemic code </a:t>
            </a:r>
          </a:p>
          <a:p>
            <a:pPr lvl="2"/>
            <a:r>
              <a:rPr lang="en-US" dirty="0" smtClean="0"/>
              <a:t>Computed from the top down word analysis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Prelexical</a:t>
            </a:r>
            <a:r>
              <a:rPr lang="en-US" dirty="0" smtClean="0"/>
              <a:t> code</a:t>
            </a:r>
          </a:p>
          <a:p>
            <a:r>
              <a:rPr lang="en-US" sz="3200" dirty="0" smtClean="0"/>
              <a:t>Phoneme monitoring task – press a button as soon as you hear a particular sound</a:t>
            </a:r>
          </a:p>
          <a:p>
            <a:pPr lvl="1"/>
            <a:r>
              <a:rPr lang="en-US" dirty="0" smtClean="0"/>
              <a:t>Words and </a:t>
            </a:r>
            <a:r>
              <a:rPr lang="en-US" dirty="0" err="1" smtClean="0"/>
              <a:t>nonwords</a:t>
            </a:r>
            <a:r>
              <a:rPr lang="en-US" dirty="0" smtClean="0"/>
              <a:t> are the same – so we are responding to </a:t>
            </a:r>
            <a:r>
              <a:rPr lang="en-US" dirty="0" err="1" smtClean="0"/>
              <a:t>prelexical</a:t>
            </a:r>
            <a:r>
              <a:rPr lang="en-US" dirty="0" smtClean="0"/>
              <a:t> code</a:t>
            </a:r>
          </a:p>
          <a:p>
            <a:r>
              <a:rPr lang="en-US" sz="3200" dirty="0" smtClean="0"/>
              <a:t>But if you include context – the </a:t>
            </a:r>
            <a:r>
              <a:rPr lang="en-US" sz="3200" dirty="0" err="1" smtClean="0"/>
              <a:t>postlexical</a:t>
            </a:r>
            <a:r>
              <a:rPr lang="en-US" sz="3200" dirty="0" smtClean="0"/>
              <a:t> code interacts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Sound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dirty="0" smtClean="0"/>
              <a:t>Speech perception is interactive – both top down and bottom up processes influence your perception of the words spoken.</a:t>
            </a:r>
          </a:p>
          <a:p>
            <a:r>
              <a:rPr lang="en-US" dirty="0" smtClean="0"/>
              <a:t>Experiments!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Sound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Experiments</a:t>
            </a:r>
          </a:p>
          <a:p>
            <a:pPr lvl="1"/>
            <a:r>
              <a:rPr lang="en-US" sz="2800" dirty="0" smtClean="0"/>
              <a:t>Varied the sounds between k and g, but stuck them on the –</a:t>
            </a:r>
            <a:r>
              <a:rPr lang="en-US" sz="2800" dirty="0" err="1" smtClean="0"/>
              <a:t>iss</a:t>
            </a:r>
            <a:r>
              <a:rPr lang="en-US" sz="2800" dirty="0" smtClean="0"/>
              <a:t> rime.  </a:t>
            </a:r>
          </a:p>
          <a:p>
            <a:pPr lvl="1"/>
            <a:r>
              <a:rPr lang="en-US" sz="2800" dirty="0" smtClean="0"/>
              <a:t>People would only say it was kiss because </a:t>
            </a:r>
            <a:r>
              <a:rPr lang="en-US" sz="2800" dirty="0" err="1" smtClean="0"/>
              <a:t>giss</a:t>
            </a:r>
            <a:r>
              <a:rPr lang="en-US" sz="2800" dirty="0" smtClean="0"/>
              <a:t> is not a word</a:t>
            </a:r>
          </a:p>
          <a:p>
            <a:pPr lvl="1"/>
            <a:r>
              <a:rPr lang="en-US" sz="2800" dirty="0" smtClean="0"/>
              <a:t>Lexical identification shift – words influencing our categorical perception of an ambiguous phoneme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Sound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Signal detection experiment</a:t>
            </a:r>
          </a:p>
          <a:p>
            <a:pPr lvl="1"/>
            <a:r>
              <a:rPr lang="en-US" sz="2800" dirty="0" smtClean="0"/>
              <a:t>So signal detection allows you to see the point at which something becomes different (or apparent), when you notice the change</a:t>
            </a:r>
          </a:p>
          <a:p>
            <a:pPr lvl="1"/>
            <a:r>
              <a:rPr lang="en-US" sz="2800" dirty="0" smtClean="0"/>
              <a:t>Influenced by both the word context (i.e. above) and the sentence context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we identify sound</a:t>
            </a:r>
          </a:p>
          <a:p>
            <a:pPr lvl="1"/>
            <a:r>
              <a:rPr lang="en-US" dirty="0" smtClean="0"/>
              <a:t>Think about how much information goes into understanding someone speaking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diehlab.cps.utexas.edu/Sarah/Bell%20Telephone%20Laboratory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3533774"/>
            <a:ext cx="4286250" cy="3324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Sound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Phonemic restoration experiment</a:t>
            </a:r>
          </a:p>
          <a:p>
            <a:pPr lvl="1"/>
            <a:r>
              <a:rPr lang="en-US" sz="2800" dirty="0" smtClean="0"/>
              <a:t>Participants were given sentences with a cough or missing segment in a sentence.</a:t>
            </a:r>
          </a:p>
          <a:p>
            <a:pPr lvl="1"/>
            <a:r>
              <a:rPr lang="en-US" sz="2800" dirty="0" smtClean="0"/>
              <a:t>They would report they heard the phoneme even if they knew they didn’t.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Sound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Phonemic restoration experiment</a:t>
            </a:r>
          </a:p>
          <a:p>
            <a:pPr lvl="1"/>
            <a:r>
              <a:rPr lang="en-US" sz="2800" dirty="0" smtClean="0"/>
              <a:t>Word reports depending on the surrounding context of the sentence.</a:t>
            </a:r>
          </a:p>
          <a:p>
            <a:pPr lvl="2"/>
            <a:r>
              <a:rPr lang="en-US" dirty="0" smtClean="0"/>
              <a:t>The *eel was on the orange.</a:t>
            </a:r>
          </a:p>
          <a:p>
            <a:pPr lvl="2"/>
            <a:r>
              <a:rPr lang="en-US" dirty="0" smtClean="0"/>
              <a:t>The *eel was on the axle.</a:t>
            </a:r>
          </a:p>
          <a:p>
            <a:pPr lvl="2"/>
            <a:r>
              <a:rPr lang="en-US" dirty="0" smtClean="0"/>
              <a:t>The *eel was on the shoe.</a:t>
            </a:r>
          </a:p>
          <a:p>
            <a:pPr lvl="2"/>
            <a:r>
              <a:rPr lang="en-US" dirty="0" smtClean="0"/>
              <a:t>The *eel was on the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Sound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Summary!</a:t>
            </a:r>
          </a:p>
          <a:p>
            <a:pPr lvl="1"/>
            <a:r>
              <a:rPr lang="en-US" dirty="0" smtClean="0"/>
              <a:t>Some research suggests people guess at what phoneme is missing</a:t>
            </a:r>
          </a:p>
          <a:p>
            <a:pPr lvl="1"/>
            <a:r>
              <a:rPr lang="en-US" dirty="0" smtClean="0"/>
              <a:t>Context is not affecting that </a:t>
            </a:r>
            <a:r>
              <a:rPr lang="en-US" dirty="0" err="1" smtClean="0"/>
              <a:t>prelexical</a:t>
            </a:r>
            <a:r>
              <a:rPr lang="en-US" dirty="0" smtClean="0"/>
              <a:t> processing, but it helps you figure out meaning and biases you toward the right phoneme.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 in Word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Identification Stages</a:t>
            </a:r>
          </a:p>
          <a:p>
            <a:r>
              <a:rPr lang="en-US" sz="3200" dirty="0" smtClean="0"/>
              <a:t>Initial contact</a:t>
            </a:r>
          </a:p>
          <a:p>
            <a:pPr lvl="1"/>
            <a:r>
              <a:rPr lang="en-US" dirty="0" smtClean="0"/>
              <a:t>Some representation of the sensory input makes initial contact with the lexicon </a:t>
            </a:r>
          </a:p>
          <a:p>
            <a:pPr lvl="1"/>
            <a:r>
              <a:rPr lang="en-US" dirty="0" smtClean="0"/>
              <a:t>Once the lexical entries begin to match, they get activated (think about connectionist models here)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 in Word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Identification Stages</a:t>
            </a:r>
          </a:p>
          <a:p>
            <a:r>
              <a:rPr lang="en-US" sz="3200" dirty="0" smtClean="0"/>
              <a:t>Lexical selection</a:t>
            </a:r>
          </a:p>
          <a:p>
            <a:pPr lvl="1"/>
            <a:r>
              <a:rPr lang="en-US" sz="2800" dirty="0" smtClean="0"/>
              <a:t>Sensory input continues to accumulate until one lexical entry is selected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 in Word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Identification Stages</a:t>
            </a:r>
          </a:p>
          <a:p>
            <a:r>
              <a:rPr lang="en-US" dirty="0" smtClean="0"/>
              <a:t>Word recognition</a:t>
            </a:r>
          </a:p>
          <a:p>
            <a:pPr lvl="1"/>
            <a:r>
              <a:rPr lang="en-US" dirty="0" smtClean="0"/>
              <a:t>Word is recognized and the recognition point usually occurs before the complete word has been heard.</a:t>
            </a:r>
          </a:p>
          <a:p>
            <a:pPr lvl="1"/>
            <a:r>
              <a:rPr lang="en-US" dirty="0" smtClean="0"/>
              <a:t>This is the uniqueness point – where it denotes that it’s one word and no other.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 in Word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Identification Stages</a:t>
            </a:r>
          </a:p>
          <a:p>
            <a:r>
              <a:rPr lang="en-US" dirty="0" smtClean="0"/>
              <a:t>Word recognition</a:t>
            </a:r>
          </a:p>
          <a:p>
            <a:pPr lvl="1"/>
            <a:r>
              <a:rPr lang="en-US" dirty="0" smtClean="0"/>
              <a:t>Isolation point – when you’ve got the word but are waiting for the uniqueness point, basically context has biased you to this answer.</a:t>
            </a:r>
          </a:p>
          <a:p>
            <a:pPr lvl="1"/>
            <a:r>
              <a:rPr lang="en-US" dirty="0" smtClean="0"/>
              <a:t>Recognition point – confidence of the word answer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 in Word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Identification Stages</a:t>
            </a:r>
          </a:p>
          <a:p>
            <a:pPr lvl="1"/>
            <a:r>
              <a:rPr lang="en-US" sz="2800" dirty="0" smtClean="0"/>
              <a:t>Lexical access – point after recognition in which all information about a word becomes activated and available.</a:t>
            </a:r>
          </a:p>
          <a:p>
            <a:pPr lvl="1"/>
            <a:r>
              <a:rPr lang="en-US" sz="2800" dirty="0" smtClean="0"/>
              <a:t>Integration – putting all that information together and forming a representation of structure/syntax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 in Word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Important at early stages of processing</a:t>
            </a:r>
          </a:p>
          <a:p>
            <a:r>
              <a:rPr lang="en-US" dirty="0" smtClean="0"/>
              <a:t>Experiment!</a:t>
            </a:r>
          </a:p>
          <a:p>
            <a:pPr lvl="1"/>
            <a:r>
              <a:rPr lang="en-US" dirty="0" smtClean="0"/>
              <a:t>People were shown pictures of high frequency and low frequency objects.  (Bed bench bell).</a:t>
            </a:r>
          </a:p>
          <a:p>
            <a:pPr lvl="1"/>
            <a:r>
              <a:rPr lang="en-US" dirty="0" smtClean="0"/>
              <a:t>As soon as the b sound occurred they started looking at the bed because it’s higher in frequency.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Models for role of context</a:t>
            </a:r>
          </a:p>
          <a:p>
            <a:pPr lvl="1"/>
            <a:r>
              <a:rPr lang="en-US" sz="2800" dirty="0" smtClean="0"/>
              <a:t>Autonomous – context cannot have an effect until after word recognition</a:t>
            </a:r>
          </a:p>
          <a:p>
            <a:pPr lvl="1"/>
            <a:r>
              <a:rPr lang="en-US" sz="2800" dirty="0" err="1" smtClean="0"/>
              <a:t>Interactionist</a:t>
            </a:r>
            <a:r>
              <a:rPr lang="en-US" sz="2800" dirty="0" smtClean="0"/>
              <a:t> – information interactions, the effect of lexical information flows back down to sensory information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http://www.youtube.com/watch?v=BQD8PHcQ1lw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http://www.history.com/shows/swamp-people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Non-structural context – information from the same level of processing as what is currently being processed</a:t>
            </a:r>
          </a:p>
          <a:p>
            <a:pPr lvl="1"/>
            <a:r>
              <a:rPr lang="en-US" dirty="0" smtClean="0"/>
              <a:t>Structural context – affects the combination of words into higher units</a:t>
            </a:r>
          </a:p>
          <a:p>
            <a:pPr lvl="2"/>
            <a:r>
              <a:rPr lang="en-US" dirty="0" smtClean="0"/>
              <a:t>Interpretative – high level information such as pragmatic information, discourse, knowledge about the world.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Template matching</a:t>
            </a:r>
          </a:p>
          <a:p>
            <a:pPr lvl="1"/>
            <a:r>
              <a:rPr lang="en-US" dirty="0" smtClean="0"/>
              <a:t>Targets are stores as templates</a:t>
            </a:r>
          </a:p>
          <a:p>
            <a:pPr lvl="1"/>
            <a:r>
              <a:rPr lang="en-US" dirty="0" smtClean="0"/>
              <a:t>Recognition occurs when a match is found to a stored representation</a:t>
            </a:r>
          </a:p>
          <a:p>
            <a:pPr lvl="1"/>
            <a:r>
              <a:rPr lang="en-US" dirty="0" smtClean="0"/>
              <a:t>Problems!</a:t>
            </a:r>
          </a:p>
          <a:p>
            <a:pPr lvl="2"/>
            <a:r>
              <a:rPr lang="en-US" dirty="0" smtClean="0"/>
              <a:t>Too black and white</a:t>
            </a:r>
          </a:p>
          <a:p>
            <a:pPr lvl="2"/>
            <a:r>
              <a:rPr lang="en-US" dirty="0" smtClean="0"/>
              <a:t>Too much variation in speech perception</a:t>
            </a:r>
          </a:p>
          <a:p>
            <a:pPr lvl="2"/>
            <a:r>
              <a:rPr lang="en-US" dirty="0" smtClean="0"/>
              <a:t>It’s just not efficient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by synthesis – recognition speech by reference to the action necessary to produce a sound</a:t>
            </a:r>
          </a:p>
          <a:p>
            <a:pPr lvl="1"/>
            <a:r>
              <a:rPr lang="en-US" dirty="0" smtClean="0"/>
              <a:t>We internally produce speech sounds until it matches what we are hearing</a:t>
            </a:r>
          </a:p>
          <a:p>
            <a:pPr lvl="1"/>
            <a:r>
              <a:rPr lang="en-US" dirty="0" smtClean="0"/>
              <a:t>Biased by acoustic cues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by synthesis</a:t>
            </a:r>
          </a:p>
          <a:p>
            <a:pPr lvl="1"/>
            <a:r>
              <a:rPr lang="en-US" dirty="0" err="1" smtClean="0"/>
              <a:t>Interspeaker</a:t>
            </a:r>
            <a:r>
              <a:rPr lang="en-US" dirty="0" smtClean="0"/>
              <a:t> differences are ok because we are generating our own candidates for the words</a:t>
            </a:r>
          </a:p>
          <a:p>
            <a:pPr lvl="1"/>
            <a:r>
              <a:rPr lang="en-US" dirty="0" smtClean="0"/>
              <a:t>Constraints based on plausible words</a:t>
            </a:r>
          </a:p>
          <a:p>
            <a:pPr lvl="1"/>
            <a:r>
              <a:rPr lang="en-US" dirty="0" smtClean="0"/>
              <a:t>Motor theory – the speech synthesizer models the articulation and motor movements of the speaker.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by synthesis</a:t>
            </a:r>
          </a:p>
          <a:p>
            <a:pPr lvl="1"/>
            <a:r>
              <a:rPr lang="en-US" dirty="0" smtClean="0"/>
              <a:t>Problems!</a:t>
            </a:r>
          </a:p>
          <a:p>
            <a:pPr lvl="2"/>
            <a:r>
              <a:rPr lang="en-US" dirty="0" smtClean="0"/>
              <a:t>No way to translate the hypotheses into heard speech for a match (basically you don’t say it aloud)</a:t>
            </a:r>
          </a:p>
          <a:p>
            <a:pPr lvl="2"/>
            <a:r>
              <a:rPr lang="en-US" sz="2400" dirty="0" smtClean="0"/>
              <a:t>We are able to figure out improbable words that are spoken well, so it’s probably all data driven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</a:t>
            </a:r>
          </a:p>
          <a:p>
            <a:pPr lvl="1"/>
            <a:r>
              <a:rPr lang="en-US" dirty="0" smtClean="0"/>
              <a:t>When we hear speech we set up a cohort of possible items that the word could be.</a:t>
            </a:r>
          </a:p>
          <a:p>
            <a:pPr lvl="2"/>
            <a:r>
              <a:rPr lang="en-US" dirty="0" smtClean="0"/>
              <a:t>Items are then eliminated from the set until one is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Cohort model – stages of processing</a:t>
            </a:r>
          </a:p>
          <a:p>
            <a:pPr lvl="1"/>
            <a:r>
              <a:rPr lang="en-US" dirty="0" smtClean="0"/>
              <a:t>Access stage – perceptual representation is used to active possible cohorts</a:t>
            </a:r>
          </a:p>
          <a:p>
            <a:pPr lvl="2"/>
            <a:r>
              <a:rPr lang="en-US" dirty="0" smtClean="0"/>
              <a:t>Especially the beginnings of words, very important.</a:t>
            </a:r>
          </a:p>
          <a:p>
            <a:pPr lvl="1"/>
            <a:r>
              <a:rPr lang="en-US" dirty="0" smtClean="0"/>
              <a:t>Selection stage – when only one item is chosen.</a:t>
            </a:r>
          </a:p>
          <a:p>
            <a:pPr lvl="1"/>
            <a:r>
              <a:rPr lang="en-US" dirty="0" smtClean="0"/>
              <a:t>Integration stage – semantic and syntactic properties are activated (</a:t>
            </a:r>
            <a:r>
              <a:rPr lang="en-US" dirty="0" err="1" smtClean="0"/>
              <a:t>postlexical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</a:t>
            </a:r>
          </a:p>
          <a:p>
            <a:pPr lvl="1"/>
            <a:r>
              <a:rPr lang="en-US" dirty="0" smtClean="0"/>
              <a:t>The original model let all the other information (context) interact with eliminating the other members of the cohort and other members tried to block each other out (like the </a:t>
            </a:r>
            <a:r>
              <a:rPr lang="en-US" dirty="0" err="1" smtClean="0"/>
              <a:t>logogen</a:t>
            </a:r>
            <a:r>
              <a:rPr lang="en-US" dirty="0" smtClean="0"/>
              <a:t> model)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</a:t>
            </a:r>
          </a:p>
          <a:p>
            <a:r>
              <a:rPr lang="en-US" sz="3200" dirty="0" smtClean="0"/>
              <a:t>Uniqueness point</a:t>
            </a:r>
          </a:p>
          <a:p>
            <a:pPr lvl="1"/>
            <a:r>
              <a:rPr lang="en-US" dirty="0" smtClean="0"/>
              <a:t>/t/ - loads of words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tr</a:t>
            </a:r>
            <a:r>
              <a:rPr lang="en-US" dirty="0" smtClean="0"/>
              <a:t>/ - still a lot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tre</a:t>
            </a:r>
            <a:r>
              <a:rPr lang="en-US" dirty="0" smtClean="0"/>
              <a:t>/ - trespass, trestle, trend, trench</a:t>
            </a:r>
          </a:p>
          <a:p>
            <a:pPr lvl="1"/>
            <a:r>
              <a:rPr lang="en-US" dirty="0" smtClean="0"/>
              <a:t>/tress/ - trespass, tress, trestle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tresp</a:t>
            </a:r>
            <a:r>
              <a:rPr lang="en-US" dirty="0" smtClean="0"/>
              <a:t> – uniqueness 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</a:t>
            </a:r>
          </a:p>
          <a:p>
            <a:pPr lvl="1"/>
            <a:r>
              <a:rPr lang="en-US" dirty="0" smtClean="0"/>
              <a:t>The original model biased too much based on context – predicted things that we don’t </a:t>
            </a:r>
            <a:r>
              <a:rPr lang="en-US" dirty="0" smtClean="0"/>
              <a:t>actually do (ability didn’t match).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is speech perception difficult?</a:t>
            </a:r>
          </a:p>
          <a:p>
            <a:pPr lvl="1"/>
            <a:r>
              <a:rPr lang="en-US" dirty="0" smtClean="0"/>
              <a:t>Visual word perception – you have all day to recognize the words, but spoken word perception – said and gone.</a:t>
            </a:r>
          </a:p>
          <a:p>
            <a:pPr lvl="1"/>
            <a:r>
              <a:rPr lang="en-US" dirty="0" smtClean="0"/>
              <a:t>Sounds are harder to segment, sounds slur together.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 – revised model</a:t>
            </a:r>
          </a:p>
          <a:p>
            <a:pPr lvl="1"/>
            <a:r>
              <a:rPr lang="en-US" dirty="0" smtClean="0"/>
              <a:t>Bottom – up priority – context cannot be used to restrict which items from in the initial cohort</a:t>
            </a:r>
          </a:p>
          <a:p>
            <a:pPr lvl="1"/>
            <a:r>
              <a:rPr lang="en-US" dirty="0" smtClean="0"/>
              <a:t>Context can’t be used to eliminate items until after the uniqueness point</a:t>
            </a:r>
          </a:p>
          <a:p>
            <a:pPr lvl="1"/>
            <a:r>
              <a:rPr lang="en-US" dirty="0" smtClean="0"/>
              <a:t>Semantic information has a late effect to help with integration of the early winner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 – experiments</a:t>
            </a:r>
          </a:p>
          <a:p>
            <a:pPr lvl="1"/>
            <a:r>
              <a:rPr lang="en-US" dirty="0" smtClean="0"/>
              <a:t>Shadowing – listen to continuous speech and repeat it back as you go</a:t>
            </a:r>
          </a:p>
          <a:p>
            <a:pPr lvl="2"/>
            <a:r>
              <a:rPr lang="en-US" dirty="0" smtClean="0"/>
              <a:t>These experiments put mistakes in the speech</a:t>
            </a:r>
          </a:p>
          <a:p>
            <a:pPr lvl="2"/>
            <a:r>
              <a:rPr lang="en-US" dirty="0" smtClean="0"/>
              <a:t>About half the time, participants report back the information as it should be, instead of how they heard it. 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 – experiments </a:t>
            </a:r>
          </a:p>
          <a:p>
            <a:r>
              <a:rPr lang="en-US" dirty="0" smtClean="0"/>
              <a:t>Shadowing</a:t>
            </a:r>
          </a:p>
          <a:p>
            <a:pPr lvl="1"/>
            <a:r>
              <a:rPr lang="en-US" dirty="0" smtClean="0"/>
              <a:t>Fluent restorations –such as saying tragedy when you heard </a:t>
            </a:r>
            <a:r>
              <a:rPr lang="en-US" dirty="0" err="1" smtClean="0"/>
              <a:t>travedy</a:t>
            </a:r>
            <a:endParaRPr lang="en-US" dirty="0" smtClean="0"/>
          </a:p>
          <a:p>
            <a:pPr lvl="1"/>
            <a:r>
              <a:rPr lang="en-US" dirty="0" smtClean="0"/>
              <a:t>Make these restorations occur when:</a:t>
            </a:r>
          </a:p>
          <a:p>
            <a:pPr lvl="2"/>
            <a:r>
              <a:rPr lang="en-US" dirty="0" smtClean="0"/>
              <a:t>Distortion was slight, final syllable, highly predictable</a:t>
            </a:r>
          </a:p>
          <a:p>
            <a:pPr lvl="2"/>
            <a:r>
              <a:rPr lang="en-US" dirty="0" smtClean="0"/>
              <a:t>Shows bottom-up processing was more prominent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 – experiments </a:t>
            </a:r>
          </a:p>
          <a:p>
            <a:r>
              <a:rPr lang="en-US" sz="2800" dirty="0" smtClean="0"/>
              <a:t>Listening for mispronunciations task</a:t>
            </a:r>
          </a:p>
          <a:p>
            <a:pPr lvl="1"/>
            <a:r>
              <a:rPr lang="en-US" dirty="0" smtClean="0"/>
              <a:t>Listen to distorted speech and look for the changes</a:t>
            </a:r>
          </a:p>
          <a:p>
            <a:pPr lvl="1"/>
            <a:r>
              <a:rPr lang="en-US" dirty="0" smtClean="0"/>
              <a:t>We are sensitive to problems at the beginnings of words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 – experiments </a:t>
            </a:r>
          </a:p>
          <a:p>
            <a:pPr lvl="1"/>
            <a:r>
              <a:rPr lang="en-US" dirty="0" smtClean="0"/>
              <a:t>Gating task – a task that involves revealing progressively more of the sound of the word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 – experiments</a:t>
            </a:r>
          </a:p>
          <a:p>
            <a:r>
              <a:rPr lang="en-US" dirty="0" smtClean="0"/>
              <a:t>Gating task</a:t>
            </a:r>
          </a:p>
          <a:p>
            <a:pPr lvl="1"/>
            <a:r>
              <a:rPr lang="en-US" dirty="0" smtClean="0"/>
              <a:t>Shows the effect of context – people need 333msec for words by themselves, but 200msec for words in context </a:t>
            </a:r>
          </a:p>
          <a:p>
            <a:pPr lvl="1"/>
            <a:r>
              <a:rPr lang="en-US" dirty="0" smtClean="0"/>
              <a:t>Visual gating task – shown pictures of different objects, then asked to click on the … at </a:t>
            </a:r>
            <a:r>
              <a:rPr lang="en-US" dirty="0" err="1" smtClean="0"/>
              <a:t>cl</a:t>
            </a:r>
            <a:r>
              <a:rPr lang="en-US" dirty="0" smtClean="0"/>
              <a:t>- you look at clown and cloud, but after the uniqueness point, you look at one over the other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Cohort model – summary</a:t>
            </a:r>
          </a:p>
          <a:p>
            <a:pPr lvl="1"/>
            <a:r>
              <a:rPr lang="en-US" sz="2800" dirty="0" smtClean="0"/>
              <a:t>Early version – context didn’t affect access stage, but selection and integration</a:t>
            </a:r>
          </a:p>
          <a:p>
            <a:pPr lvl="1"/>
            <a:r>
              <a:rPr lang="en-US" sz="2800" dirty="0" smtClean="0"/>
              <a:t>Later version – context only affects integration</a:t>
            </a:r>
          </a:p>
          <a:p>
            <a:pPr lvl="1"/>
            <a:r>
              <a:rPr lang="en-US" sz="2800" dirty="0" smtClean="0"/>
              <a:t>Elements have activation levels based on input, candidates are analyzed in parallel, allows activations to decay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TRACE model – highly interactive model of word recognition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Connectionist model – many simple processing units strung together</a:t>
            </a:r>
          </a:p>
          <a:p>
            <a:pPr lvl="1"/>
            <a:r>
              <a:rPr lang="en-US" dirty="0" smtClean="0"/>
              <a:t>Emphasizes the role of top down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TRACE model</a:t>
            </a:r>
          </a:p>
          <a:p>
            <a:r>
              <a:rPr lang="en-US" dirty="0" smtClean="0"/>
              <a:t>Three levels of processing</a:t>
            </a:r>
          </a:p>
          <a:p>
            <a:pPr lvl="1"/>
            <a:r>
              <a:rPr lang="en-US" dirty="0" smtClean="0"/>
              <a:t>Early acoustic processing – phonemic features</a:t>
            </a:r>
          </a:p>
          <a:p>
            <a:pPr lvl="1"/>
            <a:r>
              <a:rPr lang="en-US" dirty="0" smtClean="0"/>
              <a:t>Phonemes</a:t>
            </a:r>
          </a:p>
          <a:p>
            <a:pPr lvl="1"/>
            <a:r>
              <a:rPr lang="en-US" dirty="0" smtClean="0"/>
              <a:t>Output – word level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TRACE model</a:t>
            </a:r>
          </a:p>
          <a:p>
            <a:pPr lvl="1"/>
            <a:r>
              <a:rPr lang="en-US" dirty="0" smtClean="0"/>
              <a:t>Activation starts with features, then spreads until one output node “wins”</a:t>
            </a:r>
          </a:p>
          <a:p>
            <a:pPr lvl="1"/>
            <a:r>
              <a:rPr lang="en-US" dirty="0" smtClean="0"/>
              <a:t>Information flows “upward” and “downward” </a:t>
            </a:r>
          </a:p>
          <a:p>
            <a:pPr lvl="2"/>
            <a:r>
              <a:rPr lang="en-US" dirty="0" smtClean="0"/>
              <a:t>Indicating context affects feature perception</a:t>
            </a:r>
          </a:p>
          <a:p>
            <a:pPr lvl="1"/>
            <a:r>
              <a:rPr lang="en-US" dirty="0" smtClean="0"/>
              <a:t>Inhibitory mechanisms eliminate competitors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But we are good at this task!</a:t>
            </a:r>
          </a:p>
          <a:p>
            <a:pPr lvl="1"/>
            <a:r>
              <a:rPr lang="en-US" sz="2800" dirty="0" smtClean="0"/>
              <a:t>Can understand at about 20 phonemes a second or faster</a:t>
            </a:r>
          </a:p>
          <a:p>
            <a:pPr lvl="1"/>
            <a:r>
              <a:rPr lang="en-US" sz="2800" dirty="0" smtClean="0"/>
              <a:t>Can recognize words after about 200 </a:t>
            </a:r>
            <a:r>
              <a:rPr lang="en-US" sz="2800" dirty="0" err="1" smtClean="0"/>
              <a:t>msec</a:t>
            </a:r>
            <a:endParaRPr lang="en-US" sz="2800" dirty="0" smtClean="0"/>
          </a:p>
          <a:p>
            <a:pPr lvl="1"/>
            <a:r>
              <a:rPr lang="en-US" sz="2800" dirty="0" smtClean="0"/>
              <a:t>Context helps us figure it out</a:t>
            </a:r>
          </a:p>
          <a:p>
            <a:pPr lvl="1"/>
            <a:r>
              <a:rPr lang="en-US" sz="2800" dirty="0" smtClean="0"/>
              <a:t>We can select words over background noise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TRACE model – evaluation</a:t>
            </a:r>
          </a:p>
          <a:p>
            <a:pPr lvl="1"/>
            <a:r>
              <a:rPr lang="en-US" dirty="0" smtClean="0"/>
              <a:t>Handles context well</a:t>
            </a:r>
          </a:p>
          <a:p>
            <a:pPr lvl="1"/>
            <a:r>
              <a:rPr lang="en-US" dirty="0" smtClean="0"/>
              <a:t>Mimic phonemic restoration</a:t>
            </a:r>
          </a:p>
          <a:p>
            <a:pPr lvl="1"/>
            <a:r>
              <a:rPr lang="en-US" dirty="0" smtClean="0"/>
              <a:t>Finds word boundaries, deals with noise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TRACE model – problems</a:t>
            </a:r>
          </a:p>
          <a:p>
            <a:pPr lvl="1"/>
            <a:r>
              <a:rPr lang="en-US" dirty="0" smtClean="0"/>
              <a:t>Too many parameters – so it can model anything</a:t>
            </a:r>
          </a:p>
          <a:p>
            <a:pPr lvl="1"/>
            <a:r>
              <a:rPr lang="en-US" dirty="0" smtClean="0"/>
              <a:t>Time course information is not realistic</a:t>
            </a:r>
          </a:p>
          <a:p>
            <a:pPr lvl="1"/>
            <a:r>
              <a:rPr lang="en-US" dirty="0" smtClean="0"/>
              <a:t>Some problems with phoneme recognition</a:t>
            </a:r>
          </a:p>
          <a:p>
            <a:pPr lvl="2"/>
            <a:r>
              <a:rPr lang="en-US" dirty="0" smtClean="0"/>
              <a:t>L or R? </a:t>
            </a:r>
            <a:r>
              <a:rPr lang="en-US" dirty="0" err="1" smtClean="0"/>
              <a:t>s_i</a:t>
            </a:r>
            <a:r>
              <a:rPr lang="en-US" dirty="0" smtClean="0"/>
              <a:t>, </a:t>
            </a:r>
            <a:r>
              <a:rPr lang="en-US" dirty="0" err="1" smtClean="0"/>
              <a:t>p_i</a:t>
            </a:r>
            <a:r>
              <a:rPr lang="en-US" dirty="0" smtClean="0"/>
              <a:t>, </a:t>
            </a:r>
            <a:r>
              <a:rPr lang="en-US" dirty="0" err="1" smtClean="0"/>
              <a:t>t_i</a:t>
            </a:r>
            <a:endParaRPr lang="en-US" dirty="0" smtClean="0"/>
          </a:p>
          <a:p>
            <a:pPr lvl="1"/>
            <a:r>
              <a:rPr lang="en-US" dirty="0" smtClean="0"/>
              <a:t>Trouble with </a:t>
            </a:r>
            <a:r>
              <a:rPr lang="en-US" dirty="0" err="1" smtClean="0"/>
              <a:t>nonword</a:t>
            </a:r>
            <a:r>
              <a:rPr lang="en-US" dirty="0" smtClean="0"/>
              <a:t> processing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TRACE model – output</a:t>
            </a:r>
          </a:p>
          <a:p>
            <a:pPr lvl="1"/>
            <a:r>
              <a:rPr lang="en-US" dirty="0" smtClean="0"/>
              <a:t>Single output – only one answer is activated for recognition</a:t>
            </a:r>
          </a:p>
          <a:p>
            <a:pPr lvl="1"/>
            <a:r>
              <a:rPr lang="en-US" dirty="0" smtClean="0"/>
              <a:t>Multiple output – race model – lexical and </a:t>
            </a:r>
            <a:r>
              <a:rPr lang="en-US" dirty="0" err="1" smtClean="0"/>
              <a:t>prelexical</a:t>
            </a:r>
            <a:r>
              <a:rPr lang="en-US" dirty="0" smtClean="0"/>
              <a:t>, whichever one finishes processing first gets used, you can also bias processing to one side or other – causes problems for TRACE because single output.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Other connectionist models</a:t>
            </a:r>
          </a:p>
          <a:p>
            <a:pPr lvl="1"/>
            <a:r>
              <a:rPr lang="en-US" dirty="0" smtClean="0"/>
              <a:t>Recurrent connections – (figure 9.6 page 278) context information is stored in the hidden layer – or the last activations, helps them deal with time issues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Other connectionist models</a:t>
            </a:r>
          </a:p>
          <a:p>
            <a:pPr lvl="1"/>
            <a:r>
              <a:rPr lang="en-US" dirty="0" smtClean="0"/>
              <a:t>Updated cohort model that is connectionist – mainly different from TRACE in using distributed units for all layers of the model</a:t>
            </a:r>
          </a:p>
          <a:p>
            <a:pPr lvl="2"/>
            <a:r>
              <a:rPr lang="en-US" sz="2400" dirty="0" smtClean="0"/>
              <a:t>Deals well with </a:t>
            </a:r>
            <a:r>
              <a:rPr lang="en-US" sz="2400" dirty="0" err="1" smtClean="0"/>
              <a:t>nonwords</a:t>
            </a:r>
            <a:endParaRPr lang="en-US" sz="2400" dirty="0" smtClean="0"/>
          </a:p>
          <a:p>
            <a:pPr lvl="2"/>
            <a:r>
              <a:rPr lang="en-US" sz="2400" dirty="0" smtClean="0"/>
              <a:t>Allows for competition between words based on coherence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Speech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Other connectionist models</a:t>
            </a:r>
          </a:p>
          <a:p>
            <a:pPr lvl="1"/>
            <a:r>
              <a:rPr lang="en-US" sz="2800" dirty="0" smtClean="0"/>
              <a:t>MERGE/SHORTLIST</a:t>
            </a:r>
          </a:p>
          <a:p>
            <a:pPr lvl="2"/>
            <a:r>
              <a:rPr lang="en-US" sz="2400" dirty="0" smtClean="0"/>
              <a:t>Both connectionist bottom up only models that are races between competing words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BrainsZ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Brain damage can causes lots of problems with </a:t>
            </a:r>
            <a:r>
              <a:rPr lang="en-US" sz="2800" dirty="0" err="1" smtClean="0"/>
              <a:t>prelexical</a:t>
            </a:r>
            <a:r>
              <a:rPr lang="en-US" sz="2800" dirty="0" smtClean="0"/>
              <a:t> code</a:t>
            </a:r>
          </a:p>
          <a:p>
            <a:pPr lvl="1"/>
            <a:r>
              <a:rPr lang="en-US" sz="2800" dirty="0" smtClean="0"/>
              <a:t>Vowels and consonants seemed to be processed by different systems</a:t>
            </a:r>
          </a:p>
          <a:p>
            <a:pPr lvl="1"/>
            <a:r>
              <a:rPr lang="en-US" sz="2800" dirty="0" smtClean="0"/>
              <a:t>Pure word deafness – can speak, read, write normally, but can’t understand speech (problem with </a:t>
            </a:r>
            <a:r>
              <a:rPr lang="en-US" sz="2800" dirty="0" err="1" smtClean="0"/>
              <a:t>prelexical</a:t>
            </a:r>
            <a:r>
              <a:rPr lang="en-US" sz="2800" dirty="0" smtClean="0"/>
              <a:t> processing)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segment speech?</a:t>
            </a:r>
          </a:p>
          <a:p>
            <a:pPr lvl="1"/>
            <a:r>
              <a:rPr lang="en-US" dirty="0" smtClean="0"/>
              <a:t>Acoustic sounds are not fixed – they depend on context</a:t>
            </a:r>
          </a:p>
          <a:p>
            <a:pPr lvl="2"/>
            <a:r>
              <a:rPr lang="en-US" dirty="0" smtClean="0"/>
              <a:t>B = bill ball able rob</a:t>
            </a:r>
          </a:p>
          <a:p>
            <a:pPr lvl="1"/>
            <a:r>
              <a:rPr lang="en-US" dirty="0" smtClean="0"/>
              <a:t>Templates – we don’t have perfect examples for recognizing sounds (like letters)</a:t>
            </a:r>
          </a:p>
          <a:p>
            <a:pPr lvl="2"/>
            <a:r>
              <a:rPr lang="en-US" dirty="0" smtClean="0"/>
              <a:t>So this theory also doesn’t work for sounds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segment speech?</a:t>
            </a:r>
          </a:p>
          <a:p>
            <a:r>
              <a:rPr lang="en-US" sz="3200" dirty="0" smtClean="0"/>
              <a:t>Features to consider</a:t>
            </a:r>
          </a:p>
          <a:p>
            <a:pPr lvl="1"/>
            <a:r>
              <a:rPr lang="en-US" dirty="0" smtClean="0"/>
              <a:t>Segmentation – splitting speech up into constituent phonemes </a:t>
            </a:r>
          </a:p>
          <a:p>
            <a:pPr lvl="1"/>
            <a:r>
              <a:rPr lang="en-US" sz="2800" dirty="0" smtClean="0"/>
              <a:t>Invariance – same phoneme can sound different depending on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segment speech?</a:t>
            </a:r>
          </a:p>
          <a:p>
            <a:r>
              <a:rPr lang="en-US" dirty="0" smtClean="0"/>
              <a:t>Invariance</a:t>
            </a:r>
          </a:p>
          <a:p>
            <a:pPr lvl="1"/>
            <a:r>
              <a:rPr lang="en-US" dirty="0" smtClean="0"/>
              <a:t>Assimilation – influence of one sound on the articulation of another</a:t>
            </a:r>
          </a:p>
          <a:p>
            <a:pPr lvl="1"/>
            <a:r>
              <a:rPr lang="en-US" dirty="0" smtClean="0"/>
              <a:t>Co-articulation – the way in which the </a:t>
            </a:r>
            <a:r>
              <a:rPr lang="en-US" dirty="0" err="1" smtClean="0"/>
              <a:t>articulatory</a:t>
            </a:r>
            <a:r>
              <a:rPr lang="en-US" dirty="0" smtClean="0"/>
              <a:t> apparatus takes account of the surrounding sounds when a sound is articulated</a:t>
            </a:r>
          </a:p>
          <a:p>
            <a:pPr lvl="2"/>
            <a:r>
              <a:rPr lang="en-US" dirty="0" smtClean="0"/>
              <a:t>Two sounds at once!</a:t>
            </a:r>
          </a:p>
          <a:p>
            <a:pPr lvl="2"/>
            <a:r>
              <a:rPr lang="en-US" dirty="0" smtClean="0">
                <a:hlinkClick r:id="rId2"/>
              </a:rPr>
              <a:t>http://www.youtube.com/watch?v=sZsBbf5lWXg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segment speech?</a:t>
            </a:r>
          </a:p>
          <a:p>
            <a:r>
              <a:rPr lang="en-US" dirty="0" smtClean="0"/>
              <a:t>Invariance</a:t>
            </a:r>
          </a:p>
          <a:p>
            <a:pPr lvl="1"/>
            <a:r>
              <a:rPr lang="en-US" dirty="0" smtClean="0"/>
              <a:t>Assimilation and co-articulation are advantageous – each sound is easier to say as we blend</a:t>
            </a:r>
          </a:p>
          <a:p>
            <a:pPr lvl="1"/>
            <a:r>
              <a:rPr lang="en-US" dirty="0" smtClean="0"/>
              <a:t>We are getting more information at once</a:t>
            </a:r>
          </a:p>
          <a:p>
            <a:pPr lvl="1"/>
            <a:r>
              <a:rPr lang="en-US" dirty="0" smtClean="0"/>
              <a:t>Parallel transmission – what’s coming next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</TotalTime>
  <Words>2153</Words>
  <Application>Microsoft Macintosh PowerPoint</Application>
  <PresentationFormat>On-screen Show (4:3)</PresentationFormat>
  <Paragraphs>280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Century Schoolbook</vt:lpstr>
      <vt:lpstr>Wingdings</vt:lpstr>
      <vt:lpstr>Wingdings 2</vt:lpstr>
      <vt:lpstr>Oriel</vt:lpstr>
      <vt:lpstr>Understanding Speech</vt:lpstr>
      <vt:lpstr>Speech Perception</vt:lpstr>
      <vt:lpstr>Speech Perception</vt:lpstr>
      <vt:lpstr>Recognizing Speech</vt:lpstr>
      <vt:lpstr>Recognizing Speech</vt:lpstr>
      <vt:lpstr>Recognizing Speech</vt:lpstr>
      <vt:lpstr>Recognizing Speech</vt:lpstr>
      <vt:lpstr>Recognizing Speech</vt:lpstr>
      <vt:lpstr>Recognizing Speech</vt:lpstr>
      <vt:lpstr>Recognizing Speech</vt:lpstr>
      <vt:lpstr>Recognizing Speech</vt:lpstr>
      <vt:lpstr>Recognizing Speech</vt:lpstr>
      <vt:lpstr>Recognizing Speech</vt:lpstr>
      <vt:lpstr>Recognizing Speech</vt:lpstr>
      <vt:lpstr>Recognizing Speech</vt:lpstr>
      <vt:lpstr>Recognizing Speech</vt:lpstr>
      <vt:lpstr>Context and Sound Identification</vt:lpstr>
      <vt:lpstr>Context and Sound Identification</vt:lpstr>
      <vt:lpstr>Context and Sound Identification</vt:lpstr>
      <vt:lpstr>Context and Sound Identification</vt:lpstr>
      <vt:lpstr>Context and Sound Identification</vt:lpstr>
      <vt:lpstr>Context and Sound Identification</vt:lpstr>
      <vt:lpstr>Time Course in Word Recognition</vt:lpstr>
      <vt:lpstr>Time Course in Word Recognition</vt:lpstr>
      <vt:lpstr>Time Course in Word Recognition</vt:lpstr>
      <vt:lpstr>Time Course in Word Recognition</vt:lpstr>
      <vt:lpstr>Time Course in Word Recognition</vt:lpstr>
      <vt:lpstr>Time Course in Word Recognition</vt:lpstr>
      <vt:lpstr>Context Effects</vt:lpstr>
      <vt:lpstr>Context Effects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Models of Speech Perception</vt:lpstr>
      <vt:lpstr>BrainsZ!</vt:lpstr>
    </vt:vector>
  </TitlesOfParts>
  <Company>Grizli777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Speech</dc:title>
  <dc:creator>ausername</dc:creator>
  <cp:lastModifiedBy>Erin M. Buchanan</cp:lastModifiedBy>
  <cp:revision>40</cp:revision>
  <dcterms:created xsi:type="dcterms:W3CDTF">2011-08-09T03:50:39Z</dcterms:created>
  <dcterms:modified xsi:type="dcterms:W3CDTF">2016-07-28T22:46:50Z</dcterms:modified>
</cp:coreProperties>
</file>