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58" r:id="rId7"/>
    <p:sldId id="277" r:id="rId8"/>
    <p:sldId id="278" r:id="rId9"/>
    <p:sldId id="259" r:id="rId10"/>
    <p:sldId id="261" r:id="rId11"/>
    <p:sldId id="279" r:id="rId12"/>
    <p:sldId id="262" r:id="rId13"/>
    <p:sldId id="263" r:id="rId14"/>
    <p:sldId id="280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64" r:id="rId24"/>
    <p:sldId id="265" r:id="rId25"/>
    <p:sldId id="282" r:id="rId26"/>
    <p:sldId id="283" r:id="rId27"/>
    <p:sldId id="266" r:id="rId28"/>
    <p:sldId id="292" r:id="rId29"/>
    <p:sldId id="293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5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507A-8CFE-C74D-8E62-D1D419E2748E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6965-BD2A-B544-8578-CD0867BE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CFA: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Get the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new Standardized Columns?</a:t>
            </a:r>
          </a:p>
          <a:p>
            <a:pPr lvl="1"/>
            <a:r>
              <a:rPr lang="en-US" dirty="0" err="1" smtClean="0"/>
              <a:t>Std.lv</a:t>
            </a:r>
            <a:r>
              <a:rPr lang="en-US" dirty="0" smtClean="0"/>
              <a:t> = standardizes the latent variable but leaves manifest in the scale</a:t>
            </a:r>
          </a:p>
          <a:p>
            <a:pPr lvl="1"/>
            <a:r>
              <a:rPr lang="en-US" dirty="0" err="1" smtClean="0"/>
              <a:t>Std.all</a:t>
            </a:r>
            <a:r>
              <a:rPr lang="en-US" dirty="0" smtClean="0"/>
              <a:t> = standardizes everything.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546600"/>
            <a:ext cx="6858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Get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we had an extra function for fit – if you wanted to see more of them: </a:t>
            </a:r>
            <a:r>
              <a:rPr lang="en-US" dirty="0" err="1" smtClean="0"/>
              <a:t>fitmeasures</a:t>
            </a:r>
            <a:r>
              <a:rPr lang="en-US" dirty="0" smtClean="0"/>
              <a:t>(</a:t>
            </a:r>
            <a:r>
              <a:rPr lang="en-US" i="1" dirty="0" smtClean="0"/>
              <a:t>model fit</a:t>
            </a:r>
            <a:r>
              <a:rPr lang="en-US" dirty="0" smtClean="0"/>
              <a:t>), we also have extra functions for other parts.</a:t>
            </a:r>
          </a:p>
          <a:p>
            <a:pPr lvl="1"/>
            <a:r>
              <a:rPr lang="en-US" dirty="0" err="1" smtClean="0"/>
              <a:t>parameterestimates</a:t>
            </a:r>
            <a:r>
              <a:rPr lang="en-US" dirty="0" smtClean="0"/>
              <a:t>(</a:t>
            </a:r>
            <a:r>
              <a:rPr lang="en-US" i="1" dirty="0" smtClean="0"/>
              <a:t>model fit, </a:t>
            </a:r>
            <a:r>
              <a:rPr lang="en-US" dirty="0" smtClean="0"/>
              <a:t>standardized = T)</a:t>
            </a:r>
          </a:p>
          <a:p>
            <a:pPr lvl="1"/>
            <a:r>
              <a:rPr lang="en-US" dirty="0" smtClean="0"/>
              <a:t>This function gives you the estimated values AND the confidence intervals for the unstandardized solution.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Get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fitted() function</a:t>
            </a:r>
          </a:p>
          <a:p>
            <a:pPr lvl="1"/>
            <a:r>
              <a:rPr lang="en-US" dirty="0" smtClean="0"/>
              <a:t>Gives you the recreated covariance table </a:t>
            </a:r>
          </a:p>
          <a:p>
            <a:r>
              <a:rPr lang="en-US" dirty="0" smtClean="0"/>
              <a:t>residuals() function</a:t>
            </a:r>
          </a:p>
          <a:p>
            <a:pPr lvl="1"/>
            <a:r>
              <a:rPr lang="en-US" dirty="0" smtClean="0"/>
              <a:t>Gives you the difference between actual and reproduced correlation 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3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Get the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fitmeasures</a:t>
            </a:r>
            <a:r>
              <a:rPr lang="en-US" i="1" dirty="0" smtClean="0"/>
              <a:t>(model fit)</a:t>
            </a:r>
          </a:p>
          <a:p>
            <a:pPr lvl="1"/>
            <a:r>
              <a:rPr lang="en-US" dirty="0" smtClean="0"/>
              <a:t>How you can get ALL the fit indices!</a:t>
            </a:r>
          </a:p>
          <a:p>
            <a:r>
              <a:rPr lang="en-US" dirty="0" err="1" smtClean="0"/>
              <a:t>modificationindices</a:t>
            </a:r>
            <a:r>
              <a:rPr lang="en-US" i="1" dirty="0" smtClean="0"/>
              <a:t>(model fit)</a:t>
            </a:r>
          </a:p>
          <a:p>
            <a:pPr lvl="1"/>
            <a:r>
              <a:rPr lang="en-US" dirty="0" smtClean="0"/>
              <a:t>Get the modification indices separately from all the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Draw the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semPaths</a:t>
            </a:r>
            <a:r>
              <a:rPr lang="en-US" dirty="0" smtClean="0"/>
              <a:t> function:</a:t>
            </a:r>
          </a:p>
          <a:p>
            <a:r>
              <a:rPr lang="en-US" dirty="0" err="1" smtClean="0"/>
              <a:t>semPaths</a:t>
            </a:r>
            <a:r>
              <a:rPr lang="en-US" dirty="0" smtClean="0"/>
              <a:t>(</a:t>
            </a:r>
            <a:r>
              <a:rPr lang="en-US" i="1" dirty="0" smtClean="0"/>
              <a:t>model fit, </a:t>
            </a:r>
            <a:endParaRPr lang="en-US" dirty="0" smtClean="0"/>
          </a:p>
          <a:p>
            <a:r>
              <a:rPr lang="en-US" dirty="0" err="1" smtClean="0"/>
              <a:t>whatLabels</a:t>
            </a:r>
            <a:r>
              <a:rPr lang="en-US" dirty="0" smtClean="0"/>
              <a:t> = “par”,</a:t>
            </a:r>
          </a:p>
          <a:p>
            <a:r>
              <a:rPr lang="en-US" dirty="0" smtClean="0"/>
              <a:t>layout = “tree”)</a:t>
            </a:r>
          </a:p>
          <a:p>
            <a:endParaRPr lang="en-US" dirty="0"/>
          </a:p>
          <a:p>
            <a:r>
              <a:rPr lang="en-US" dirty="0" smtClean="0"/>
              <a:t>Tree works great for CFAs. </a:t>
            </a:r>
          </a:p>
          <a:p>
            <a:r>
              <a:rPr lang="en-US" dirty="0" smtClean="0"/>
              <a:t>Also try with the standardized solution by changing par to std.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Interpret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smtClean="0"/>
              <a:t>estimates / R Squared</a:t>
            </a:r>
            <a:endParaRPr lang="en-US" dirty="0" smtClean="0"/>
          </a:p>
          <a:p>
            <a:r>
              <a:rPr lang="en-US" dirty="0" smtClean="0"/>
              <a:t>Fit Indices</a:t>
            </a:r>
          </a:p>
          <a:p>
            <a:r>
              <a:rPr lang="en-US" dirty="0" smtClean="0"/>
              <a:t>Residuals</a:t>
            </a:r>
          </a:p>
          <a:p>
            <a:r>
              <a:rPr lang="en-US" dirty="0" smtClean="0"/>
              <a:t>Modification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2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check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Heywood cases/logical solution</a:t>
            </a:r>
          </a:p>
          <a:p>
            <a:pPr lvl="1"/>
            <a:r>
              <a:rPr lang="en-US" dirty="0"/>
              <a:t>Are our variances positive + SMCs ok?</a:t>
            </a:r>
          </a:p>
          <a:p>
            <a:pPr lvl="1"/>
            <a:r>
              <a:rPr lang="en-US" dirty="0" smtClean="0"/>
              <a:t>Are there any crazy SEs?</a:t>
            </a:r>
          </a:p>
          <a:p>
            <a:r>
              <a:rPr lang="en-US" dirty="0" smtClean="0"/>
              <a:t>Estimates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id our questions load?</a:t>
            </a:r>
          </a:p>
          <a:p>
            <a:r>
              <a:rPr lang="en-US" dirty="0" smtClean="0"/>
              <a:t>Model fit</a:t>
            </a:r>
          </a:p>
          <a:p>
            <a:pPr lvl="1"/>
            <a:r>
              <a:rPr lang="en-US" dirty="0" smtClean="0"/>
              <a:t>Are the fit indices any good?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– you want parameters that make sense</a:t>
            </a:r>
          </a:p>
          <a:p>
            <a:pPr lvl="1"/>
            <a:r>
              <a:rPr lang="en-US" dirty="0" smtClean="0"/>
              <a:t>You can check out the standardized parameters to determine if questions are still loading like they would in an EFA.</a:t>
            </a:r>
          </a:p>
          <a:p>
            <a:pPr lvl="1"/>
            <a:r>
              <a:rPr lang="en-US" dirty="0" smtClean="0"/>
              <a:t>Z = parameter / SE</a:t>
            </a:r>
          </a:p>
          <a:p>
            <a:pPr lvl="2"/>
            <a:r>
              <a:rPr lang="en-US" dirty="0" smtClean="0"/>
              <a:t>Sometimes called a critical ratio.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errors are tricky</a:t>
            </a:r>
          </a:p>
          <a:p>
            <a:pPr lvl="1"/>
            <a:r>
              <a:rPr lang="en-US" dirty="0" smtClean="0"/>
              <a:t>They are based on the scale of the variable</a:t>
            </a:r>
          </a:p>
          <a:p>
            <a:pPr lvl="1"/>
            <a:r>
              <a:rPr lang="en-US" dirty="0" smtClean="0"/>
              <a:t>You do not want them to be zero</a:t>
            </a:r>
          </a:p>
          <a:p>
            <a:pPr lvl="2"/>
            <a:r>
              <a:rPr lang="en-US" dirty="0" smtClean="0"/>
              <a:t>Estimating no variance is bad … some variance is always good!</a:t>
            </a:r>
          </a:p>
          <a:p>
            <a:pPr lvl="1"/>
            <a:r>
              <a:rPr lang="en-US" dirty="0" smtClean="0"/>
              <a:t>You do not want them to be large</a:t>
            </a:r>
          </a:p>
          <a:p>
            <a:pPr lvl="2"/>
            <a:r>
              <a:rPr lang="en-US" dirty="0" smtClean="0"/>
              <a:t>That means you are not estimating very wel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301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previous notes but here’s a quick reminder:</a:t>
            </a:r>
          </a:p>
          <a:p>
            <a:pPr lvl="1"/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nonsignificant</a:t>
            </a:r>
            <a:r>
              <a:rPr lang="en-US" dirty="0" smtClean="0"/>
              <a:t> (ha!)</a:t>
            </a:r>
            <a:endParaRPr lang="en-US" baseline="30000" dirty="0" smtClean="0"/>
          </a:p>
          <a:p>
            <a:pPr lvl="1"/>
            <a:r>
              <a:rPr lang="en-US" dirty="0" smtClean="0"/>
              <a:t>RMSEA, SRMR = small numbers</a:t>
            </a:r>
          </a:p>
          <a:p>
            <a:pPr lvl="1"/>
            <a:r>
              <a:rPr lang="en-US" dirty="0" smtClean="0"/>
              <a:t>CFI/TLI = large numbers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48" y="723544"/>
            <a:ext cx="5638800" cy="557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1 Factor CFA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talked about modification indices in the last section.</a:t>
            </a:r>
          </a:p>
          <a:p>
            <a:pPr lvl="1"/>
            <a:r>
              <a:rPr lang="en-US" dirty="0" smtClean="0"/>
              <a:t>In this section – think about what they mean before adding paths.  </a:t>
            </a:r>
            <a:endParaRPr lang="en-US" dirty="0"/>
          </a:p>
          <a:p>
            <a:pPr lvl="1"/>
            <a:r>
              <a:rPr lang="en-US" dirty="0" smtClean="0"/>
              <a:t>Usually CFA is meant to test that specific question/latent combination, so it may not help to add the paths or correlate errors on two different </a:t>
            </a:r>
            <a:r>
              <a:rPr lang="en-US" dirty="0" err="1" smtClean="0"/>
              <a:t>latents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Overfitted</a:t>
            </a:r>
            <a:r>
              <a:rPr lang="en-US" dirty="0" smtClean="0"/>
              <a:t> model – when you add parameters that help model fit, but do not help with theory (and probably won’t replicate)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models!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anova</a:t>
            </a:r>
            <a:r>
              <a:rPr lang="en-US" dirty="0" smtClean="0"/>
              <a:t>() function for nested models. </a:t>
            </a:r>
          </a:p>
          <a:p>
            <a:r>
              <a:rPr lang="en-US" dirty="0" smtClean="0"/>
              <a:t>Look at differences in CFI</a:t>
            </a:r>
          </a:p>
          <a:p>
            <a:pPr lvl="1"/>
            <a:r>
              <a:rPr lang="en-US" dirty="0" smtClean="0"/>
              <a:t>Is the change greater than .01?</a:t>
            </a:r>
          </a:p>
          <a:p>
            <a:r>
              <a:rPr lang="en-US" dirty="0" smtClean="0"/>
              <a:t>Look at the AIC/ECVI</a:t>
            </a:r>
          </a:p>
          <a:p>
            <a:pPr lvl="1"/>
            <a:r>
              <a:rPr lang="en-US" dirty="0" smtClean="0"/>
              <a:t>Which one is lower?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to estimating all variables, constraining the variance instead of an indicator.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std.lv</a:t>
            </a:r>
            <a:r>
              <a:rPr lang="en-US" dirty="0" smtClean="0"/>
              <a:t>=TRUE</a:t>
            </a:r>
          </a:p>
          <a:p>
            <a:r>
              <a:rPr lang="en-US" dirty="0" smtClean="0"/>
              <a:t>The main thing to notice here is that the estimate and </a:t>
            </a:r>
            <a:r>
              <a:rPr lang="en-US" dirty="0" err="1" smtClean="0"/>
              <a:t>Std.lv</a:t>
            </a:r>
            <a:r>
              <a:rPr lang="en-US" dirty="0" smtClean="0"/>
              <a:t> columns are the same in this output.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2100"/>
            <a:ext cx="810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23" r="2913"/>
          <a:stretch/>
        </p:blipFill>
        <p:spPr>
          <a:xfrm>
            <a:off x="5305103" y="1140430"/>
            <a:ext cx="5585504" cy="545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specify a two-factor model!</a:t>
            </a:r>
          </a:p>
          <a:p>
            <a:r>
              <a:rPr lang="en-US" dirty="0" smtClean="0"/>
              <a:t>Page 49 in your book</a:t>
            </a:r>
          </a:p>
          <a:p>
            <a:pPr lvl="1"/>
            <a:r>
              <a:rPr lang="en-US" dirty="0" smtClean="0"/>
              <a:t>Verbal and fluid IQ </a:t>
            </a:r>
          </a:p>
          <a:p>
            <a:pPr lvl="1"/>
            <a:r>
              <a:rPr lang="en-US" dirty="0" smtClean="0"/>
              <a:t>Estimate with the same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that you don’t have to use the labels for each parameter. </a:t>
            </a:r>
          </a:p>
          <a:p>
            <a:r>
              <a:rPr lang="en-US" dirty="0" smtClean="0"/>
              <a:t>However, here’s some explanation of the ~~</a:t>
            </a:r>
          </a:p>
          <a:p>
            <a:pPr lvl="1"/>
            <a:r>
              <a:rPr lang="en-US" dirty="0" smtClean="0"/>
              <a:t>~ is Y ~ X </a:t>
            </a:r>
            <a:r>
              <a:rPr lang="is-IS" dirty="0" smtClean="0"/>
              <a:t>… y is predicted by X, but all need to be </a:t>
            </a:r>
            <a:r>
              <a:rPr lang="is-IS" b="1" dirty="0" smtClean="0"/>
              <a:t>defined</a:t>
            </a:r>
            <a:r>
              <a:rPr lang="is-IS" dirty="0" smtClean="0"/>
              <a:t> first. </a:t>
            </a:r>
          </a:p>
          <a:p>
            <a:pPr lvl="1"/>
            <a:r>
              <a:rPr lang="en-US" dirty="0" smtClean="0"/>
              <a:t>=~ defines a latent with manifest variables</a:t>
            </a:r>
          </a:p>
          <a:p>
            <a:pPr lvl="1"/>
            <a:r>
              <a:rPr lang="en-US" dirty="0" smtClean="0"/>
              <a:t>~~ defines a covariance</a:t>
            </a:r>
          </a:p>
        </p:txBody>
      </p:sp>
    </p:spTree>
    <p:extLst>
      <p:ext uri="{BB962C8B-B14F-4D97-AF65-F5344CB8AC3E}">
        <p14:creationId xmlns:p14="http://schemas.microsoft.com/office/powerpoint/2010/main" val="208862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Work through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model.</a:t>
            </a:r>
          </a:p>
          <a:p>
            <a:r>
              <a:rPr lang="en-US" dirty="0" smtClean="0"/>
              <a:t>Get a summary of the model.</a:t>
            </a:r>
          </a:p>
          <a:p>
            <a:r>
              <a:rPr lang="en-US" dirty="0" smtClean="0"/>
              <a:t>Look at other parts of the summary and interpret:</a:t>
            </a:r>
          </a:p>
          <a:p>
            <a:pPr lvl="1"/>
            <a:r>
              <a:rPr lang="en-US" dirty="0" smtClean="0"/>
              <a:t>Fit indices</a:t>
            </a:r>
          </a:p>
          <a:p>
            <a:pPr lvl="1"/>
            <a:r>
              <a:rPr lang="en-US" dirty="0" smtClean="0"/>
              <a:t>Parameter estimates</a:t>
            </a:r>
          </a:p>
          <a:p>
            <a:pPr lvl="1"/>
            <a:r>
              <a:rPr lang="en-US" dirty="0" smtClean="0"/>
              <a:t>R square values</a:t>
            </a:r>
          </a:p>
          <a:p>
            <a:pPr lvl="1"/>
            <a:r>
              <a:rPr lang="en-US" dirty="0" smtClean="0"/>
              <a:t>Residuals</a:t>
            </a:r>
          </a:p>
          <a:p>
            <a:r>
              <a:rPr lang="en-US" dirty="0" smtClean="0"/>
              <a:t>Make a picture.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fully latent model! </a:t>
            </a:r>
          </a:p>
          <a:p>
            <a:pPr lvl="1"/>
            <a:r>
              <a:rPr lang="en-US" dirty="0" smtClean="0"/>
              <a:t>Preview of a coming lecture. </a:t>
            </a:r>
          </a:p>
          <a:p>
            <a:pPr lvl="1"/>
            <a:r>
              <a:rPr lang="en-US" dirty="0" smtClean="0"/>
              <a:t>~ is Y ~ X </a:t>
            </a:r>
            <a:r>
              <a:rPr lang="is-IS" dirty="0" smtClean="0"/>
              <a:t>… y is predicted by X, but all need to be </a:t>
            </a:r>
            <a:r>
              <a:rPr lang="is-IS" b="1" dirty="0" smtClean="0"/>
              <a:t>defined</a:t>
            </a:r>
            <a:r>
              <a:rPr lang="is-IS" dirty="0" smtClean="0"/>
              <a:t> first. </a:t>
            </a:r>
          </a:p>
          <a:p>
            <a:pPr lvl="1"/>
            <a:r>
              <a:rPr lang="en-US" dirty="0" smtClean="0"/>
              <a:t>=~ defines a latent with manifest variables</a:t>
            </a:r>
          </a:p>
          <a:p>
            <a:pPr lvl="1"/>
            <a:r>
              <a:rPr lang="en-US" dirty="0" smtClean="0"/>
              <a:t>~~ defines a covariance</a:t>
            </a:r>
          </a:p>
          <a:p>
            <a:pPr lvl="1"/>
            <a:r>
              <a:rPr lang="en-US" dirty="0" smtClean="0"/>
              <a:t>So, now we can do Latent ~ Latent if they are defined first (so the order of the lines matters).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54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35" y="801812"/>
            <a:ext cx="6591300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4 - Define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31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 </a:t>
            </a:r>
            <a:r>
              <a:rPr lang="en-US" dirty="0" smtClean="0"/>
              <a:t>– Work through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model.</a:t>
            </a:r>
          </a:p>
          <a:p>
            <a:r>
              <a:rPr lang="en-US" dirty="0" smtClean="0"/>
              <a:t>Get a summary of the model.</a:t>
            </a:r>
          </a:p>
          <a:p>
            <a:r>
              <a:rPr lang="en-US" dirty="0" smtClean="0"/>
              <a:t>Look at other parts of the summary and interpret:</a:t>
            </a:r>
          </a:p>
          <a:p>
            <a:pPr lvl="1"/>
            <a:r>
              <a:rPr lang="en-US" dirty="0" smtClean="0"/>
              <a:t>Fit indices</a:t>
            </a:r>
          </a:p>
          <a:p>
            <a:pPr lvl="1"/>
            <a:r>
              <a:rPr lang="en-US" dirty="0" smtClean="0"/>
              <a:t>Parameter estimates</a:t>
            </a:r>
          </a:p>
          <a:p>
            <a:pPr lvl="1"/>
            <a:r>
              <a:rPr lang="en-US" dirty="0" smtClean="0"/>
              <a:t>R square values</a:t>
            </a:r>
          </a:p>
          <a:p>
            <a:pPr lvl="1"/>
            <a:r>
              <a:rPr lang="en-US" dirty="0" smtClean="0"/>
              <a:t>Residuals</a:t>
            </a:r>
          </a:p>
          <a:p>
            <a:r>
              <a:rPr lang="en-US" dirty="0" smtClean="0"/>
              <a:t>Make a picture.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6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Import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lav_matrix_lower2full</a:t>
            </a:r>
          </a:p>
          <a:p>
            <a:pPr lvl="1"/>
            <a:r>
              <a:rPr lang="en-US" dirty="0" smtClean="0"/>
              <a:t>Deal with correlation is already standardized problem?</a:t>
            </a:r>
          </a:p>
          <a:p>
            <a:r>
              <a:rPr lang="en-US" dirty="0" smtClean="0"/>
              <a:t>New function:</a:t>
            </a:r>
          </a:p>
          <a:p>
            <a:pPr lvl="1"/>
            <a:r>
              <a:rPr lang="en-US" dirty="0" smtClean="0"/>
              <a:t>cor2cov(correlations, SDs)</a:t>
            </a:r>
          </a:p>
          <a:p>
            <a:pPr lvl="1"/>
            <a:r>
              <a:rPr lang="en-US" dirty="0" smtClean="0"/>
              <a:t>Converts correlation tables to covariance tables</a:t>
            </a:r>
          </a:p>
          <a:p>
            <a:pPr lvl="1"/>
            <a:r>
              <a:rPr lang="en-US" dirty="0" smtClean="0"/>
              <a:t>You need a correlation matrix AND a vector of SDs </a:t>
            </a:r>
          </a:p>
          <a:p>
            <a:r>
              <a:rPr lang="en-US" dirty="0" smtClean="0"/>
              <a:t>Data is in the chapter 3 R file or in your book around page 39.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Together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83759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0.063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0.063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12777.357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12777.357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12765.269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12765.269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X2 (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(5) </a:t>
                      </a:r>
                      <a:r>
                        <a:rPr lang="hr-HR" dirty="0" smtClean="0"/>
                        <a:t>26.775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(5) </a:t>
                      </a:r>
                      <a:r>
                        <a:rPr lang="hr-HR" dirty="0" smtClean="0"/>
                        <a:t>26.775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 </a:t>
                      </a:r>
                      <a:r>
                        <a:rPr lang="fi-FI" dirty="0" smtClean="0"/>
                        <a:t>12.687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 </a:t>
                      </a:r>
                      <a:r>
                        <a:rPr lang="fi-FI" dirty="0" smtClean="0"/>
                        <a:t>12.687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60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Name Everything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colnames</a:t>
            </a:r>
            <a:r>
              <a:rPr lang="en-US" dirty="0" smtClean="0"/>
              <a:t>() = </a:t>
            </a:r>
            <a:r>
              <a:rPr lang="en-US" dirty="0" err="1" smtClean="0"/>
              <a:t>rownames</a:t>
            </a:r>
            <a:r>
              <a:rPr lang="en-US" dirty="0" smtClean="0"/>
              <a:t>() function to name the matrix.</a:t>
            </a:r>
          </a:p>
          <a:p>
            <a:r>
              <a:rPr lang="en-US" dirty="0" smtClean="0"/>
              <a:t>Use names(</a:t>
            </a:r>
            <a:r>
              <a:rPr lang="en-US" i="1" dirty="0" err="1" smtClean="0"/>
              <a:t>sd</a:t>
            </a:r>
            <a:r>
              <a:rPr lang="en-US" i="1" dirty="0" smtClean="0"/>
              <a:t> vector</a:t>
            </a:r>
            <a:r>
              <a:rPr lang="en-US" dirty="0" smtClean="0"/>
              <a:t>) to name the standard deviations, so we know which ones to combine correctly.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Convert to </a:t>
            </a:r>
            <a:r>
              <a:rPr lang="en-US" dirty="0" err="1" smtClean="0"/>
              <a:t>Cov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Use cor2cov(</a:t>
            </a:r>
            <a:r>
              <a:rPr lang="en-US" i="1" dirty="0" smtClean="0"/>
              <a:t>correlation matrix</a:t>
            </a:r>
            <a:r>
              <a:rPr lang="en-US" dirty="0" smtClean="0"/>
              <a:t>, </a:t>
            </a:r>
            <a:r>
              <a:rPr lang="en-US" i="1" dirty="0" err="1" smtClean="0"/>
              <a:t>sd</a:t>
            </a:r>
            <a:r>
              <a:rPr lang="en-US" i="1" dirty="0" smtClean="0"/>
              <a:t> vector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=~ symbol in the model description </a:t>
            </a:r>
          </a:p>
          <a:p>
            <a:r>
              <a:rPr lang="en-US" dirty="0" smtClean="0"/>
              <a:t>Before we did</a:t>
            </a:r>
          </a:p>
          <a:p>
            <a:pPr lvl="1"/>
            <a:r>
              <a:rPr lang="en-US" dirty="0" smtClean="0"/>
              <a:t>Y ~ X</a:t>
            </a:r>
          </a:p>
          <a:p>
            <a:pPr lvl="1"/>
            <a:r>
              <a:rPr lang="en-US" dirty="0" smtClean="0"/>
              <a:t>Because all the variables were manifest, and we were just predicting Y.</a:t>
            </a:r>
          </a:p>
          <a:p>
            <a:pPr lvl="1"/>
            <a:r>
              <a:rPr lang="en-US" dirty="0" smtClean="0"/>
              <a:t>What to do if you have to create a variable?</a:t>
            </a:r>
          </a:p>
          <a:p>
            <a:r>
              <a:rPr lang="en-US" dirty="0" smtClean="0"/>
              <a:t>Now we use =~ to tell </a:t>
            </a:r>
            <a:r>
              <a:rPr lang="en-US" dirty="0" err="1" smtClean="0"/>
              <a:t>lavaan</a:t>
            </a:r>
            <a:r>
              <a:rPr lang="en-US" dirty="0" smtClean="0"/>
              <a:t> that the Y is a latent variable and to create it. </a:t>
            </a:r>
          </a:p>
        </p:txBody>
      </p:sp>
    </p:spTree>
    <p:extLst>
      <p:ext uri="{BB962C8B-B14F-4D97-AF65-F5344CB8AC3E}">
        <p14:creationId xmlns:p14="http://schemas.microsoft.com/office/powerpoint/2010/main" val="12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Run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cfa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cfa</a:t>
            </a:r>
            <a:r>
              <a:rPr lang="en-US" dirty="0" smtClean="0"/>
              <a:t> function does basically the same thing that the </a:t>
            </a:r>
            <a:r>
              <a:rPr lang="en-US" dirty="0" err="1" smtClean="0"/>
              <a:t>sem</a:t>
            </a:r>
            <a:r>
              <a:rPr lang="en-US" dirty="0" smtClean="0"/>
              <a:t>() function does, but has more options for </a:t>
            </a:r>
            <a:r>
              <a:rPr lang="en-US" dirty="0" err="1" smtClean="0"/>
              <a:t>cfa-ing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option in the SEM part (not the summary)</a:t>
            </a:r>
          </a:p>
          <a:p>
            <a:pPr lvl="1"/>
            <a:r>
              <a:rPr lang="en-US" dirty="0" err="1" smtClean="0"/>
              <a:t>std.lv</a:t>
            </a:r>
            <a:r>
              <a:rPr lang="en-US" dirty="0" smtClean="0"/>
              <a:t> = Standardize on the Latent Variable.</a:t>
            </a:r>
          </a:p>
          <a:p>
            <a:pPr lvl="1"/>
            <a:r>
              <a:rPr lang="en-US" dirty="0" smtClean="0"/>
              <a:t>I recommend leaving this OFF – why? Because the standardized = TRUE in the summary function will show you this output + the unstandardized solution – so why not see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Run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std.lv</a:t>
            </a:r>
            <a:r>
              <a:rPr lang="en-US" dirty="0" smtClean="0"/>
              <a:t> </a:t>
            </a:r>
            <a:r>
              <a:rPr lang="en-US" dirty="0" smtClean="0"/>
              <a:t>= FALSE</a:t>
            </a:r>
          </a:p>
          <a:p>
            <a:pPr lvl="1"/>
            <a:r>
              <a:rPr lang="en-US" dirty="0" smtClean="0"/>
              <a:t>False is the default</a:t>
            </a:r>
          </a:p>
          <a:p>
            <a:pPr lvl="1"/>
            <a:r>
              <a:rPr lang="en-US" dirty="0" smtClean="0"/>
              <a:t>Makes the first variable the indicator (i.e. sets it to 1).</a:t>
            </a:r>
          </a:p>
          <a:p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Sets the latent as the indicator, estimates all loadings and constrains the variance to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Get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summary(</a:t>
            </a:r>
            <a:r>
              <a:rPr lang="en-US" i="1" dirty="0" smtClean="0"/>
              <a:t>model fit</a:t>
            </a:r>
            <a:r>
              <a:rPr lang="en-US" dirty="0" smtClean="0"/>
              <a:t>, standardized = T, </a:t>
            </a:r>
            <a:r>
              <a:rPr lang="en-US" dirty="0" err="1" smtClean="0"/>
              <a:t>rsquare</a:t>
            </a:r>
            <a:r>
              <a:rPr lang="en-US" dirty="0" smtClean="0"/>
              <a:t> = T, </a:t>
            </a:r>
            <a:r>
              <a:rPr lang="en-US" dirty="0" err="1" smtClean="0"/>
              <a:t>fit.measures</a:t>
            </a:r>
            <a:r>
              <a:rPr lang="en-US" dirty="0" smtClean="0"/>
              <a:t> = T)</a:t>
            </a:r>
          </a:p>
          <a:p>
            <a:pPr lvl="1"/>
            <a:r>
              <a:rPr lang="en-US" dirty="0" smtClean="0"/>
              <a:t>The standardized part is new.</a:t>
            </a:r>
          </a:p>
          <a:p>
            <a:pPr lvl="1"/>
            <a:r>
              <a:rPr lang="en-US" dirty="0" smtClean="0"/>
              <a:t>We will get THREE types of coefficients. </a:t>
            </a:r>
          </a:p>
          <a:p>
            <a:pPr lvl="2"/>
            <a:r>
              <a:rPr lang="en-US" dirty="0" smtClean="0"/>
              <a:t>Regular unstandardized</a:t>
            </a:r>
          </a:p>
          <a:p>
            <a:pPr lvl="2"/>
            <a:r>
              <a:rPr lang="en-US" dirty="0" err="1" smtClean="0"/>
              <a:t>Std.lv</a:t>
            </a:r>
            <a:r>
              <a:rPr lang="en-US" dirty="0" smtClean="0"/>
              <a:t> = standardized on the latent variable (like a beta).</a:t>
            </a:r>
          </a:p>
          <a:p>
            <a:pPr lvl="2"/>
            <a:r>
              <a:rPr lang="en-US" dirty="0" err="1" smtClean="0"/>
              <a:t>Std.all</a:t>
            </a:r>
            <a:r>
              <a:rPr lang="en-US" dirty="0" smtClean="0"/>
              <a:t> = all are standardized, should not go over 1. </a:t>
            </a:r>
          </a:p>
        </p:txBody>
      </p:sp>
    </p:spTree>
    <p:extLst>
      <p:ext uri="{BB962C8B-B14F-4D97-AF65-F5344CB8AC3E}">
        <p14:creationId xmlns:p14="http://schemas.microsoft.com/office/powerpoint/2010/main" val="18355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1174</Words>
  <Application>Microsoft Macintosh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CFA: Basics</vt:lpstr>
      <vt:lpstr>Example 1 – 1 Factor CFA</vt:lpstr>
      <vt:lpstr>Example 1 – Import the Data</vt:lpstr>
      <vt:lpstr>Example 1 – Name Everything </vt:lpstr>
      <vt:lpstr>Example 1 – Convert to Cov Matrix</vt:lpstr>
      <vt:lpstr>Example 1 – Define Model</vt:lpstr>
      <vt:lpstr>Example 1 – Run the Model</vt:lpstr>
      <vt:lpstr>Example 1 – Run the Model</vt:lpstr>
      <vt:lpstr>Example 1 – Get the Output</vt:lpstr>
      <vt:lpstr>Example 1 – Get the Output </vt:lpstr>
      <vt:lpstr>Example 1 – Get the Output</vt:lpstr>
      <vt:lpstr>Example 1 – Get the Output</vt:lpstr>
      <vt:lpstr>Example 1 – Get the Output </vt:lpstr>
      <vt:lpstr>Example 1 – Draw the Picture</vt:lpstr>
      <vt:lpstr>Example 1 – Interpret </vt:lpstr>
      <vt:lpstr>Things to check out</vt:lpstr>
      <vt:lpstr>Parameters</vt:lpstr>
      <vt:lpstr>Parameters</vt:lpstr>
      <vt:lpstr>Model Fit</vt:lpstr>
      <vt:lpstr>Model Fit</vt:lpstr>
      <vt:lpstr>Model Fit</vt:lpstr>
      <vt:lpstr>Compare the models!</vt:lpstr>
      <vt:lpstr>Example 2</vt:lpstr>
      <vt:lpstr>Example 3</vt:lpstr>
      <vt:lpstr>Example 3 – Define Model</vt:lpstr>
      <vt:lpstr>Example 3 – Work through the rest</vt:lpstr>
      <vt:lpstr>Example 4</vt:lpstr>
      <vt:lpstr>Example 4 - Define Model </vt:lpstr>
      <vt:lpstr>Example 4 – Work through the rest</vt:lpstr>
      <vt:lpstr>Examples Together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CFA: Basics</dc:title>
  <dc:creator>Erin M. Buchanan</dc:creator>
  <cp:lastModifiedBy>Erin M. Buchanan</cp:lastModifiedBy>
  <cp:revision>39</cp:revision>
  <dcterms:created xsi:type="dcterms:W3CDTF">2016-05-21T22:20:35Z</dcterms:created>
  <dcterms:modified xsi:type="dcterms:W3CDTF">2016-05-22T04:33:06Z</dcterms:modified>
</cp:coreProperties>
</file>