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8" r:id="rId12"/>
    <p:sldId id="274" r:id="rId13"/>
    <p:sldId id="270" r:id="rId14"/>
    <p:sldId id="271" r:id="rId15"/>
    <p:sldId id="275" r:id="rId16"/>
    <p:sldId id="260" r:id="rId17"/>
    <p:sldId id="272" r:id="rId18"/>
    <p:sldId id="26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5337"/>
  </p:normalViewPr>
  <p:slideViewPr>
    <p:cSldViewPr snapToGrid="0" snapToObjects="1">
      <p:cViewPr>
        <p:scale>
          <a:sx n="104" d="100"/>
          <a:sy n="104" d="100"/>
        </p:scale>
        <p:origin x="81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9847-671A-1044-A6D8-C1C2F9B48E60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9B-A107-B64A-9B00-723802EB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7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9847-671A-1044-A6D8-C1C2F9B48E60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9B-A107-B64A-9B00-723802EB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4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9847-671A-1044-A6D8-C1C2F9B48E60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9B-A107-B64A-9B00-723802EB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9847-671A-1044-A6D8-C1C2F9B48E60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9B-A107-B64A-9B00-723802EB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9847-671A-1044-A6D8-C1C2F9B48E60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9B-A107-B64A-9B00-723802EB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9847-671A-1044-A6D8-C1C2F9B48E60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9B-A107-B64A-9B00-723802EB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9847-671A-1044-A6D8-C1C2F9B48E60}" type="datetimeFigureOut">
              <a:rPr lang="en-US" smtClean="0"/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9B-A107-B64A-9B00-723802EB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9847-671A-1044-A6D8-C1C2F9B48E60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9B-A107-B64A-9B00-723802EB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9847-671A-1044-A6D8-C1C2F9B48E60}" type="datetimeFigureOut">
              <a:rPr lang="en-US" smtClean="0"/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9B-A107-B64A-9B00-723802EB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9847-671A-1044-A6D8-C1C2F9B48E60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9B-A107-B64A-9B00-723802EB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7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9847-671A-1044-A6D8-C1C2F9B48E60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9B-A107-B64A-9B00-723802EB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9847-671A-1044-A6D8-C1C2F9B48E60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7B9B-A107-B64A-9B00-723802EB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Hierarchical Latent Models</a:t>
            </a:r>
            <a:br>
              <a:rPr lang="en-US" dirty="0" smtClean="0"/>
            </a:br>
            <a:r>
              <a:rPr lang="en-US" dirty="0" smtClean="0"/>
              <a:t>Bi-Factor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WISC – Interpret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Heywood cases: </a:t>
            </a:r>
          </a:p>
          <a:p>
            <a:pPr lvl="1"/>
            <a:r>
              <a:rPr lang="en-US" dirty="0" smtClean="0"/>
              <a:t>Variances, </a:t>
            </a:r>
            <a:r>
              <a:rPr lang="en-US" dirty="0" err="1" smtClean="0"/>
              <a:t>Rsquares</a:t>
            </a:r>
            <a:endParaRPr lang="en-US" dirty="0" smtClean="0"/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Residuals</a:t>
            </a:r>
          </a:p>
          <a:p>
            <a:r>
              <a:rPr lang="en-US" dirty="0" smtClean="0"/>
              <a:t>Modification Indices</a:t>
            </a:r>
          </a:p>
          <a:p>
            <a:r>
              <a:rPr lang="en-US" dirty="0" smtClean="0"/>
              <a:t>Fit Indices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3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- WISC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first order model, we find that the correlations are pretty high.</a:t>
            </a:r>
          </a:p>
          <a:p>
            <a:pPr lvl="1"/>
            <a:r>
              <a:rPr lang="en-US" dirty="0" smtClean="0"/>
              <a:t>That’s a good sign that maybe a second order model is appropriate.</a:t>
            </a:r>
          </a:p>
          <a:p>
            <a:pPr lvl="1"/>
            <a:r>
              <a:rPr lang="en-US" dirty="0" smtClean="0"/>
              <a:t>(or that factors should be collapsed, they are not distinct).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9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3348"/>
            <a:ext cx="8229600" cy="646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Second-Order WISC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6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</a:t>
            </a:r>
            <a:r>
              <a:rPr lang="en-US" dirty="0" smtClean="0"/>
              <a:t>WISC – Define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let’s try a second order model. </a:t>
            </a:r>
          </a:p>
          <a:p>
            <a:pPr lvl="1"/>
            <a:r>
              <a:rPr lang="en-US" dirty="0"/>
              <a:t>Set the variance of the latent to 1</a:t>
            </a:r>
          </a:p>
          <a:p>
            <a:pPr lvl="1"/>
            <a:r>
              <a:rPr lang="en-US" dirty="0"/>
              <a:t>g=~ NA*gf + </a:t>
            </a:r>
            <a:r>
              <a:rPr lang="en-US" dirty="0" err="1"/>
              <a:t>gc</a:t>
            </a:r>
            <a:r>
              <a:rPr lang="en-US" dirty="0"/>
              <a:t>  + </a:t>
            </a:r>
            <a:r>
              <a:rPr lang="en-US" dirty="0" err="1"/>
              <a:t>gsm</a:t>
            </a:r>
            <a:r>
              <a:rPr lang="en-US" dirty="0"/>
              <a:t> + </a:t>
            </a:r>
            <a:r>
              <a:rPr lang="en-US" dirty="0" err="1"/>
              <a:t>gs</a:t>
            </a:r>
            <a:r>
              <a:rPr lang="en-US" dirty="0"/>
              <a:t> </a:t>
            </a:r>
            <a:r>
              <a:rPr lang="en-US" dirty="0" smtClean="0"/>
              <a:t>##stops marker variable</a:t>
            </a:r>
            <a:endParaRPr lang="en-US" dirty="0"/>
          </a:p>
          <a:p>
            <a:pPr lvl="1"/>
            <a:r>
              <a:rPr lang="en-US" dirty="0"/>
              <a:t>g~~ 1*g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Set a path to 1</a:t>
            </a:r>
          </a:p>
          <a:p>
            <a:pPr marL="457200" lvl="1" indent="0">
              <a:buNone/>
            </a:pPr>
            <a:r>
              <a:rPr lang="en-US" dirty="0"/>
              <a:t>g=~ gf + </a:t>
            </a:r>
            <a:r>
              <a:rPr lang="en-US" dirty="0" err="1"/>
              <a:t>gc</a:t>
            </a:r>
            <a:r>
              <a:rPr lang="en-US" dirty="0"/>
              <a:t>  + </a:t>
            </a:r>
            <a:r>
              <a:rPr lang="en-US" dirty="0" err="1"/>
              <a:t>gsm</a:t>
            </a:r>
            <a:r>
              <a:rPr lang="en-US" dirty="0"/>
              <a:t> + </a:t>
            </a:r>
            <a:r>
              <a:rPr lang="en-US" dirty="0" err="1"/>
              <a:t>gs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WISC – </a:t>
            </a:r>
            <a:r>
              <a:rPr lang="en-US" dirty="0" smtClean="0"/>
              <a:t>Run and Interpret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model is exactly the same, as well as drawing and getting output. </a:t>
            </a:r>
          </a:p>
          <a:p>
            <a:r>
              <a:rPr lang="en-US" dirty="0" smtClean="0"/>
              <a:t>Interpret:</a:t>
            </a:r>
          </a:p>
          <a:p>
            <a:pPr lvl="1"/>
            <a:r>
              <a:rPr lang="en-US" dirty="0"/>
              <a:t>Heywood cases: </a:t>
            </a:r>
          </a:p>
          <a:p>
            <a:pPr lvl="2"/>
            <a:r>
              <a:rPr lang="en-US" dirty="0"/>
              <a:t>Variances, </a:t>
            </a:r>
            <a:r>
              <a:rPr lang="en-US" dirty="0" err="1"/>
              <a:t>Rsquares</a:t>
            </a:r>
            <a:endParaRPr lang="en-US" dirty="0"/>
          </a:p>
          <a:p>
            <a:pPr lvl="1"/>
            <a:r>
              <a:rPr lang="en-US" dirty="0" smtClean="0"/>
              <a:t>Parameters **</a:t>
            </a:r>
            <a:endParaRPr lang="en-US" dirty="0"/>
          </a:p>
          <a:p>
            <a:pPr lvl="1"/>
            <a:r>
              <a:rPr lang="en-US" dirty="0"/>
              <a:t>Residuals</a:t>
            </a:r>
          </a:p>
          <a:p>
            <a:pPr lvl="1"/>
            <a:r>
              <a:rPr lang="en-US" dirty="0"/>
              <a:t>Modification Indices</a:t>
            </a:r>
          </a:p>
          <a:p>
            <a:pPr lvl="1"/>
            <a:r>
              <a:rPr lang="en-US" dirty="0"/>
              <a:t>Fit Indices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9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Bi-factor WISC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02857"/>
            <a:ext cx="73914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6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Bi-factor WISC – Define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Bi-factor model</a:t>
            </a:r>
          </a:p>
          <a:p>
            <a:pPr lvl="1"/>
            <a:r>
              <a:rPr lang="en-US" dirty="0" smtClean="0"/>
              <a:t>What does this code do?</a:t>
            </a:r>
          </a:p>
          <a:p>
            <a:pPr lvl="1"/>
            <a:r>
              <a:rPr lang="en-US" dirty="0" err="1"/>
              <a:t>gf</a:t>
            </a:r>
            <a:r>
              <a:rPr lang="en-US" dirty="0"/>
              <a:t> =~ a*</a:t>
            </a:r>
            <a:r>
              <a:rPr lang="en-US" dirty="0" err="1"/>
              <a:t>Matrix.Reasoning</a:t>
            </a:r>
            <a:r>
              <a:rPr lang="en-US" dirty="0"/>
              <a:t> + a*</a:t>
            </a:r>
            <a:r>
              <a:rPr lang="en-US" dirty="0" err="1"/>
              <a:t>Picture.Concepts</a:t>
            </a:r>
            <a:r>
              <a:rPr lang="en-US" dirty="0"/>
              <a:t>  </a:t>
            </a:r>
          </a:p>
          <a:p>
            <a:pPr lvl="1"/>
            <a:r>
              <a:rPr lang="en-US" dirty="0" err="1"/>
              <a:t>gsm</a:t>
            </a:r>
            <a:r>
              <a:rPr lang="en-US" dirty="0"/>
              <a:t> =~  b*</a:t>
            </a:r>
            <a:r>
              <a:rPr lang="en-US" dirty="0" err="1"/>
              <a:t>Digit.Span</a:t>
            </a:r>
            <a:r>
              <a:rPr lang="en-US" dirty="0"/>
              <a:t> + b*</a:t>
            </a:r>
            <a:r>
              <a:rPr lang="en-US" dirty="0" err="1"/>
              <a:t>Letter.Number</a:t>
            </a:r>
            <a:endParaRPr lang="en-US" dirty="0"/>
          </a:p>
          <a:p>
            <a:pPr lvl="1"/>
            <a:r>
              <a:rPr lang="en-US" dirty="0" err="1"/>
              <a:t>gs</a:t>
            </a:r>
            <a:r>
              <a:rPr lang="en-US" dirty="0"/>
              <a:t> =~ c*Coding + </a:t>
            </a:r>
            <a:r>
              <a:rPr lang="en-US" dirty="0" smtClean="0"/>
              <a:t>c*</a:t>
            </a:r>
            <a:r>
              <a:rPr lang="en-US" dirty="0" err="1" smtClean="0"/>
              <a:t>Symbol.Searc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 this particular model, because we have only two indicators, we have to set them equal for identification for a </a:t>
            </a:r>
            <a:r>
              <a:rPr lang="en-US" dirty="0" err="1" smtClean="0"/>
              <a:t>bifactor</a:t>
            </a:r>
            <a:r>
              <a:rPr lang="en-US" dirty="0" smtClean="0"/>
              <a:t> </a:t>
            </a:r>
            <a:r>
              <a:rPr lang="is-IS" dirty="0" smtClean="0"/>
              <a:t>… why not the regular one?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8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Bi-factor WISC – Define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define one set of </a:t>
            </a:r>
            <a:r>
              <a:rPr lang="en-US" dirty="0" err="1" smtClean="0"/>
              <a:t>latents</a:t>
            </a:r>
            <a:r>
              <a:rPr lang="en-US" dirty="0" smtClean="0"/>
              <a:t> (the normal CFA):</a:t>
            </a:r>
          </a:p>
          <a:p>
            <a:r>
              <a:rPr lang="en-US" dirty="0" smtClean="0"/>
              <a:t>Add a second latent that every variable is related to:</a:t>
            </a:r>
          </a:p>
          <a:p>
            <a:r>
              <a:rPr lang="en-US" dirty="0"/>
              <a:t>g =~ Information + Comprehension + </a:t>
            </a:r>
            <a:r>
              <a:rPr lang="en-US" dirty="0" err="1"/>
              <a:t>Matrix.Reasoning</a:t>
            </a:r>
            <a:r>
              <a:rPr lang="en-US" dirty="0"/>
              <a:t> + </a:t>
            </a:r>
            <a:r>
              <a:rPr lang="en-US" dirty="0" err="1"/>
              <a:t>Picture.Concepts</a:t>
            </a:r>
            <a:r>
              <a:rPr lang="en-US" dirty="0"/>
              <a:t> + Similarities + Vocabulary +  </a:t>
            </a:r>
            <a:r>
              <a:rPr lang="en-US" dirty="0" err="1"/>
              <a:t>Digit.Span</a:t>
            </a:r>
            <a:r>
              <a:rPr lang="en-US" dirty="0"/>
              <a:t> + </a:t>
            </a:r>
            <a:r>
              <a:rPr lang="en-US" dirty="0" err="1"/>
              <a:t>Letter.Number</a:t>
            </a:r>
            <a:r>
              <a:rPr lang="en-US" dirty="0"/>
              <a:t> + Coding + </a:t>
            </a:r>
            <a:r>
              <a:rPr lang="en-US" dirty="0" err="1"/>
              <a:t>Symbol.Search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1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Bi-factor WISC – Run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this orthogonal code to your </a:t>
            </a:r>
            <a:r>
              <a:rPr lang="en-US" dirty="0" err="1" smtClean="0"/>
              <a:t>cfa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/>
              <a:t>orthogonal=</a:t>
            </a:r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Forces the </a:t>
            </a:r>
            <a:r>
              <a:rPr lang="en-US" dirty="0" err="1" smtClean="0"/>
              <a:t>latents</a:t>
            </a:r>
            <a:r>
              <a:rPr lang="en-US" dirty="0" smtClean="0"/>
              <a:t> to be uncorrelated, which is faster than turning each path off individually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Bi-factor WISC – </a:t>
            </a:r>
            <a:r>
              <a:rPr lang="en-US" dirty="0" smtClean="0"/>
              <a:t>Run and Interpret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steps are the same as above with the other CFAs. </a:t>
            </a:r>
            <a:endParaRPr lang="en-US" dirty="0"/>
          </a:p>
          <a:p>
            <a:r>
              <a:rPr lang="en-US" dirty="0"/>
              <a:t>Interpret:</a:t>
            </a:r>
          </a:p>
          <a:p>
            <a:pPr lvl="1"/>
            <a:r>
              <a:rPr lang="en-US" dirty="0"/>
              <a:t>Heywood cases: </a:t>
            </a:r>
          </a:p>
          <a:p>
            <a:pPr lvl="2"/>
            <a:r>
              <a:rPr lang="en-US" dirty="0"/>
              <a:t>Variances, </a:t>
            </a:r>
            <a:r>
              <a:rPr lang="en-US" dirty="0" err="1"/>
              <a:t>Rsquares</a:t>
            </a:r>
            <a:endParaRPr lang="en-US" dirty="0"/>
          </a:p>
          <a:p>
            <a:pPr lvl="1"/>
            <a:r>
              <a:rPr lang="en-US" dirty="0"/>
              <a:t>Parameters **</a:t>
            </a:r>
          </a:p>
          <a:p>
            <a:pPr lvl="1"/>
            <a:r>
              <a:rPr lang="en-US" dirty="0"/>
              <a:t>Residuals</a:t>
            </a:r>
          </a:p>
          <a:p>
            <a:pPr lvl="1"/>
            <a:r>
              <a:rPr lang="en-US" dirty="0"/>
              <a:t>Modification Indices</a:t>
            </a:r>
          </a:p>
          <a:p>
            <a:pPr lvl="1"/>
            <a:r>
              <a:rPr lang="en-US" dirty="0"/>
              <a:t>Fit Indices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WISC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let’s fit a first order model for the WISC</a:t>
            </a:r>
          </a:p>
          <a:p>
            <a:pPr lvl="1"/>
            <a:r>
              <a:rPr lang="en-US" dirty="0" smtClean="0"/>
              <a:t>If the first order model doesn’t work, then a second order isn’t appropriate</a:t>
            </a:r>
          </a:p>
          <a:p>
            <a:pPr lvl="1"/>
            <a:r>
              <a:rPr lang="en-US" dirty="0" smtClean="0"/>
              <a:t>You should also check out the correlations/</a:t>
            </a:r>
            <a:r>
              <a:rPr lang="en-US" dirty="0" err="1" smtClean="0"/>
              <a:t>covariances</a:t>
            </a:r>
            <a:r>
              <a:rPr lang="en-US" dirty="0" smtClean="0"/>
              <a:t> between factors to make sure that they are even related.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0"/>
            <a:ext cx="7429500" cy="629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WISC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WISC – Import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covariance/correlation tables, remember – huge data is easier to see if you stack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5845"/>
            <a:ext cx="11472570" cy="36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WISC – Name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example, we have the standard deviations, although we don’t need them because we already have </a:t>
            </a:r>
            <a:r>
              <a:rPr lang="en-US" dirty="0" err="1" smtClean="0"/>
              <a:t>covariances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names, </a:t>
            </a:r>
            <a:r>
              <a:rPr lang="en-US" dirty="0" err="1" smtClean="0"/>
              <a:t>rownames</a:t>
            </a:r>
            <a:r>
              <a:rPr lang="en-US" dirty="0" smtClean="0"/>
              <a:t>, and </a:t>
            </a:r>
            <a:r>
              <a:rPr lang="en-US" dirty="0" err="1" smtClean="0"/>
              <a:t>colnames</a:t>
            </a:r>
            <a:r>
              <a:rPr lang="en-US" dirty="0" smtClean="0"/>
              <a:t> functions to name everything.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WISC – Define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with a first order CFA:</a:t>
            </a:r>
          </a:p>
          <a:p>
            <a:pPr lvl="1"/>
            <a:r>
              <a:rPr lang="en-US" dirty="0" smtClean="0"/>
              <a:t>You build the </a:t>
            </a:r>
            <a:r>
              <a:rPr lang="en-US" dirty="0" err="1" smtClean="0"/>
              <a:t>latents</a:t>
            </a:r>
            <a:r>
              <a:rPr lang="en-US" dirty="0" smtClean="0"/>
              <a:t> with LATENT =~ manifest + manifest </a:t>
            </a:r>
            <a:r>
              <a:rPr lang="is-IS" dirty="0" smtClean="0"/>
              <a:t>… etc.</a:t>
            </a:r>
          </a:p>
          <a:p>
            <a:pPr lvl="1"/>
            <a:r>
              <a:rPr lang="is-IS" dirty="0" smtClean="0"/>
              <a:t>Each latent should be on a separate line.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09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WISC – Run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cfa</a:t>
            </a:r>
            <a:r>
              <a:rPr lang="en-US" dirty="0" smtClean="0"/>
              <a:t> function with:</a:t>
            </a:r>
          </a:p>
          <a:p>
            <a:pPr lvl="1"/>
            <a:r>
              <a:rPr lang="en-US" dirty="0" smtClean="0"/>
              <a:t>Model name</a:t>
            </a:r>
          </a:p>
          <a:p>
            <a:pPr lvl="1"/>
            <a:r>
              <a:rPr lang="en-US" dirty="0" err="1" smtClean="0"/>
              <a:t>Sample.cov</a:t>
            </a:r>
            <a:endParaRPr lang="en-US" dirty="0" smtClean="0"/>
          </a:p>
          <a:p>
            <a:pPr lvl="1"/>
            <a:r>
              <a:rPr lang="en-US" dirty="0" err="1" smtClean="0"/>
              <a:t>Sample.nobs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4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WISC – Get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Summary: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fit.measure</a:t>
            </a:r>
            <a:r>
              <a:rPr lang="en-US" dirty="0" smtClean="0"/>
              <a:t> = T, </a:t>
            </a:r>
            <a:r>
              <a:rPr lang="en-US" dirty="0" err="1" smtClean="0"/>
              <a:t>rsquare</a:t>
            </a:r>
            <a:r>
              <a:rPr lang="en-US" dirty="0" smtClean="0"/>
              <a:t> = T, standardized = T</a:t>
            </a:r>
          </a:p>
          <a:p>
            <a:r>
              <a:rPr lang="en-US" dirty="0" smtClean="0"/>
              <a:t>Other functions:</a:t>
            </a:r>
          </a:p>
          <a:p>
            <a:pPr lvl="1"/>
            <a:r>
              <a:rPr lang="en-US" dirty="0" err="1"/>
              <a:t>parameterestimates</a:t>
            </a:r>
            <a:r>
              <a:rPr lang="en-US" dirty="0"/>
              <a:t>(wisc4.fourFactor.fit, standardized=TRUE) ##CIs for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fitted(wisc4.fourFactor.fit</a:t>
            </a:r>
            <a:r>
              <a:rPr lang="en-US" dirty="0"/>
              <a:t>) ##look at </a:t>
            </a:r>
            <a:r>
              <a:rPr lang="en-US" dirty="0" err="1"/>
              <a:t>cov</a:t>
            </a:r>
            <a:r>
              <a:rPr lang="en-US" dirty="0"/>
              <a:t>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residuals(wisc4.fourFactor.fit</a:t>
            </a:r>
            <a:r>
              <a:rPr lang="en-US" dirty="0"/>
              <a:t>) ##look at </a:t>
            </a:r>
            <a:r>
              <a:rPr lang="en-US" dirty="0" smtClean="0"/>
              <a:t>residuals</a:t>
            </a:r>
          </a:p>
          <a:p>
            <a:pPr lvl="1"/>
            <a:r>
              <a:rPr lang="en-US" dirty="0" err="1" smtClean="0"/>
              <a:t>fitmeasures</a:t>
            </a:r>
            <a:r>
              <a:rPr lang="en-US" dirty="0" smtClean="0"/>
              <a:t>(wisc4.fourFactor.fit</a:t>
            </a:r>
            <a:r>
              <a:rPr lang="en-US" dirty="0"/>
              <a:t>) ##fit </a:t>
            </a:r>
            <a:r>
              <a:rPr lang="en-US" dirty="0" smtClean="0"/>
              <a:t>indices</a:t>
            </a:r>
          </a:p>
          <a:p>
            <a:pPr lvl="1"/>
            <a:r>
              <a:rPr lang="en-US" dirty="0" err="1" smtClean="0"/>
              <a:t>modificationindices</a:t>
            </a:r>
            <a:r>
              <a:rPr lang="en-US" dirty="0" smtClean="0"/>
              <a:t>(wisc4.fourFactor.fit</a:t>
            </a:r>
            <a:r>
              <a:rPr lang="en-US" dirty="0"/>
              <a:t>) ##modification indices</a:t>
            </a:r>
          </a:p>
        </p:txBody>
      </p:sp>
    </p:spTree>
    <p:extLst>
      <p:ext uri="{BB962C8B-B14F-4D97-AF65-F5344CB8AC3E}">
        <p14:creationId xmlns:p14="http://schemas.microsoft.com/office/powerpoint/2010/main" val="121134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WISC – Make a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SemPaths</a:t>
            </a:r>
            <a:r>
              <a:rPr lang="en-US" dirty="0"/>
              <a:t> </a:t>
            </a:r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Model fit, </a:t>
            </a:r>
          </a:p>
          <a:p>
            <a:pPr lvl="1"/>
            <a:r>
              <a:rPr lang="en-US" dirty="0" smtClean="0"/>
              <a:t>What labels,</a:t>
            </a:r>
          </a:p>
          <a:p>
            <a:pPr lvl="1"/>
            <a:r>
              <a:rPr lang="en-US" dirty="0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9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570</Words>
  <Application>Microsoft Macintosh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Hierarchical Latent Models Bi-Factor Models</vt:lpstr>
      <vt:lpstr>First Order WISC</vt:lpstr>
      <vt:lpstr>First Order WISC</vt:lpstr>
      <vt:lpstr>First Order WISC – Import the Data</vt:lpstr>
      <vt:lpstr>First Order WISC – Name Everything</vt:lpstr>
      <vt:lpstr>First Order WISC – Define Model</vt:lpstr>
      <vt:lpstr>First Order WISC – Run the Model</vt:lpstr>
      <vt:lpstr>First Order WISC – Get the Output</vt:lpstr>
      <vt:lpstr>First Order WISC – Make a Picture</vt:lpstr>
      <vt:lpstr>First Order WISC – Interpret Output</vt:lpstr>
      <vt:lpstr>First Order - WISC</vt:lpstr>
      <vt:lpstr>Second-Order WISC</vt:lpstr>
      <vt:lpstr>Second-Order WISC – Define Model</vt:lpstr>
      <vt:lpstr>Second-Order WISC – Run and Interpret</vt:lpstr>
      <vt:lpstr>Bi-factor WISC</vt:lpstr>
      <vt:lpstr>Bi-factor WISC – Define Model</vt:lpstr>
      <vt:lpstr>Bi-factor WISC – Define Model</vt:lpstr>
      <vt:lpstr>Bi-factor WISC – Run Model</vt:lpstr>
      <vt:lpstr>Bi-factor WISC – Run and Interpret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Latent Models Bi-Factor Models</dc:title>
  <dc:creator>Erin M. Buchanan</dc:creator>
  <cp:lastModifiedBy>Erin M. Buchanan</cp:lastModifiedBy>
  <cp:revision>26</cp:revision>
  <dcterms:created xsi:type="dcterms:W3CDTF">2016-05-23T23:14:57Z</dcterms:created>
  <dcterms:modified xsi:type="dcterms:W3CDTF">2016-05-29T05:38:56Z</dcterms:modified>
</cp:coreProperties>
</file>