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7" r:id="rId10"/>
    <p:sldId id="268" r:id="rId11"/>
    <p:sldId id="269" r:id="rId12"/>
    <p:sldId id="265" r:id="rId13"/>
    <p:sldId id="266" r:id="rId14"/>
    <p:sldId id="270" r:id="rId15"/>
    <p:sldId id="271" r:id="rId16"/>
    <p:sldId id="273" r:id="rId17"/>
    <p:sldId id="274" r:id="rId18"/>
    <p:sldId id="272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588"/>
    <p:restoredTop sz="94712"/>
  </p:normalViewPr>
  <p:slideViewPr>
    <p:cSldViewPr snapToGrid="0" snapToObjects="1">
      <p:cViewPr varScale="1">
        <p:scale>
          <a:sx n="108" d="100"/>
          <a:sy n="108" d="100"/>
        </p:scale>
        <p:origin x="9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289D-E4D5-E644-8EFF-99533329E41C}" type="datetimeFigureOut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BF3E-FA42-D745-AC71-34B7CD584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85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289D-E4D5-E644-8EFF-99533329E41C}" type="datetimeFigureOut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BF3E-FA42-D745-AC71-34B7CD584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6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289D-E4D5-E644-8EFF-99533329E41C}" type="datetimeFigureOut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BF3E-FA42-D745-AC71-34B7CD584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49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289D-E4D5-E644-8EFF-99533329E41C}" type="datetimeFigureOut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BF3E-FA42-D745-AC71-34B7CD584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85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289D-E4D5-E644-8EFF-99533329E41C}" type="datetimeFigureOut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BF3E-FA42-D745-AC71-34B7CD584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99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289D-E4D5-E644-8EFF-99533329E41C}" type="datetimeFigureOut">
              <a:rPr lang="en-US" smtClean="0"/>
              <a:t>5/30/16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BF3E-FA42-D745-AC71-34B7CD584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0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289D-E4D5-E644-8EFF-99533329E41C}" type="datetimeFigureOut">
              <a:rPr lang="en-US" smtClean="0"/>
              <a:t>5/30/16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BF3E-FA42-D745-AC71-34B7CD584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66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289D-E4D5-E644-8EFF-99533329E41C}" type="datetimeFigureOut">
              <a:rPr lang="en-US" smtClean="0"/>
              <a:t>5/30/16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BF3E-FA42-D745-AC71-34B7CD584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13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289D-E4D5-E644-8EFF-99533329E41C}" type="datetimeFigureOut">
              <a:rPr lang="en-US" smtClean="0"/>
              <a:t>5/30/16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BF3E-FA42-D745-AC71-34B7CD584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1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289D-E4D5-E644-8EFF-99533329E41C}" type="datetimeFigureOut">
              <a:rPr lang="en-US" smtClean="0"/>
              <a:t>5/30/16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BF3E-FA42-D745-AC71-34B7CD584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42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289D-E4D5-E644-8EFF-99533329E41C}" type="datetimeFigureOut">
              <a:rPr lang="en-US" smtClean="0"/>
              <a:t>5/30/16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BF3E-FA42-D745-AC71-34B7CD584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4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F289D-E4D5-E644-8EFF-99533329E41C}" type="datetimeFigureOut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1BF3E-FA42-D745-AC71-34B7CD584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04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Dichotomous + Polytomous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682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63" y="0"/>
            <a:ext cx="78718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765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011" y="0"/>
            <a:ext cx="78499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417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2PL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Factor scores = each response pattern </a:t>
            </a:r>
          </a:p>
          <a:p>
            <a:r>
              <a:rPr lang="en-US" dirty="0" smtClean="0"/>
              <a:t>Observed number of those patterns versus expected number of those patterns.</a:t>
            </a:r>
          </a:p>
          <a:p>
            <a:r>
              <a:rPr lang="en-US" dirty="0" smtClean="0"/>
              <a:t>Z is the ability estimate for each pattern.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90963"/>
            <a:ext cx="60833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85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2PL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Person fit is each person’s pattern of data and their corresponding ability estimate</a:t>
            </a:r>
          </a:p>
          <a:p>
            <a:pPr lvl="1"/>
            <a:r>
              <a:rPr lang="en-US" dirty="0" smtClean="0"/>
              <a:t>Use the </a:t>
            </a:r>
            <a:r>
              <a:rPr lang="en-US" dirty="0" err="1" smtClean="0"/>
              <a:t>Lz</a:t>
            </a:r>
            <a:r>
              <a:rPr lang="en-US" dirty="0" smtClean="0"/>
              <a:t> column.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94050"/>
            <a:ext cx="63373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247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2PL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probability that the items do not fit the model (want non-significant).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11500"/>
            <a:ext cx="43307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53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3PL </a:t>
            </a:r>
            <a:r>
              <a:rPr lang="en-US" dirty="0"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try the same data with a 3PL to include guessing. </a:t>
            </a:r>
          </a:p>
          <a:p>
            <a:r>
              <a:rPr lang="en-US" dirty="0" smtClean="0"/>
              <a:t>Use a different function:</a:t>
            </a:r>
          </a:p>
          <a:p>
            <a:pPr lvl="1"/>
            <a:r>
              <a:rPr lang="en-US" dirty="0" err="1" smtClean="0"/>
              <a:t>tpm</a:t>
            </a:r>
            <a:r>
              <a:rPr lang="en-US" dirty="0" smtClean="0"/>
              <a:t>(</a:t>
            </a:r>
            <a:r>
              <a:rPr lang="en-US" i="1" dirty="0" smtClean="0"/>
              <a:t>data</a:t>
            </a:r>
            <a:r>
              <a:rPr lang="en-US" dirty="0" smtClean="0"/>
              <a:t>, type = “</a:t>
            </a:r>
            <a:r>
              <a:rPr lang="en-US" dirty="0" err="1" smtClean="0"/>
              <a:t>latent.trait</a:t>
            </a:r>
            <a:r>
              <a:rPr lang="en-US" dirty="0" smtClean="0"/>
              <a:t>”, </a:t>
            </a:r>
            <a:r>
              <a:rPr lang="en-US" dirty="0" err="1" smtClean="0"/>
              <a:t>IRT.param</a:t>
            </a:r>
            <a:r>
              <a:rPr lang="en-US" dirty="0" smtClean="0"/>
              <a:t> = TRUE)</a:t>
            </a:r>
          </a:p>
          <a:p>
            <a:r>
              <a:rPr lang="en-US" dirty="0" smtClean="0"/>
              <a:t>TPM = three parameter model</a:t>
            </a:r>
          </a:p>
          <a:p>
            <a:r>
              <a:rPr lang="en-US" dirty="0" smtClean="0"/>
              <a:t>The rest stays the same, so you get the same types of output as for the 2PL.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861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3PL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look at:</a:t>
            </a:r>
          </a:p>
          <a:p>
            <a:pPr lvl="1"/>
            <a:r>
              <a:rPr lang="en-US" dirty="0" smtClean="0"/>
              <a:t>Coefficients</a:t>
            </a:r>
          </a:p>
          <a:p>
            <a:pPr lvl="1"/>
            <a:r>
              <a:rPr lang="en-US" dirty="0" smtClean="0"/>
              <a:t>Plots</a:t>
            </a:r>
          </a:p>
          <a:p>
            <a:pPr lvl="1"/>
            <a:r>
              <a:rPr lang="en-US" dirty="0" smtClean="0"/>
              <a:t>Factor, person scores</a:t>
            </a:r>
          </a:p>
          <a:p>
            <a:pPr lvl="1"/>
            <a:r>
              <a:rPr lang="en-US" dirty="0" smtClean="0"/>
              <a:t>Item fit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869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Models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/>
              <a:t>anova</a:t>
            </a:r>
            <a:r>
              <a:rPr lang="en-US" dirty="0" smtClean="0"/>
              <a:t>() function to compare to see if the addition of the guessing parameter helped.</a:t>
            </a:r>
          </a:p>
          <a:p>
            <a:r>
              <a:rPr lang="en-US" dirty="0" err="1" smtClean="0"/>
              <a:t>anova</a:t>
            </a:r>
            <a:r>
              <a:rPr lang="en-US" dirty="0" smtClean="0"/>
              <a:t>(</a:t>
            </a:r>
            <a:r>
              <a:rPr lang="en-US" i="1" dirty="0" smtClean="0"/>
              <a:t>model 1, model 2)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666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Polytomous IRT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load the dataset:</a:t>
            </a:r>
          </a:p>
          <a:p>
            <a:pPr lvl="1"/>
            <a:r>
              <a:rPr lang="en-US" dirty="0" smtClean="0"/>
              <a:t>Normally, you would data screen the dataset, but we are just going to eliminate non complete data for this example.</a:t>
            </a:r>
          </a:p>
          <a:p>
            <a:r>
              <a:rPr lang="en-US" dirty="0" smtClean="0"/>
              <a:t>Be sure to reverse code any items!</a:t>
            </a:r>
          </a:p>
          <a:p>
            <a:r>
              <a:rPr lang="en-US" dirty="0" smtClean="0"/>
              <a:t>This scale actually consists of two subscales, so we are going to analyze each one separately (you could also try multidimensional IRT).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104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Polytomous IRT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model:</a:t>
            </a:r>
          </a:p>
          <a:p>
            <a:r>
              <a:rPr lang="en-US" dirty="0" err="1" smtClean="0"/>
              <a:t>mirt</a:t>
            </a:r>
            <a:r>
              <a:rPr lang="en-US" dirty="0" smtClean="0"/>
              <a:t>(data = </a:t>
            </a:r>
            <a:r>
              <a:rPr lang="en-US" i="1" dirty="0" smtClean="0"/>
              <a:t>data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model = 1, ##for one factor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itemtype</a:t>
            </a:r>
            <a:r>
              <a:rPr lang="en-US" dirty="0" smtClean="0"/>
              <a:t> = “</a:t>
            </a:r>
            <a:r>
              <a:rPr lang="en-US" dirty="0" err="1" smtClean="0"/>
              <a:t>gpcm</a:t>
            </a:r>
            <a:r>
              <a:rPr lang="en-US" dirty="0" smtClean="0"/>
              <a:t>”) </a:t>
            </a:r>
            <a:r>
              <a:rPr lang="en-US" smtClean="0"/>
              <a:t>##generalized partial </a:t>
            </a:r>
            <a:r>
              <a:rPr lang="en-US" dirty="0" smtClean="0"/>
              <a:t>credit model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3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your packages!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Logistic distribution estimation = </a:t>
            </a:r>
            <a:r>
              <a:rPr lang="en-US" dirty="0" err="1" smtClean="0"/>
              <a:t>ltm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err="1" smtClean="0"/>
              <a:t>ltm</a:t>
            </a:r>
            <a:r>
              <a:rPr lang="en-US" dirty="0" smtClean="0"/>
              <a:t>()</a:t>
            </a:r>
          </a:p>
          <a:p>
            <a:r>
              <a:rPr lang="en-US" dirty="0" smtClean="0"/>
              <a:t>Normal distribution estimation = psych package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rt.fa</a:t>
            </a:r>
            <a:r>
              <a:rPr lang="en-US" dirty="0" smtClean="0"/>
              <a:t>()</a:t>
            </a:r>
          </a:p>
          <a:p>
            <a:r>
              <a:rPr lang="en-US" dirty="0" smtClean="0"/>
              <a:t>Polytomous IRT – </a:t>
            </a:r>
            <a:r>
              <a:rPr lang="en-US" dirty="0" err="1" smtClean="0"/>
              <a:t>mirt</a:t>
            </a:r>
            <a:r>
              <a:rPr lang="en-US" dirty="0" smtClean="0"/>
              <a:t> package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98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Polytomous IRT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at the coefficients / standardized loadings: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55850"/>
            <a:ext cx="2540000" cy="2755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50" y="2355850"/>
            <a:ext cx="52451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685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Polytomous IRT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7500"/>
            <a:ext cx="2946400" cy="4351338"/>
          </a:xfrm>
        </p:spPr>
        <p:txBody>
          <a:bodyPr/>
          <a:lstStyle/>
          <a:p>
            <a:r>
              <a:rPr lang="en-US" dirty="0" smtClean="0"/>
              <a:t>Create an item plot for one item: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141" y="0"/>
            <a:ext cx="79298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208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Polytomous IRT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454400" cy="4351338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smtClean="0"/>
              <a:t>a plot of the information curve: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854" y="230188"/>
            <a:ext cx="7694146" cy="662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4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Polytomous IRT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667000" cy="4351338"/>
          </a:xfrm>
        </p:spPr>
        <p:txBody>
          <a:bodyPr/>
          <a:lstStyle/>
          <a:p>
            <a:r>
              <a:rPr lang="en-US" smtClean="0"/>
              <a:t>Plot all items at once: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600" y="334286"/>
            <a:ext cx="7518400" cy="652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919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Polytomous IRT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149600" cy="4351338"/>
          </a:xfrm>
        </p:spPr>
        <p:txBody>
          <a:bodyPr/>
          <a:lstStyle/>
          <a:p>
            <a:r>
              <a:rPr lang="en-US" dirty="0" smtClean="0"/>
              <a:t>Plot </a:t>
            </a:r>
            <a:r>
              <a:rPr lang="en-US" smtClean="0"/>
              <a:t>test information function: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390592"/>
            <a:ext cx="7543800" cy="646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206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Polytomous IRT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also look at each person’s expected ability score, item fit (want non significant), and person fit statistics.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13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IRT, you can treat it similar to an EFA – if items are bad, you can toss them and run the analysis again. </a:t>
            </a:r>
          </a:p>
          <a:p>
            <a:pPr lvl="1"/>
            <a:r>
              <a:rPr lang="en-US" dirty="0" smtClean="0"/>
              <a:t>If you are just trying to analyze the questions, may not be necessary, but if you are designing scales</a:t>
            </a:r>
            <a:r>
              <a:rPr lang="en-US" smtClean="0"/>
              <a:t>, taking out bad items would be good.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51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IRT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 users:</a:t>
            </a:r>
          </a:p>
          <a:p>
            <a:pPr lvl="1"/>
            <a:r>
              <a:rPr lang="en-US" dirty="0" smtClean="0"/>
              <a:t>curl -O http://</a:t>
            </a:r>
            <a:r>
              <a:rPr lang="en-US" dirty="0" err="1" smtClean="0"/>
              <a:t>r.research.att.com</a:t>
            </a:r>
            <a:r>
              <a:rPr lang="en-US" dirty="0" smtClean="0"/>
              <a:t>/libs/gfortran-4.8.2-darwin13.tar.bz2 </a:t>
            </a:r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tar </a:t>
            </a:r>
            <a:r>
              <a:rPr lang="en-US" dirty="0" err="1" smtClean="0"/>
              <a:t>fvxz</a:t>
            </a:r>
            <a:r>
              <a:rPr lang="en-US" dirty="0" smtClean="0"/>
              <a:t> gfortran-4.8.2-darwin13.tar.bz2 -C /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812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going to use a pre built in dataset – you DO have to have to raw data for IRT analysis, since that’s kind of the point.</a:t>
            </a:r>
          </a:p>
          <a:p>
            <a:pPr lvl="1"/>
            <a:r>
              <a:rPr lang="en-US" dirty="0" smtClean="0"/>
              <a:t>data(LSAT)</a:t>
            </a:r>
          </a:p>
          <a:p>
            <a:pPr lvl="1"/>
            <a:r>
              <a:rPr lang="en-US" dirty="0" smtClean="0"/>
              <a:t>head(LSAT)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026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2PL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Code:</a:t>
            </a:r>
          </a:p>
          <a:p>
            <a:r>
              <a:rPr lang="en-US" dirty="0" err="1"/>
              <a:t>IRTmodel</a:t>
            </a:r>
            <a:r>
              <a:rPr lang="en-US" dirty="0"/>
              <a:t> = </a:t>
            </a:r>
            <a:r>
              <a:rPr lang="en-US" dirty="0" err="1"/>
              <a:t>ltm</a:t>
            </a:r>
            <a:r>
              <a:rPr lang="en-US" dirty="0"/>
              <a:t>(LSAT ~ z1, </a:t>
            </a:r>
            <a:r>
              <a:rPr lang="en-US" dirty="0" err="1"/>
              <a:t>IRT.param</a:t>
            </a:r>
            <a:r>
              <a:rPr lang="en-US" dirty="0"/>
              <a:t> = TRUE)</a:t>
            </a:r>
          </a:p>
          <a:p>
            <a:r>
              <a:rPr lang="en-US" dirty="0"/>
              <a:t>Arguments</a:t>
            </a:r>
          </a:p>
          <a:p>
            <a:pPr lvl="1"/>
            <a:r>
              <a:rPr lang="en-US" dirty="0"/>
              <a:t>Data ~ z1 (z1 is a required thing)</a:t>
            </a:r>
          </a:p>
          <a:p>
            <a:pPr lvl="1"/>
            <a:r>
              <a:rPr lang="en-US" dirty="0" err="1"/>
              <a:t>IRT.param</a:t>
            </a:r>
            <a:r>
              <a:rPr lang="en-US" dirty="0"/>
              <a:t> = TRUE keeps the a</a:t>
            </a:r>
            <a:r>
              <a:rPr lang="en-US" dirty="0" smtClean="0"/>
              <a:t>, b </a:t>
            </a:r>
            <a:r>
              <a:rPr lang="en-US" dirty="0"/>
              <a:t>values in the traditional format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630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2PL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We’ve run a one-factor 2PL model. </a:t>
            </a:r>
          </a:p>
          <a:p>
            <a:r>
              <a:rPr lang="en-US" dirty="0" smtClean="0"/>
              <a:t>Let’s look at some output with the summary function.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1063"/>
            <a:ext cx="40513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6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2PL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That’s not the easiest output to read, so instead let’s use the </a:t>
            </a:r>
            <a:r>
              <a:rPr lang="en-US" dirty="0" err="1" smtClean="0"/>
              <a:t>coef</a:t>
            </a:r>
            <a:r>
              <a:rPr lang="en-US" dirty="0" smtClean="0"/>
              <a:t>() function to get the coefficients in a nice table.</a:t>
            </a:r>
          </a:p>
          <a:p>
            <a:r>
              <a:rPr lang="en-US" dirty="0" smtClean="0"/>
              <a:t>Remember for a 2PL we have:</a:t>
            </a:r>
          </a:p>
          <a:p>
            <a:pPr lvl="1"/>
            <a:r>
              <a:rPr lang="en-US" dirty="0" smtClean="0"/>
              <a:t>Difficulty = b = theta = ability</a:t>
            </a:r>
          </a:p>
          <a:p>
            <a:pPr lvl="1"/>
            <a:r>
              <a:rPr lang="en-US" dirty="0" smtClean="0"/>
              <a:t>Discrimination = a = how good the question is at figuring a person out.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001294"/>
            <a:ext cx="4178499" cy="262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064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2PL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make some plots!</a:t>
            </a:r>
          </a:p>
          <a:p>
            <a:r>
              <a:rPr lang="en-US" dirty="0"/>
              <a:t>plot(</a:t>
            </a:r>
            <a:r>
              <a:rPr lang="en-US" dirty="0" err="1"/>
              <a:t>IRTmodel</a:t>
            </a:r>
            <a:r>
              <a:rPr lang="en-US" dirty="0"/>
              <a:t>, type = "ICC") ## all items at </a:t>
            </a:r>
            <a:r>
              <a:rPr lang="en-US" dirty="0" smtClean="0"/>
              <a:t>once</a:t>
            </a:r>
          </a:p>
          <a:p>
            <a:r>
              <a:rPr lang="en-US" dirty="0" smtClean="0"/>
              <a:t>plot(</a:t>
            </a:r>
            <a:r>
              <a:rPr lang="en-US" dirty="0" err="1" smtClean="0"/>
              <a:t>IRTmodel</a:t>
            </a:r>
            <a:r>
              <a:rPr lang="en-US" dirty="0"/>
              <a:t>, type = "ICC", items = 1) ## one item at a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plot(</a:t>
            </a:r>
            <a:r>
              <a:rPr lang="en-US" dirty="0" err="1" smtClean="0"/>
              <a:t>IRTmodel</a:t>
            </a:r>
            <a:r>
              <a:rPr lang="en-US" dirty="0"/>
              <a:t>, type = "IIC", items = 0) ## Test Information Function</a:t>
            </a:r>
          </a:p>
        </p:txBody>
      </p:sp>
    </p:spTree>
    <p:extLst>
      <p:ext uri="{BB962C8B-B14F-4D97-AF65-F5344CB8AC3E}">
        <p14:creationId xmlns:p14="http://schemas.microsoft.com/office/powerpoint/2010/main" val="1502355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150" y="0"/>
            <a:ext cx="79196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690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610</Words>
  <Application>Microsoft Macintosh PowerPoint</Application>
  <PresentationFormat>Widescreen</PresentationFormat>
  <Paragraphs>84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Calibri</vt:lpstr>
      <vt:lpstr>Calibri Light</vt:lpstr>
      <vt:lpstr>Arial</vt:lpstr>
      <vt:lpstr>Office Theme</vt:lpstr>
      <vt:lpstr>IRT</vt:lpstr>
      <vt:lpstr>Install your packages!</vt:lpstr>
      <vt:lpstr>An example IRT</vt:lpstr>
      <vt:lpstr>Load the Data</vt:lpstr>
      <vt:lpstr>2PL Model</vt:lpstr>
      <vt:lpstr>2PL Model</vt:lpstr>
      <vt:lpstr>2PL Model</vt:lpstr>
      <vt:lpstr>2PL Model</vt:lpstr>
      <vt:lpstr>PowerPoint Presentation</vt:lpstr>
      <vt:lpstr>PowerPoint Presentation</vt:lpstr>
      <vt:lpstr>PowerPoint Presentation</vt:lpstr>
      <vt:lpstr>2PL Model</vt:lpstr>
      <vt:lpstr>2PL Model</vt:lpstr>
      <vt:lpstr>2PL Model</vt:lpstr>
      <vt:lpstr>3PL Model</vt:lpstr>
      <vt:lpstr>3PL Model </vt:lpstr>
      <vt:lpstr>Compare Models </vt:lpstr>
      <vt:lpstr>Polytomous IRT</vt:lpstr>
      <vt:lpstr>Polytomous IRT</vt:lpstr>
      <vt:lpstr>Polytomous IRT</vt:lpstr>
      <vt:lpstr>Polytomous IRT</vt:lpstr>
      <vt:lpstr>Polytomous IRT</vt:lpstr>
      <vt:lpstr>Polytomous IRT</vt:lpstr>
      <vt:lpstr>Polytomous IRT</vt:lpstr>
      <vt:lpstr>Polytomous IRT</vt:lpstr>
      <vt:lpstr>Interpretation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Erin M. Buchanan</dc:creator>
  <cp:lastModifiedBy>Erin M. Buchanan</cp:lastModifiedBy>
  <cp:revision>25</cp:revision>
  <dcterms:created xsi:type="dcterms:W3CDTF">2016-05-26T18:25:27Z</dcterms:created>
  <dcterms:modified xsi:type="dcterms:W3CDTF">2016-05-31T04:08:42Z</dcterms:modified>
</cp:coreProperties>
</file>