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72" r:id="rId5"/>
    <p:sldId id="273" r:id="rId6"/>
    <p:sldId id="258" r:id="rId7"/>
    <p:sldId id="259" r:id="rId8"/>
    <p:sldId id="260" r:id="rId9"/>
    <p:sldId id="261" r:id="rId10"/>
    <p:sldId id="275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353"/>
    <p:restoredTop sz="94712"/>
  </p:normalViewPr>
  <p:slideViewPr>
    <p:cSldViewPr snapToGrid="0" snapToObjects="1">
      <p:cViewPr>
        <p:scale>
          <a:sx n="107" d="100"/>
          <a:sy n="107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4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2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F36FC-5151-A54F-8176-5F599A5D92D6}" type="datetimeFigureOut">
              <a:rPr lang="en-US" smtClean="0"/>
              <a:t>5/30/16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3AFC-B169-C34B-AF1F-19AAEE83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Latent Growth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3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496858"/>
              </p:ext>
            </p:extLst>
          </p:nvPr>
        </p:nvGraphicFramePr>
        <p:xfrm>
          <a:off x="1981200" y="1600198"/>
          <a:ext cx="8229600" cy="311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95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X2(DF)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(12) = 3461.981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(11)</a:t>
                      </a:r>
                      <a:r>
                        <a:rPr lang="en-US" baseline="0" dirty="0" smtClean="0"/>
                        <a:t> = 555.313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Change?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.838**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43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in the slope</a:t>
            </a:r>
          </a:p>
          <a:p>
            <a:pPr lvl="1"/>
            <a:r>
              <a:rPr lang="en-US" dirty="0" smtClean="0"/>
              <a:t>However, set this to a random slope</a:t>
            </a:r>
          </a:p>
          <a:p>
            <a:pPr lvl="1"/>
            <a:r>
              <a:rPr lang="en-US" dirty="0"/>
              <a:t>s~0*</a:t>
            </a:r>
            <a:r>
              <a:rPr lang="en-US" dirty="0" smtClean="0"/>
              <a:t>1 (makes the average slope 0)</a:t>
            </a:r>
            <a:endParaRPr lang="en-US" dirty="0"/>
          </a:p>
          <a:p>
            <a:pPr lvl="1"/>
            <a:r>
              <a:rPr lang="en-US" dirty="0"/>
              <a:t>s~~0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 (uncorrelated slope/intercept)</a:t>
            </a:r>
          </a:p>
          <a:p>
            <a:r>
              <a:rPr lang="en-US" dirty="0" smtClean="0"/>
              <a:t>Leave the intercept and its variance in the model</a:t>
            </a:r>
          </a:p>
          <a:p>
            <a:r>
              <a:rPr lang="en-US" dirty="0" smtClean="0"/>
              <a:t>Keep the residuals constrained to be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Model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70318"/>
              </p:ext>
            </p:extLst>
          </p:nvPr>
        </p:nvGraphicFramePr>
        <p:xfrm>
          <a:off x="838200" y="1560060"/>
          <a:ext cx="8128002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</a:p>
                    <a:p>
                      <a:r>
                        <a:rPr lang="en-US" dirty="0" smtClean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54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198"/>
          <a:ext cx="8229600" cy="311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95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X2(DF)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(12) = 3461.981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(11)</a:t>
                      </a:r>
                      <a:r>
                        <a:rPr lang="en-US" baseline="0" dirty="0" smtClean="0"/>
                        <a:t> = 555.313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(10) =</a:t>
                      </a:r>
                      <a:r>
                        <a:rPr lang="en-US" baseline="0" dirty="0" smtClean="0"/>
                        <a:t> 339.586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Change?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.838**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.064**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58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slope and intercept to vary</a:t>
            </a:r>
          </a:p>
          <a:p>
            <a:pPr lvl="1"/>
            <a:r>
              <a:rPr lang="en-US" dirty="0" smtClean="0"/>
              <a:t>Take out s~0*1 (average slope is zero)</a:t>
            </a:r>
          </a:p>
          <a:p>
            <a:pPr lvl="1"/>
            <a:r>
              <a:rPr lang="en-US" dirty="0" smtClean="0"/>
              <a:t>Take out s~~0*I (no covariance between slope and intercept)</a:t>
            </a:r>
          </a:p>
          <a:p>
            <a:r>
              <a:rPr lang="en-US" dirty="0" smtClean="0"/>
              <a:t>Constrain the residual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7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Fourth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25757"/>
              </p:ext>
            </p:extLst>
          </p:nvPr>
        </p:nvGraphicFramePr>
        <p:xfrm>
          <a:off x="838200" y="1465228"/>
          <a:ext cx="8128002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</a:p>
                    <a:p>
                      <a:r>
                        <a:rPr lang="en-US" dirty="0" smtClean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3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717134"/>
              </p:ext>
            </p:extLst>
          </p:nvPr>
        </p:nvGraphicFramePr>
        <p:xfrm>
          <a:off x="1981200" y="1600198"/>
          <a:ext cx="8229600" cy="311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95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X2(DF)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(12) = 3461.981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(11)</a:t>
                      </a:r>
                      <a:r>
                        <a:rPr lang="en-US" baseline="0" dirty="0" smtClean="0"/>
                        <a:t> = 555.313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(10) =</a:t>
                      </a:r>
                      <a:r>
                        <a:rPr lang="en-US" baseline="0" dirty="0" smtClean="0"/>
                        <a:t> 339.586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(8) = 24.001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Change?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.838**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.064**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</a:t>
                      </a:r>
                      <a:r>
                        <a:rPr lang="en-US" smtClean="0"/>
                        <a:t>093**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01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Totally unconstrained model</a:t>
            </a:r>
          </a:p>
          <a:p>
            <a:r>
              <a:rPr lang="en-US" dirty="0" smtClean="0"/>
              <a:t>Now the residuals are free to vary</a:t>
            </a:r>
          </a:p>
          <a:p>
            <a:pPr lvl="1"/>
            <a:r>
              <a:rPr lang="en-US" dirty="0" smtClean="0"/>
              <a:t>You want the residuals to be small and roughly equal, so this model shouldn’t be any different than the previous model</a:t>
            </a:r>
          </a:p>
          <a:p>
            <a:r>
              <a:rPr lang="en-US" dirty="0" smtClean="0"/>
              <a:t>Take out all the residual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6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Fifth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08504"/>
              </p:ext>
            </p:extLst>
          </p:nvPr>
        </p:nvGraphicFramePr>
        <p:xfrm>
          <a:off x="838200" y="1597750"/>
          <a:ext cx="8128002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</a:p>
                    <a:p>
                      <a:r>
                        <a:rPr lang="en-US" dirty="0" smtClean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.10, .12, .09, .13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-.02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31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198"/>
          <a:ext cx="8229600" cy="311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95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X2(DF)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(12) = 3461.981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(11)</a:t>
                      </a:r>
                      <a:r>
                        <a:rPr lang="en-US" baseline="0" dirty="0" smtClean="0"/>
                        <a:t> = 555.313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(10) =</a:t>
                      </a:r>
                      <a:r>
                        <a:rPr lang="en-US" baseline="0" dirty="0" smtClean="0"/>
                        <a:t> 339.586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(8) = 24.001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(5) = 9.137</a:t>
                      </a:r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.029</a:t>
                      </a:r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.014</a:t>
                      </a:r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.999</a:t>
                      </a:r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Change?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.838**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.064**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.093**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7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LG – Import Data, Name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lower2full function to import the covariance table.</a:t>
            </a:r>
          </a:p>
          <a:p>
            <a:r>
              <a:rPr lang="en-US" dirty="0" smtClean="0"/>
              <a:t>Use the names/</a:t>
            </a:r>
            <a:r>
              <a:rPr lang="en-US" dirty="0" err="1" smtClean="0"/>
              <a:t>colnames</a:t>
            </a:r>
            <a:r>
              <a:rPr lang="en-US" dirty="0" smtClean="0"/>
              <a:t>/</a:t>
            </a:r>
            <a:r>
              <a:rPr lang="en-US" dirty="0" err="1" smtClean="0"/>
              <a:t>rownames</a:t>
            </a:r>
            <a:r>
              <a:rPr lang="en-US" dirty="0" smtClean="0"/>
              <a:t> functions to name the table.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means if you have a covariance table.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3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do our results imply?</a:t>
            </a:r>
          </a:p>
          <a:p>
            <a:pPr lvl="1"/>
            <a:r>
              <a:rPr lang="en-US" dirty="0" smtClean="0"/>
              <a:t>A model with random intercepts is good (meaning they start in different places).</a:t>
            </a:r>
          </a:p>
          <a:p>
            <a:pPr lvl="1"/>
            <a:r>
              <a:rPr lang="en-US" dirty="0" smtClean="0"/>
              <a:t>A model with a slope is good – implying change over time. </a:t>
            </a:r>
          </a:p>
          <a:p>
            <a:pPr lvl="1"/>
            <a:r>
              <a:rPr lang="en-US" dirty="0" smtClean="0"/>
              <a:t>A model with a random slope is not significantly better – implying that they are all changing approximately the same.</a:t>
            </a:r>
          </a:p>
          <a:p>
            <a:pPr lvl="1"/>
            <a:r>
              <a:rPr lang="en-US" dirty="0" smtClean="0"/>
              <a:t>Significant covariance – negative covariance with positive slope </a:t>
            </a:r>
            <a:r>
              <a:rPr lang="is-IS" smtClean="0"/>
              <a:t>… people who start high go up slower than people who start lower.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Intercept only model </a:t>
            </a:r>
          </a:p>
          <a:p>
            <a:pPr lvl="1"/>
            <a:r>
              <a:rPr lang="en-US" dirty="0" smtClean="0"/>
              <a:t>No slope. You want this model to be bad, otherwise you are saying that one average score is the best for all the time points.</a:t>
            </a:r>
          </a:p>
          <a:p>
            <a:r>
              <a:rPr lang="en-US" dirty="0" smtClean="0"/>
              <a:t>Intercept variance is constrained to 0, so you only get a mean. </a:t>
            </a:r>
          </a:p>
          <a:p>
            <a:r>
              <a:rPr lang="en-US" dirty="0" smtClean="0"/>
              <a:t>Residuals are forced to be the same for each time point. (so the variance is the same across all time points).</a:t>
            </a:r>
          </a:p>
        </p:txBody>
      </p:sp>
    </p:spTree>
    <p:extLst>
      <p:ext uri="{BB962C8B-B14F-4D97-AF65-F5344CB8AC3E}">
        <p14:creationId xmlns:p14="http://schemas.microsoft.com/office/powerpoint/2010/main" val="48590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 – Build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include an intercept latent that predicts the time points:</a:t>
            </a:r>
          </a:p>
          <a:p>
            <a:pPr lvl="1"/>
            <a:r>
              <a:rPr lang="en-US" dirty="0" smtClean="0"/>
              <a:t>I = ~ Time1 + Time2 + Time3 + Time4</a:t>
            </a:r>
          </a:p>
          <a:p>
            <a:pPr lvl="1"/>
            <a:r>
              <a:rPr lang="en-US" dirty="0" smtClean="0"/>
              <a:t>BUT we need to set them to 1 each:</a:t>
            </a:r>
          </a:p>
          <a:p>
            <a:pPr lvl="1"/>
            <a:r>
              <a:rPr lang="en-US" dirty="0"/>
              <a:t>I = ~ </a:t>
            </a:r>
            <a:r>
              <a:rPr lang="en-US" dirty="0" smtClean="0"/>
              <a:t>1*Time1 </a:t>
            </a:r>
            <a:r>
              <a:rPr lang="en-US" dirty="0"/>
              <a:t>+ </a:t>
            </a:r>
            <a:r>
              <a:rPr lang="en-US" dirty="0" smtClean="0"/>
              <a:t>1*Time2 +1* </a:t>
            </a:r>
            <a:r>
              <a:rPr lang="en-US" dirty="0"/>
              <a:t>Time3 + </a:t>
            </a:r>
            <a:r>
              <a:rPr lang="en-US" dirty="0" smtClean="0"/>
              <a:t>1*Time4</a:t>
            </a:r>
            <a:endParaRPr lang="en-US" dirty="0"/>
          </a:p>
          <a:p>
            <a:r>
              <a:rPr lang="en-US" dirty="0" smtClean="0"/>
              <a:t>Turn off the intercept variance:</a:t>
            </a:r>
          </a:p>
          <a:p>
            <a:pPr lvl="1"/>
            <a:r>
              <a:rPr lang="en-US" dirty="0" smtClean="0"/>
              <a:t>I ~~ 0*I</a:t>
            </a:r>
          </a:p>
          <a:p>
            <a:r>
              <a:rPr lang="en-US" dirty="0" smtClean="0"/>
              <a:t>Set the residual variances to all the same:</a:t>
            </a:r>
          </a:p>
          <a:p>
            <a:pPr lvl="1"/>
            <a:r>
              <a:rPr lang="en-US" dirty="0" smtClean="0"/>
              <a:t>Time1 ~~ r*Time1</a:t>
            </a:r>
          </a:p>
          <a:p>
            <a:pPr lvl="1"/>
            <a:r>
              <a:rPr lang="en-US" dirty="0" smtClean="0"/>
              <a:t>Time2 </a:t>
            </a:r>
            <a:r>
              <a:rPr lang="en-US" dirty="0"/>
              <a:t>~~ </a:t>
            </a:r>
            <a:r>
              <a:rPr lang="en-US" dirty="0" smtClean="0"/>
              <a:t>r*Time2</a:t>
            </a:r>
          </a:p>
          <a:p>
            <a:pPr lvl="1"/>
            <a:r>
              <a:rPr lang="en-US" dirty="0" smtClean="0"/>
              <a:t>Etc. 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1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 – Run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growth() function, which operates similar to </a:t>
            </a:r>
            <a:r>
              <a:rPr lang="en-US" dirty="0" err="1" smtClean="0"/>
              <a:t>cfa</a:t>
            </a:r>
            <a:r>
              <a:rPr lang="en-US" dirty="0" smtClean="0"/>
              <a:t>() or </a:t>
            </a:r>
            <a:r>
              <a:rPr lang="en-US" dirty="0" err="1" smtClean="0"/>
              <a:t>sem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growth(</a:t>
            </a:r>
            <a:r>
              <a:rPr lang="en-US" i="1" dirty="0" smtClean="0"/>
              <a:t>model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sample.cov</a:t>
            </a:r>
            <a:r>
              <a:rPr lang="en-US" dirty="0" smtClean="0"/>
              <a:t> = </a:t>
            </a:r>
            <a:r>
              <a:rPr lang="en-US" i="1" dirty="0" smtClean="0"/>
              <a:t>covariance,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sample.mean</a:t>
            </a:r>
            <a:r>
              <a:rPr lang="en-US" dirty="0" smtClean="0"/>
              <a:t> = </a:t>
            </a:r>
            <a:r>
              <a:rPr lang="en-US" i="1" dirty="0" smtClean="0"/>
              <a:t>means,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 err="1" smtClean="0"/>
              <a:t>sample.nobs</a:t>
            </a:r>
            <a:r>
              <a:rPr lang="en-US" dirty="0" smtClean="0"/>
              <a:t> = </a:t>
            </a:r>
            <a:r>
              <a:rPr lang="en-US" i="1" dirty="0" smtClean="0"/>
              <a:t>sample 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r>
              <a:rPr lang="en-US" dirty="0" smtClean="0"/>
              <a:t>growth(</a:t>
            </a:r>
            <a:r>
              <a:rPr lang="en-US" i="1" dirty="0" smtClean="0"/>
              <a:t>model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 = </a:t>
            </a:r>
            <a:r>
              <a:rPr lang="en-US" i="1" dirty="0" smtClean="0"/>
              <a:t>data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59753"/>
              </p:ext>
            </p:extLst>
          </p:nvPr>
        </p:nvGraphicFramePr>
        <p:xfrm>
          <a:off x="838200" y="1690688"/>
          <a:ext cx="8128002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</a:p>
                    <a:p>
                      <a:r>
                        <a:rPr lang="en-US" dirty="0" smtClean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74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198"/>
          <a:ext cx="8229600" cy="311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95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X2(DF)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(12) = 3461.981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RMSEA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SRMR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106">
                <a:tc>
                  <a:txBody>
                    <a:bodyPr/>
                    <a:lstStyle/>
                    <a:p>
                      <a:r>
                        <a:rPr lang="en-US" dirty="0" smtClean="0"/>
                        <a:t>Change?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6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 only model</a:t>
            </a:r>
          </a:p>
          <a:p>
            <a:pPr lvl="1"/>
            <a:r>
              <a:rPr lang="en-US" dirty="0" smtClean="0"/>
              <a:t>We allow the intercept variance to be &gt; 0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eople can start at different places </a:t>
            </a:r>
          </a:p>
          <a:p>
            <a:pPr lvl="1"/>
            <a:r>
              <a:rPr lang="en-US" dirty="0" smtClean="0"/>
              <a:t>Random intercept model </a:t>
            </a:r>
          </a:p>
          <a:p>
            <a:r>
              <a:rPr lang="en-US" dirty="0" smtClean="0"/>
              <a:t>Residual variances are still the same</a:t>
            </a:r>
          </a:p>
          <a:p>
            <a:r>
              <a:rPr lang="en-US" dirty="0" smtClean="0"/>
              <a:t>Still no slope</a:t>
            </a:r>
          </a:p>
          <a:p>
            <a:r>
              <a:rPr lang="en-US" dirty="0" smtClean="0"/>
              <a:t>MODEL CODE:</a:t>
            </a:r>
          </a:p>
          <a:p>
            <a:pPr lvl="1"/>
            <a:r>
              <a:rPr lang="en-US" dirty="0" smtClean="0"/>
              <a:t>Just take out the I ~~ 0*I line.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Model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5276"/>
              </p:ext>
            </p:extLst>
          </p:nvPr>
        </p:nvGraphicFramePr>
        <p:xfrm>
          <a:off x="838200" y="1690688"/>
          <a:ext cx="8128002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</a:p>
                    <a:p>
                      <a:r>
                        <a:rPr lang="en-US" dirty="0" smtClean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 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Slope</a:t>
                      </a:r>
                    </a:p>
                    <a:p>
                      <a:r>
                        <a:rPr lang="en-US" dirty="0" smtClean="0"/>
                        <a:t>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Covariance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8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950</Words>
  <Application>Microsoft Macintosh PowerPoint</Application>
  <PresentationFormat>Widescreen</PresentationFormat>
  <Paragraphs>359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Latent Growth Model</vt:lpstr>
      <vt:lpstr>LG – Import Data, Name Data</vt:lpstr>
      <vt:lpstr>First Model</vt:lpstr>
      <vt:lpstr>First Model – Build it!</vt:lpstr>
      <vt:lpstr>First Model – Run the Model</vt:lpstr>
      <vt:lpstr>First Model</vt:lpstr>
      <vt:lpstr>Model Fit</vt:lpstr>
      <vt:lpstr>Second Model</vt:lpstr>
      <vt:lpstr>Second Model</vt:lpstr>
      <vt:lpstr>Model Fit</vt:lpstr>
      <vt:lpstr>Third Model</vt:lpstr>
      <vt:lpstr>Third Model</vt:lpstr>
      <vt:lpstr>Model Fit</vt:lpstr>
      <vt:lpstr>Fourth Model</vt:lpstr>
      <vt:lpstr>Fourth Model</vt:lpstr>
      <vt:lpstr>Model Fit</vt:lpstr>
      <vt:lpstr>Fifth Model</vt:lpstr>
      <vt:lpstr>Fifth Model</vt:lpstr>
      <vt:lpstr>Model Fit</vt:lpstr>
      <vt:lpstr>Interpretation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M. Buchanan</dc:creator>
  <cp:lastModifiedBy>Erin M. Buchanan</cp:lastModifiedBy>
  <cp:revision>14</cp:revision>
  <dcterms:created xsi:type="dcterms:W3CDTF">2016-05-26T18:17:08Z</dcterms:created>
  <dcterms:modified xsi:type="dcterms:W3CDTF">2016-05-31T03:04:03Z</dcterms:modified>
</cp:coreProperties>
</file>