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9" r:id="rId4"/>
    <p:sldId id="259" r:id="rId5"/>
    <p:sldId id="300" r:id="rId6"/>
    <p:sldId id="260" r:id="rId7"/>
    <p:sldId id="261" r:id="rId8"/>
    <p:sldId id="295" r:id="rId9"/>
    <p:sldId id="262" r:id="rId10"/>
    <p:sldId id="264" r:id="rId11"/>
    <p:sldId id="265" r:id="rId12"/>
    <p:sldId id="301" r:id="rId13"/>
    <p:sldId id="30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96" r:id="rId31"/>
    <p:sldId id="281" r:id="rId32"/>
    <p:sldId id="282" r:id="rId33"/>
    <p:sldId id="297" r:id="rId34"/>
    <p:sldId id="304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12"/>
  </p:normalViewPr>
  <p:slideViewPr>
    <p:cSldViewPr snapToGrid="0" snapToObjects="1">
      <p:cViewPr>
        <p:scale>
          <a:sx n="125" d="100"/>
          <a:sy n="125" d="100"/>
        </p:scale>
        <p:origin x="2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EF4C-3E74-6F47-8A6E-04BC3E636A5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D56E-5D35-4D48-A7A4-8C250FDC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MGCFA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Group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men and then women separately before nesting them together.</a:t>
            </a:r>
          </a:p>
          <a:p>
            <a:r>
              <a:rPr lang="en-US" dirty="0" smtClean="0"/>
              <a:t>Subset the data into two smaller datasets.</a:t>
            </a:r>
          </a:p>
          <a:p>
            <a:pPr lvl="1"/>
            <a:r>
              <a:rPr lang="en-US" dirty="0" smtClean="0"/>
              <a:t>Then run that same overall model for each group separately.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Group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X2(77)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271.457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258.610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1" y="3786595"/>
            <a:ext cx="789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women model fit is a little bit worse, but we won’t know if it’s significant (or where) until we combine them.</a:t>
            </a:r>
          </a:p>
        </p:txBody>
      </p:sp>
    </p:spTree>
    <p:extLst>
      <p:ext uri="{BB962C8B-B14F-4D97-AF65-F5344CB8AC3E}">
        <p14:creationId xmlns:p14="http://schemas.microsoft.com/office/powerpoint/2010/main" val="89767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MG Invariance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semTools</a:t>
            </a:r>
            <a:r>
              <a:rPr lang="en-US" dirty="0" smtClean="0"/>
              <a:t> library.</a:t>
            </a:r>
          </a:p>
          <a:p>
            <a:r>
              <a:rPr lang="en-US" dirty="0" err="1" smtClean="0"/>
              <a:t>measurementinvariance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= </a:t>
            </a:r>
            <a:r>
              <a:rPr lang="en-US" i="1" dirty="0" smtClean="0"/>
              <a:t>data</a:t>
            </a:r>
            <a:r>
              <a:rPr lang="en-US" dirty="0" smtClean="0"/>
              <a:t>, ##go back to the big dataset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= ‘</a:t>
            </a:r>
            <a:r>
              <a:rPr lang="en-US" i="1" dirty="0" smtClean="0"/>
              <a:t>group variable name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strict = TRUE)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MG Invariance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output for change in CFI: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428"/>
            <a:ext cx="8254516" cy="3335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647" y="6365174"/>
            <a:ext cx="107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interpret from here, but I am going to use the next couple slides to walk through what this function does.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Configural</a:t>
            </a:r>
            <a:r>
              <a:rPr lang="en-US" dirty="0" smtClean="0"/>
              <a:t>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combine the models together and determine if they have the same factor structure. </a:t>
            </a:r>
          </a:p>
          <a:p>
            <a:endParaRPr lang="en-US" dirty="0" smtClean="0"/>
          </a:p>
          <a:p>
            <a:r>
              <a:rPr lang="en-US" dirty="0" smtClean="0"/>
              <a:t>What is happening in background:</a:t>
            </a:r>
          </a:p>
          <a:p>
            <a:pPr lvl="1"/>
            <a:r>
              <a:rPr lang="en-US" dirty="0" smtClean="0"/>
              <a:t>Use the group function in the CFA code.</a:t>
            </a:r>
          </a:p>
          <a:p>
            <a:pPr lvl="1"/>
            <a:r>
              <a:rPr lang="en-US" dirty="0" smtClean="0"/>
              <a:t>group = “variable name”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4868883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cfa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data = 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meanstructure</a:t>
            </a:r>
            <a:r>
              <a:rPr lang="en-US" dirty="0" smtClean="0"/>
              <a:t> = TRUE, group = “</a:t>
            </a:r>
            <a:r>
              <a:rPr lang="en-US" i="1" dirty="0" smtClean="0"/>
              <a:t>group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Configural</a:t>
            </a:r>
            <a:r>
              <a:rPr lang="en-US" dirty="0" smtClean="0"/>
              <a:t>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2"/>
          <a:ext cx="8229600" cy="331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3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(154) =</a:t>
                      </a:r>
                      <a:r>
                        <a:rPr lang="en-US" baseline="0" dirty="0" smtClean="0"/>
                        <a:t> 530.067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1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metric invariance, we are going to set loadings across groups equal.</a:t>
            </a:r>
          </a:p>
          <a:p>
            <a:r>
              <a:rPr lang="en-US" dirty="0" smtClean="0"/>
              <a:t>What is happening in background:</a:t>
            </a:r>
          </a:p>
          <a:p>
            <a:pPr lvl="1"/>
            <a:r>
              <a:rPr lang="en-US" dirty="0" smtClean="0"/>
              <a:t>Use the code </a:t>
            </a:r>
            <a:r>
              <a:rPr lang="en-US" dirty="0" err="1" smtClean="0"/>
              <a:t>group.equal</a:t>
            </a:r>
            <a:r>
              <a:rPr lang="en-US" dirty="0" smtClean="0"/>
              <a:t>=c(“loadings”) in the </a:t>
            </a:r>
            <a:r>
              <a:rPr lang="en-US" dirty="0" err="1" smtClean="0"/>
              <a:t>sem</a:t>
            </a:r>
            <a:r>
              <a:rPr lang="en-US" dirty="0" smtClean="0"/>
              <a:t>() or </a:t>
            </a:r>
            <a:r>
              <a:rPr lang="en-US" dirty="0" err="1" smtClean="0"/>
              <a:t>cfa</a:t>
            </a:r>
            <a:r>
              <a:rPr lang="en-US" dirty="0" smtClean="0"/>
              <a:t>() function.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out what that does in the output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7400"/>
            <a:ext cx="7988300" cy="226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64" y="3547031"/>
            <a:ext cx="890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cfa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data = 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meanstructure</a:t>
            </a:r>
            <a:r>
              <a:rPr lang="en-US" dirty="0" smtClean="0"/>
              <a:t> = TRUE, group = “</a:t>
            </a:r>
            <a:r>
              <a:rPr lang="en-US" i="1" dirty="0" smtClean="0"/>
              <a:t>group</a:t>
            </a:r>
            <a:r>
              <a:rPr lang="en-US" dirty="0" smtClean="0"/>
              <a:t>”, </a:t>
            </a:r>
            <a:r>
              <a:rPr lang="en-US" dirty="0" err="1" smtClean="0"/>
              <a:t>group.equal</a:t>
            </a:r>
            <a:r>
              <a:rPr lang="en-US" dirty="0" smtClean="0"/>
              <a:t> = c(“loadings”))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7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397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3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(154) =</a:t>
                      </a:r>
                      <a:r>
                        <a:rPr lang="en-US" baseline="0" dirty="0" smtClean="0"/>
                        <a:t> 530.067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(167) = 545.518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</a:t>
                      </a:r>
                      <a:r>
                        <a:rPr lang="en-US" baseline="0" dirty="0" smtClean="0"/>
                        <a:t> = 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Intercepts are set to equal by </a:t>
            </a:r>
            <a:r>
              <a:rPr lang="en-US" i="1" dirty="0" smtClean="0"/>
              <a:t>adding</a:t>
            </a:r>
            <a:r>
              <a:rPr lang="en-US" dirty="0" smtClean="0"/>
              <a:t> “intercepts” to the </a:t>
            </a:r>
            <a:r>
              <a:rPr lang="en-US" dirty="0" err="1" smtClean="0"/>
              <a:t>group.equal</a:t>
            </a:r>
            <a:r>
              <a:rPr lang="en-US" dirty="0" smtClean="0"/>
              <a:t> part in the background.</a:t>
            </a:r>
          </a:p>
          <a:p>
            <a:pPr lvl="1"/>
            <a:r>
              <a:rPr lang="en-US" dirty="0" smtClean="0"/>
              <a:t>We are slowly making the model more restrictive, so you want to add constraints, not just change them.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631962"/>
            <a:ext cx="1007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cfa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data = 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meanstructure</a:t>
            </a:r>
            <a:r>
              <a:rPr lang="en-US" dirty="0" smtClean="0"/>
              <a:t> = TRUE, group = “</a:t>
            </a:r>
            <a:r>
              <a:rPr lang="en-US" i="1" dirty="0" smtClean="0"/>
              <a:t>group</a:t>
            </a:r>
            <a:r>
              <a:rPr lang="en-US" dirty="0" smtClean="0"/>
              <a:t>”, </a:t>
            </a:r>
            <a:r>
              <a:rPr lang="en-US" dirty="0" err="1" smtClean="0"/>
              <a:t>group.equal</a:t>
            </a:r>
            <a:r>
              <a:rPr lang="en-US" dirty="0" smtClean="0"/>
              <a:t> = c(“loadings”, “intercepts”))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Invariance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76500"/>
            <a:ext cx="8064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Lavaan</a:t>
            </a:r>
            <a:r>
              <a:rPr lang="en-US" dirty="0" smtClean="0"/>
              <a:t> – Equality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talked before about setting paths equal to each other by calling them the same parameter name</a:t>
            </a:r>
          </a:p>
          <a:p>
            <a:pPr lvl="1"/>
            <a:r>
              <a:rPr lang="en-US" dirty="0" smtClean="0"/>
              <a:t>Cheese =~ a*feta + a*</a:t>
            </a:r>
            <a:r>
              <a:rPr lang="en-US" dirty="0" err="1" smtClean="0"/>
              <a:t>swiss</a:t>
            </a:r>
            <a:endParaRPr lang="en-US" dirty="0" smtClean="0"/>
          </a:p>
          <a:p>
            <a:pPr lvl="1"/>
            <a:r>
              <a:rPr lang="en-US" dirty="0" smtClean="0"/>
              <a:t>So feta and </a:t>
            </a:r>
            <a:r>
              <a:rPr lang="en-US" dirty="0" err="1" smtClean="0"/>
              <a:t>swiss</a:t>
            </a:r>
            <a:r>
              <a:rPr lang="en-US" dirty="0" smtClean="0"/>
              <a:t> will be estimated at the same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4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397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3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(154) =</a:t>
                      </a:r>
                      <a:r>
                        <a:rPr lang="en-US" baseline="0" dirty="0" smtClean="0"/>
                        <a:t> 530.067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(167) = 545.518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(180) = 585.327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</a:t>
                      </a:r>
                      <a:r>
                        <a:rPr lang="en-US" baseline="0" dirty="0" smtClean="0"/>
                        <a:t> = 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 = 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4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Residuals for the manifest variables are set to equal by adding in residuals to the </a:t>
            </a:r>
            <a:r>
              <a:rPr lang="en-US" dirty="0" err="1" smtClean="0"/>
              <a:t>group.equal</a:t>
            </a:r>
            <a:r>
              <a:rPr lang="en-US" dirty="0" smtClean="0"/>
              <a:t> part.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3672541"/>
            <a:ext cx="8051800" cy="156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730219"/>
            <a:ext cx="111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cfa</a:t>
            </a:r>
            <a:r>
              <a:rPr lang="en-US" dirty="0" smtClean="0"/>
              <a:t>(</a:t>
            </a:r>
            <a:r>
              <a:rPr lang="en-US" i="1" dirty="0" smtClean="0"/>
              <a:t>model</a:t>
            </a:r>
            <a:r>
              <a:rPr lang="en-US" dirty="0" smtClean="0"/>
              <a:t>, data = 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meanstructure</a:t>
            </a:r>
            <a:r>
              <a:rPr lang="en-US" dirty="0" smtClean="0"/>
              <a:t> = TRUE, group = “</a:t>
            </a:r>
            <a:r>
              <a:rPr lang="en-US" i="1" dirty="0" smtClean="0"/>
              <a:t>group</a:t>
            </a:r>
            <a:r>
              <a:rPr lang="en-US" dirty="0" smtClean="0"/>
              <a:t>”, </a:t>
            </a:r>
            <a:r>
              <a:rPr lang="en-US" dirty="0" err="1" smtClean="0"/>
              <a:t>group.equal</a:t>
            </a:r>
            <a:r>
              <a:rPr lang="en-US" dirty="0" smtClean="0"/>
              <a:t> = c(“loadings”, “intercepts”, “</a:t>
            </a:r>
            <a:r>
              <a:rPr lang="en-US" smtClean="0"/>
              <a:t>residuals”))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7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397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3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.888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.097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(154) =</a:t>
                      </a:r>
                      <a:r>
                        <a:rPr lang="en-US" baseline="0" dirty="0" smtClean="0"/>
                        <a:t> 530.067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(167) = 545.518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(180) = 585.327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(194) = 660.398</a:t>
                      </a:r>
                      <a:endParaRPr lang="en-US" dirty="0"/>
                    </a:p>
                  </a:txBody>
                  <a:tcPr/>
                </a:tc>
              </a:tr>
              <a:tr h="663089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</a:t>
                      </a:r>
                      <a:r>
                        <a:rPr lang="en-US" baseline="0" dirty="0" smtClean="0"/>
                        <a:t> = 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 = 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CFI = .014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4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Real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4953"/>
            <a:ext cx="53721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522" y="4013860"/>
            <a:ext cx="775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see the </a:t>
            </a:r>
            <a:r>
              <a:rPr lang="en-US" dirty="0" err="1" smtClean="0"/>
              <a:t>fit.residuals</a:t>
            </a:r>
            <a:r>
              <a:rPr lang="en-US" dirty="0" smtClean="0"/>
              <a:t> is bad, which is the strict step.</a:t>
            </a:r>
          </a:p>
          <a:p>
            <a:r>
              <a:rPr lang="en-US" dirty="0" smtClean="0"/>
              <a:t>Note this thing also runs means for you (which you can ignore if you don</a:t>
            </a:r>
            <a:r>
              <a:rPr lang="uk-UA" dirty="0" smtClean="0"/>
              <a:t>’</a:t>
            </a:r>
            <a:r>
              <a:rPr lang="en-US" dirty="0" smtClean="0"/>
              <a:t>t want).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5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</a:p>
          <a:p>
            <a:pPr lvl="1"/>
            <a:r>
              <a:rPr lang="en-US" dirty="0" smtClean="0"/>
              <a:t>We have to figure out where the problem is for our residuals that says they aren’t equal.</a:t>
            </a:r>
          </a:p>
          <a:p>
            <a:pPr lvl="1"/>
            <a:r>
              <a:rPr lang="en-US" dirty="0" smtClean="0"/>
              <a:t>We’ll use the </a:t>
            </a:r>
            <a:r>
              <a:rPr lang="en-US" dirty="0" err="1" smtClean="0"/>
              <a:t>partialinvariance</a:t>
            </a:r>
            <a:r>
              <a:rPr lang="en-US" dirty="0" smtClean="0"/>
              <a:t> function to find the biggest issue but </a:t>
            </a:r>
            <a:r>
              <a:rPr lang="en-US" i="1" dirty="0" smtClean="0"/>
              <a:t>only for the items in the step you were having problems with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which level you need:</a:t>
            </a:r>
          </a:p>
          <a:p>
            <a:pPr lvl="1"/>
            <a:r>
              <a:rPr lang="en-US" dirty="0"/>
              <a:t>##metric =~ for loadings</a:t>
            </a:r>
          </a:p>
          <a:p>
            <a:pPr lvl="1"/>
            <a:r>
              <a:rPr lang="en-US" dirty="0"/>
              <a:t>##scalar ~1 for intercepts</a:t>
            </a:r>
          </a:p>
          <a:p>
            <a:pPr lvl="1"/>
            <a:r>
              <a:rPr lang="en-US" dirty="0"/>
              <a:t>##strict ~~ for </a:t>
            </a:r>
            <a:r>
              <a:rPr lang="en-US" dirty="0" smtClean="0"/>
              <a:t>variances</a:t>
            </a:r>
          </a:p>
          <a:p>
            <a:r>
              <a:rPr lang="en-US" dirty="0" smtClean="0"/>
              <a:t>Run and save partial invariance code:</a:t>
            </a:r>
          </a:p>
          <a:p>
            <a:pPr lvl="1"/>
            <a:r>
              <a:rPr lang="en-US" dirty="0" err="1" smtClean="0"/>
              <a:t>partialinvariance</a:t>
            </a:r>
            <a:r>
              <a:rPr lang="en-US" dirty="0" smtClean="0"/>
              <a:t>(</a:t>
            </a:r>
            <a:r>
              <a:rPr lang="en-US" i="1" dirty="0" smtClean="0"/>
              <a:t>saved </a:t>
            </a:r>
            <a:r>
              <a:rPr lang="en-US" i="1" dirty="0" err="1" smtClean="0"/>
              <a:t>multigroup</a:t>
            </a:r>
            <a:r>
              <a:rPr lang="en-US" i="1" dirty="0" smtClean="0"/>
              <a:t> fit</a:t>
            </a:r>
            <a:r>
              <a:rPr lang="en-US" dirty="0" smtClean="0"/>
              <a:t>, type = “step that broke”)</a:t>
            </a:r>
          </a:p>
        </p:txBody>
      </p:sp>
    </p:spTree>
    <p:extLst>
      <p:ext uri="{BB962C8B-B14F-4D97-AF65-F5344CB8AC3E}">
        <p14:creationId xmlns:p14="http://schemas.microsoft.com/office/powerpoint/2010/main" val="53063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saves a lot of output, so if you save the $results, you’ll be able to look at only part of it.</a:t>
            </a:r>
          </a:p>
          <a:p>
            <a:r>
              <a:rPr lang="en-US" dirty="0" smtClean="0"/>
              <a:t>Then click on what you saved, and you can sort and view them.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327400"/>
            <a:ext cx="11023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3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the largest one in the </a:t>
            </a:r>
            <a:r>
              <a:rPr lang="en-US" dirty="0" err="1" smtClean="0"/>
              <a:t>free.cfi</a:t>
            </a:r>
            <a:r>
              <a:rPr lang="en-US" dirty="0" smtClean="0"/>
              <a:t> column. </a:t>
            </a:r>
          </a:p>
          <a:p>
            <a:r>
              <a:rPr lang="en-US" dirty="0" smtClean="0"/>
              <a:t>Since that </a:t>
            </a:r>
            <a:r>
              <a:rPr lang="en-US" i="1" dirty="0" smtClean="0"/>
              <a:t>constraint</a:t>
            </a:r>
            <a:r>
              <a:rPr lang="en-US" dirty="0" smtClean="0"/>
              <a:t> is the problem, we are going to let it go free!</a:t>
            </a:r>
          </a:p>
          <a:p>
            <a:pPr lvl="1"/>
            <a:r>
              <a:rPr lang="en-US" dirty="0" err="1"/>
              <a:t>group.partial</a:t>
            </a:r>
            <a:r>
              <a:rPr lang="en-US" dirty="0"/>
              <a:t> = c("RS9 ~~  RS9</a:t>
            </a:r>
            <a:r>
              <a:rPr lang="en-US" dirty="0" smtClean="0"/>
              <a:t>") is added to the </a:t>
            </a:r>
            <a:r>
              <a:rPr lang="en-US" dirty="0" err="1" smtClean="0"/>
              <a:t>cfa</a:t>
            </a:r>
            <a:r>
              <a:rPr lang="en-US" dirty="0" smtClean="0"/>
              <a:t>() or </a:t>
            </a:r>
            <a:r>
              <a:rPr lang="en-US" dirty="0" err="1" smtClean="0"/>
              <a:t>measurementinvariance</a:t>
            </a:r>
            <a:r>
              <a:rPr lang="en-US" dirty="0" smtClean="0"/>
              <a:t>() function.</a:t>
            </a:r>
          </a:p>
          <a:p>
            <a:pPr lvl="2"/>
            <a:r>
              <a:rPr lang="en-US" dirty="0" smtClean="0"/>
              <a:t>This function is super sweet with </a:t>
            </a:r>
            <a:r>
              <a:rPr lang="en-US" dirty="0" err="1" smtClean="0"/>
              <a:t>measurementinvariance</a:t>
            </a:r>
            <a:r>
              <a:rPr lang="en-US" dirty="0" smtClean="0"/>
              <a:t> FYI. </a:t>
            </a:r>
          </a:p>
          <a:p>
            <a:pPr lvl="1"/>
            <a:r>
              <a:rPr lang="en-US" dirty="0" smtClean="0"/>
              <a:t>You can add more here if you want, but do one of them at a time to determine when to stop.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6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4512236"/>
            <a:ext cx="76708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2463800"/>
            <a:ext cx="82169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189" y="6329687"/>
            <a:ext cx="44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about partial invariance as mini t-tests.</a:t>
            </a:r>
          </a:p>
        </p:txBody>
      </p:sp>
    </p:spTree>
    <p:extLst>
      <p:ext uri="{BB962C8B-B14F-4D97-AF65-F5344CB8AC3E}">
        <p14:creationId xmlns:p14="http://schemas.microsoft.com/office/powerpoint/2010/main" val="144878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910919"/>
              </p:ext>
            </p:extLst>
          </p:nvPr>
        </p:nvGraphicFramePr>
        <p:xfrm>
          <a:off x="457200" y="1422071"/>
          <a:ext cx="5638800" cy="45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637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RS9</a:t>
                      </a:r>
                      <a:r>
                        <a:rPr lang="en-US" baseline="0" dirty="0" smtClean="0"/>
                        <a:t> Free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.891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.096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</a:tr>
              <a:tr h="1142483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(180) = 585.327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(194) = 660.398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(193) = 646.559</a:t>
                      </a:r>
                      <a:endParaRPr lang="en-US" dirty="0"/>
                    </a:p>
                  </a:txBody>
                  <a:tcPr/>
                </a:tc>
              </a:tr>
              <a:tr h="878833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 = 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CFI = 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CFI</a:t>
                      </a:r>
                      <a:r>
                        <a:rPr lang="en-US" baseline="0" dirty="0" smtClean="0"/>
                        <a:t> = .011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24827" y="6335059"/>
            <a:ext cx="349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compare to scalar not strict.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96" y="110527"/>
            <a:ext cx="574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 dirty="0"/>
              <a:t> – Equality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do the steps:</a:t>
            </a:r>
          </a:p>
          <a:p>
            <a:pPr lvl="1"/>
            <a:r>
              <a:rPr lang="en-US" dirty="0" err="1"/>
              <a:t>group.equal</a:t>
            </a:r>
            <a:r>
              <a:rPr lang="en-US" dirty="0"/>
              <a:t> = “keyword”</a:t>
            </a:r>
          </a:p>
          <a:p>
            <a:pPr lvl="1"/>
            <a:r>
              <a:rPr lang="en-US" dirty="0"/>
              <a:t>Put in the </a:t>
            </a:r>
            <a:r>
              <a:rPr lang="en-US" dirty="0" err="1"/>
              <a:t>sem</a:t>
            </a:r>
            <a:r>
              <a:rPr lang="en-US" dirty="0"/>
              <a:t>() or </a:t>
            </a:r>
            <a:r>
              <a:rPr lang="en-US" dirty="0" err="1"/>
              <a:t>cfa</a:t>
            </a:r>
            <a:r>
              <a:rPr lang="en-US" dirty="0"/>
              <a:t>()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1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didn’t come up enough with CFI to find partial strict invariance.</a:t>
            </a:r>
          </a:p>
          <a:p>
            <a:r>
              <a:rPr lang="en-US" dirty="0" smtClean="0"/>
              <a:t>Let’s try the next worst constraint. </a:t>
            </a:r>
          </a:p>
          <a:p>
            <a:r>
              <a:rPr lang="en-US" dirty="0" smtClean="0"/>
              <a:t>Repeat the procedure from earlier on the new fit. </a:t>
            </a:r>
          </a:p>
          <a:p>
            <a:pPr lvl="1"/>
            <a:r>
              <a:rPr lang="en-US" dirty="0" smtClean="0"/>
              <a:t>Be sure you are adding inequalities as you go, don’t replace.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4747"/>
            <a:ext cx="9042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8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189" y="6329687"/>
            <a:ext cx="44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about partial invariance as mini t-tests.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15" y="4335463"/>
            <a:ext cx="7645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15" y="2159794"/>
            <a:ext cx="8305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Invariance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94720"/>
              </p:ext>
            </p:extLst>
          </p:nvPr>
        </p:nvGraphicFramePr>
        <p:xfrm>
          <a:off x="0" y="1690688"/>
          <a:ext cx="6669740" cy="457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48"/>
                <a:gridCol w="1333948"/>
                <a:gridCol w="1333948"/>
                <a:gridCol w="1333948"/>
                <a:gridCol w="1333948"/>
              </a:tblGrid>
              <a:tr h="6372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RS9</a:t>
                      </a:r>
                      <a:r>
                        <a:rPr lang="en-US" baseline="0" dirty="0" smtClean="0"/>
                        <a:t>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RS13 Free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.894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.095</a:t>
                      </a:r>
                      <a:endParaRPr lang="en-US" dirty="0"/>
                    </a:p>
                  </a:txBody>
                  <a:tcPr/>
                </a:tc>
              </a:tr>
              <a:tr h="637297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.062</a:t>
                      </a:r>
                      <a:endParaRPr lang="en-US" dirty="0"/>
                    </a:p>
                  </a:txBody>
                  <a:tcPr/>
                </a:tc>
              </a:tr>
              <a:tr h="1142483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(180) = 585.327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(194) = 660.398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(193) = 646.559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(192) = 633.111</a:t>
                      </a:r>
                      <a:endParaRPr lang="en-US" dirty="0"/>
                    </a:p>
                  </a:txBody>
                  <a:tcPr/>
                </a:tc>
              </a:tr>
              <a:tr h="878833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NOPE</a:t>
                      </a:r>
                    </a:p>
                    <a:p>
                      <a:r>
                        <a:rPr lang="en-US" dirty="0" smtClean="0"/>
                        <a:t>CFI = 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CFI = 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CFI</a:t>
                      </a:r>
                      <a:r>
                        <a:rPr lang="en-US" baseline="0" dirty="0" smtClean="0"/>
                        <a:t> = 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  <a:p>
                      <a:r>
                        <a:rPr lang="en-US" dirty="0" smtClean="0"/>
                        <a:t>CFI = .008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24827" y="6335059"/>
            <a:ext cx="349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compare to scalar not strict.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83539"/>
            <a:ext cx="5499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RS is </a:t>
            </a:r>
            <a:r>
              <a:rPr lang="en-US" i="1" dirty="0" smtClean="0"/>
              <a:t>mostly</a:t>
            </a:r>
            <a:r>
              <a:rPr lang="en-US" dirty="0" smtClean="0"/>
              <a:t> invariant – the structure, loadings, intercepts, and most of the error variances are the same across men and women.</a:t>
            </a:r>
          </a:p>
          <a:p>
            <a:r>
              <a:rPr lang="en-US" dirty="0" smtClean="0"/>
              <a:t>However, two items show larger variances:</a:t>
            </a:r>
          </a:p>
          <a:p>
            <a:pPr lvl="1"/>
            <a:r>
              <a:rPr lang="en-US" dirty="0" smtClean="0"/>
              <a:t>RS9</a:t>
            </a:r>
          </a:p>
          <a:p>
            <a:pPr lvl="1"/>
            <a:r>
              <a:rPr lang="en-US" dirty="0" smtClean="0"/>
              <a:t>RS13</a:t>
            </a:r>
          </a:p>
          <a:p>
            <a:pPr lvl="1"/>
            <a:r>
              <a:rPr lang="en-US" dirty="0" smtClean="0"/>
              <a:t>Where, women show much larger variances on both of those questions. </a:t>
            </a:r>
          </a:p>
          <a:p>
            <a:pPr lvl="1"/>
            <a:r>
              <a:rPr lang="en-US" dirty="0" smtClean="0"/>
              <a:t>I keep interested in things.</a:t>
            </a:r>
          </a:p>
          <a:p>
            <a:pPr lvl="1"/>
            <a:r>
              <a:rPr lang="en-US" dirty="0" smtClean="0"/>
              <a:t>My life has meaning.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9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get all the numbers for each step?</a:t>
            </a:r>
          </a:p>
          <a:p>
            <a:pPr lvl="1"/>
            <a:r>
              <a:rPr lang="en-US" dirty="0" smtClean="0"/>
              <a:t>Pull them from the last run of your model:</a:t>
            </a:r>
          </a:p>
          <a:p>
            <a:pPr lvl="2"/>
            <a:r>
              <a:rPr lang="en-US" i="1" dirty="0" err="1" smtClean="0"/>
              <a:t>modelfit</a:t>
            </a:r>
            <a:r>
              <a:rPr lang="en-US" dirty="0" err="1" smtClean="0"/>
              <a:t>$fit.configural</a:t>
            </a:r>
            <a:endParaRPr lang="en-US" dirty="0" smtClean="0"/>
          </a:p>
          <a:p>
            <a:pPr lvl="2"/>
            <a:r>
              <a:rPr lang="en-US" i="1" dirty="0" err="1" smtClean="0"/>
              <a:t>modelfit</a:t>
            </a:r>
            <a:r>
              <a:rPr lang="en-US" dirty="0" err="1" smtClean="0"/>
              <a:t>$fit.loadings</a:t>
            </a:r>
            <a:endParaRPr lang="en-US" dirty="0"/>
          </a:p>
          <a:p>
            <a:pPr lvl="2"/>
            <a:r>
              <a:rPr lang="en-US" i="1" dirty="0" err="1" smtClean="0"/>
              <a:t>modelfit</a:t>
            </a:r>
            <a:r>
              <a:rPr lang="en-US" dirty="0" err="1" smtClean="0"/>
              <a:t>$fit.intercepts</a:t>
            </a:r>
            <a:endParaRPr lang="en-US" dirty="0" smtClean="0"/>
          </a:p>
          <a:p>
            <a:pPr lvl="2"/>
            <a:r>
              <a:rPr lang="en-US" i="1" dirty="0" err="1" smtClean="0"/>
              <a:t>modelfit</a:t>
            </a:r>
            <a:r>
              <a:rPr lang="en-US" dirty="0" err="1" smtClean="0"/>
              <a:t>$fit.residuals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365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analyze if latent means are different across groups using the same procedures with </a:t>
            </a:r>
            <a:r>
              <a:rPr lang="en-US" dirty="0" err="1" smtClean="0"/>
              <a:t>group.equal</a:t>
            </a:r>
            <a:r>
              <a:rPr lang="en-US" dirty="0" smtClean="0"/>
              <a:t> = c(“means”)</a:t>
            </a:r>
          </a:p>
          <a:p>
            <a:pPr lvl="1"/>
            <a:r>
              <a:rPr lang="en-US" dirty="0" smtClean="0"/>
              <a:t>However, let’s say you want to use the weighted means as a predictor in a later analysis </a:t>
            </a:r>
          </a:p>
          <a:p>
            <a:pPr lvl="1"/>
            <a:r>
              <a:rPr lang="en-US" dirty="0" smtClean="0"/>
              <a:t>Or we can calculate a </a:t>
            </a:r>
            <a:r>
              <a:rPr lang="en-US" dirty="0" err="1" smtClean="0"/>
              <a:t>t.test</a:t>
            </a:r>
            <a:r>
              <a:rPr lang="en-US" dirty="0" smtClean="0"/>
              <a:t> to determine if they are different and get effect sizes.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7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this for a second:</a:t>
            </a:r>
          </a:p>
          <a:p>
            <a:pPr lvl="1"/>
            <a:r>
              <a:rPr lang="en-US" dirty="0" smtClean="0"/>
              <a:t>We normally use EFA/CFA to show that each question has a nice loading and the questions “go together”</a:t>
            </a:r>
          </a:p>
          <a:p>
            <a:pPr lvl="1"/>
            <a:r>
              <a:rPr lang="en-US" dirty="0" smtClean="0"/>
              <a:t>And then we totally ignore the fact that the loadings are different and just create total scores or average scores.</a:t>
            </a:r>
          </a:p>
          <a:p>
            <a:pPr lvl="1"/>
            <a:r>
              <a:rPr lang="en-US" dirty="0" smtClean="0"/>
              <a:t>Why lose that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calculate the latent score for each person by multiplying their individual item score times the loading</a:t>
            </a:r>
          </a:p>
          <a:p>
            <a:pPr lvl="1"/>
            <a:r>
              <a:rPr lang="en-US" dirty="0" smtClean="0"/>
              <a:t>Then you can average them or total them depending on how the scale is traditionally scored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take the estimates for the loadings for each factor</a:t>
            </a:r>
          </a:p>
          <a:p>
            <a:pPr lvl="1"/>
            <a:r>
              <a:rPr lang="en-US" dirty="0" smtClean="0"/>
              <a:t>So, if you have two factors you will need the weights for each one but separately, aka don’t just average them all together.</a:t>
            </a:r>
          </a:p>
          <a:p>
            <a:pPr lvl="1"/>
            <a:r>
              <a:rPr lang="en-US" dirty="0" smtClean="0"/>
              <a:t>Make sure you are multiplying the right things!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save the loadings:</a:t>
            </a:r>
          </a:p>
          <a:p>
            <a:pPr lvl="1"/>
            <a:r>
              <a:rPr lang="en-US" dirty="0"/>
              <a:t>loadings = </a:t>
            </a:r>
            <a:r>
              <a:rPr lang="en-US" dirty="0" err="1" smtClean="0"/>
              <a:t>parameterestimates</a:t>
            </a:r>
            <a:r>
              <a:rPr lang="en-US" dirty="0" smtClean="0"/>
              <a:t>(</a:t>
            </a:r>
            <a:r>
              <a:rPr lang="en-US" i="1" dirty="0" smtClean="0"/>
              <a:t>last model fit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Now view the loadings – it’s very similar to saving the </a:t>
            </a:r>
            <a:r>
              <a:rPr lang="en-US" dirty="0" err="1" smtClean="0"/>
              <a:t>modinces</a:t>
            </a:r>
            <a:r>
              <a:rPr lang="en-US" dirty="0" smtClean="0"/>
              <a:t>, which means we can subset them.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 dirty="0"/>
              <a:t> – Equality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for </a:t>
            </a:r>
            <a:r>
              <a:rPr lang="en-US" dirty="0" err="1" smtClean="0"/>
              <a:t>group.equal</a:t>
            </a:r>
            <a:endParaRPr lang="en-US" dirty="0" smtClean="0"/>
          </a:p>
          <a:p>
            <a:pPr lvl="1"/>
            <a:r>
              <a:rPr lang="en-US" dirty="0" smtClean="0"/>
              <a:t>loadings (for manifest)</a:t>
            </a:r>
          </a:p>
          <a:p>
            <a:pPr lvl="1"/>
            <a:r>
              <a:rPr lang="en-US" dirty="0" smtClean="0"/>
              <a:t>intercepts (for manifest)</a:t>
            </a:r>
          </a:p>
          <a:p>
            <a:pPr lvl="1"/>
            <a:r>
              <a:rPr lang="en-US" dirty="0" smtClean="0"/>
              <a:t>means (for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residuals (for manifest)</a:t>
            </a:r>
          </a:p>
          <a:p>
            <a:pPr lvl="1"/>
            <a:r>
              <a:rPr lang="en-US" dirty="0" err="1" smtClean="0"/>
              <a:t>residual.covariances</a:t>
            </a:r>
            <a:r>
              <a:rPr lang="en-US" dirty="0" smtClean="0"/>
              <a:t> (for manifest)</a:t>
            </a:r>
          </a:p>
          <a:p>
            <a:pPr lvl="1"/>
            <a:r>
              <a:rPr lang="en-US" dirty="0" err="1" smtClean="0"/>
              <a:t>lv.variances</a:t>
            </a:r>
            <a:r>
              <a:rPr lang="en-US" dirty="0" smtClean="0"/>
              <a:t> (for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lv.covariances</a:t>
            </a:r>
            <a:r>
              <a:rPr lang="en-US" dirty="0" smtClean="0"/>
              <a:t> (for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regressions (for manifest)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out the loadings by group and type.</a:t>
            </a:r>
          </a:p>
          <a:p>
            <a:r>
              <a:rPr lang="en-US" dirty="0" smtClean="0"/>
              <a:t>We want to use =~ for regression weights. </a:t>
            </a:r>
          </a:p>
          <a:p>
            <a:r>
              <a:rPr lang="en-US" dirty="0" smtClean="0"/>
              <a:t>The select part gets you only the estimates.</a:t>
            </a:r>
          </a:p>
          <a:p>
            <a:pPr lvl="1"/>
            <a:r>
              <a:rPr lang="en-US" dirty="0" err="1" smtClean="0"/>
              <a:t>menload</a:t>
            </a:r>
            <a:r>
              <a:rPr lang="en-US" dirty="0" smtClean="0"/>
              <a:t> </a:t>
            </a:r>
            <a:r>
              <a:rPr lang="en-US" dirty="0"/>
              <a:t>= subset(loadings, group == "1" &amp; op == "=~", select = "</a:t>
            </a:r>
            <a:r>
              <a:rPr lang="en-US" dirty="0" err="1"/>
              <a:t>est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womenload</a:t>
            </a:r>
            <a:r>
              <a:rPr lang="en-US" dirty="0"/>
              <a:t> = subset(loadings, group == "2" &amp; op == "=~", select = "</a:t>
            </a:r>
            <a:r>
              <a:rPr lang="en-US" dirty="0" err="1"/>
              <a:t>est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8189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we have the loadings and want to multiply them by the original scores.</a:t>
            </a:r>
          </a:p>
          <a:p>
            <a:r>
              <a:rPr lang="en-US" dirty="0" smtClean="0"/>
              <a:t>Be sure you’ve separated the data into groups!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20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function:</a:t>
            </a:r>
          </a:p>
          <a:p>
            <a:pPr lvl="1"/>
            <a:r>
              <a:rPr lang="en-US" dirty="0" smtClean="0"/>
              <a:t>Arguments (dataset, 1 for rows / 2 for columns, function)</a:t>
            </a:r>
          </a:p>
          <a:p>
            <a:pPr lvl="1"/>
            <a:r>
              <a:rPr lang="en-US" dirty="0" smtClean="0"/>
              <a:t>Make sure the columns in the same order!</a:t>
            </a:r>
          </a:p>
          <a:p>
            <a:pPr lvl="1"/>
            <a:r>
              <a:rPr lang="en-US" dirty="0" err="1" smtClean="0"/>
              <a:t>menmultiply</a:t>
            </a:r>
            <a:r>
              <a:rPr lang="en-US" dirty="0" smtClean="0"/>
              <a:t> </a:t>
            </a:r>
            <a:r>
              <a:rPr lang="en-US" dirty="0"/>
              <a:t>= apply(men[, 4:ncol(men)], 1, function(x) { x * </a:t>
            </a:r>
            <a:r>
              <a:rPr lang="en-US" dirty="0" err="1"/>
              <a:t>menload</a:t>
            </a:r>
            <a:r>
              <a:rPr lang="en-US" dirty="0"/>
              <a:t> })</a:t>
            </a:r>
          </a:p>
          <a:p>
            <a:pPr lvl="1"/>
            <a:r>
              <a:rPr lang="en-US" dirty="0" err="1"/>
              <a:t>womenmultiply</a:t>
            </a:r>
            <a:r>
              <a:rPr lang="en-US" dirty="0"/>
              <a:t> = apply(women[, 4:ncol(women)], 1, function(x) { x * </a:t>
            </a:r>
            <a:r>
              <a:rPr lang="en-US" dirty="0" err="1"/>
              <a:t>womenload</a:t>
            </a:r>
            <a:r>
              <a:rPr lang="en-US" dirty="0"/>
              <a:t> })</a:t>
            </a:r>
          </a:p>
        </p:txBody>
      </p:sp>
    </p:spTree>
    <p:extLst>
      <p:ext uri="{BB962C8B-B14F-4D97-AF65-F5344CB8AC3E}">
        <p14:creationId xmlns:p14="http://schemas.microsoft.com/office/powerpoint/2010/main" val="195561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is great! But it saves as a list. Lame.</a:t>
            </a:r>
          </a:p>
          <a:p>
            <a:r>
              <a:rPr lang="en-US" dirty="0" smtClean="0"/>
              <a:t>So change that over to a data frame.</a:t>
            </a:r>
          </a:p>
          <a:p>
            <a:pPr lvl="1"/>
            <a:r>
              <a:rPr lang="en-US" dirty="0" err="1"/>
              <a:t>menmultiply</a:t>
            </a:r>
            <a:r>
              <a:rPr lang="en-US" dirty="0"/>
              <a:t> = 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menmultiply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menmultiply</a:t>
            </a:r>
            <a:r>
              <a:rPr lang="en-US" dirty="0"/>
              <a:t> = t(</a:t>
            </a:r>
            <a:r>
              <a:rPr lang="en-US" dirty="0" err="1"/>
              <a:t>menmultiply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/>
              <a:t>#flip it so it's people per </a:t>
            </a:r>
            <a:r>
              <a:rPr lang="en-US" dirty="0" smtClean="0"/>
              <a:t>row rather than question by row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7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mean for each person:</a:t>
            </a:r>
          </a:p>
          <a:p>
            <a:pPr lvl="1"/>
            <a:r>
              <a:rPr lang="en-US" dirty="0" err="1"/>
              <a:t>menlatent</a:t>
            </a:r>
            <a:r>
              <a:rPr lang="en-US" dirty="0"/>
              <a:t> = </a:t>
            </a:r>
            <a:r>
              <a:rPr lang="en-US" dirty="0" err="1"/>
              <a:t>rowMeans</a:t>
            </a:r>
            <a:r>
              <a:rPr lang="en-US" dirty="0"/>
              <a:t>(</a:t>
            </a:r>
            <a:r>
              <a:rPr lang="en-US" dirty="0" err="1"/>
              <a:t>menmultiply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womenlatent</a:t>
            </a:r>
            <a:r>
              <a:rPr lang="en-US" dirty="0"/>
              <a:t> = </a:t>
            </a:r>
            <a:r>
              <a:rPr lang="en-US" dirty="0" err="1"/>
              <a:t>rowMeans</a:t>
            </a:r>
            <a:r>
              <a:rPr lang="en-US" dirty="0"/>
              <a:t>(</a:t>
            </a:r>
            <a:r>
              <a:rPr lang="en-US" dirty="0" err="1"/>
              <a:t>womenmultiply</a:t>
            </a:r>
            <a:r>
              <a:rPr lang="en-US" dirty="0"/>
              <a:t>)</a:t>
            </a:r>
          </a:p>
          <a:p>
            <a:r>
              <a:rPr lang="en-US" dirty="0" smtClean="0"/>
              <a:t>If you want to get the sum:</a:t>
            </a:r>
          </a:p>
          <a:p>
            <a:pPr lvl="1"/>
            <a:r>
              <a:rPr lang="en-US" dirty="0" err="1"/>
              <a:t>menlatent</a:t>
            </a:r>
            <a:r>
              <a:rPr lang="en-US" dirty="0"/>
              <a:t> = </a:t>
            </a:r>
            <a:r>
              <a:rPr lang="en-US" dirty="0" err="1" smtClean="0"/>
              <a:t>rowSums</a:t>
            </a:r>
            <a:r>
              <a:rPr lang="en-US" dirty="0" smtClean="0"/>
              <a:t>(</a:t>
            </a:r>
            <a:r>
              <a:rPr lang="en-US" dirty="0" err="1"/>
              <a:t>menmultiply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womenlatent</a:t>
            </a:r>
            <a:r>
              <a:rPr lang="en-US" dirty="0"/>
              <a:t> = </a:t>
            </a:r>
            <a:r>
              <a:rPr lang="en-US" dirty="0" err="1" smtClean="0"/>
              <a:t>rowSums</a:t>
            </a:r>
            <a:r>
              <a:rPr lang="en-US" dirty="0" smtClean="0"/>
              <a:t>(</a:t>
            </a:r>
            <a:r>
              <a:rPr lang="en-US" dirty="0" err="1"/>
              <a:t>womenmultiply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8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</a:t>
            </a:r>
            <a:r>
              <a:rPr lang="en-US" dirty="0" err="1" smtClean="0"/>
              <a:t>t.test</a:t>
            </a:r>
            <a:r>
              <a:rPr lang="en-US" dirty="0" smtClean="0"/>
              <a:t> to see if they are different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(group 1, group 2, …)</a:t>
            </a:r>
          </a:p>
          <a:p>
            <a:pPr lvl="2"/>
            <a:r>
              <a:rPr lang="en-US" dirty="0" smtClean="0"/>
              <a:t>The rest of the arguments are not required but wanted to show them to you if you wanted to change them to one tailed. 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/>
              <a:t>(</a:t>
            </a:r>
            <a:r>
              <a:rPr lang="en-US" dirty="0" err="1"/>
              <a:t>menlatent</a:t>
            </a:r>
            <a:r>
              <a:rPr lang="en-US" dirty="0"/>
              <a:t>, </a:t>
            </a:r>
            <a:r>
              <a:rPr lang="en-US" dirty="0" err="1"/>
              <a:t>womenlatent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alternative </a:t>
            </a:r>
            <a:r>
              <a:rPr lang="en-US" dirty="0"/>
              <a:t>= "</a:t>
            </a:r>
            <a:r>
              <a:rPr lang="en-US" dirty="0" err="1"/>
              <a:t>two.sided</a:t>
            </a:r>
            <a:r>
              <a:rPr lang="en-US" dirty="0"/>
              <a:t>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paired=FALSE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var.equal</a:t>
            </a:r>
            <a:r>
              <a:rPr lang="en-US" dirty="0" smtClean="0"/>
              <a:t> = TRUE,</a:t>
            </a:r>
          </a:p>
          <a:p>
            <a:pPr marL="457200" lvl="1" indent="0">
              <a:buNone/>
            </a:pPr>
            <a:r>
              <a:rPr lang="en-US" dirty="0" err="1" smtClean="0"/>
              <a:t>na.action</a:t>
            </a:r>
            <a:r>
              <a:rPr lang="en-US" dirty="0" smtClean="0"/>
              <a:t>=TRUE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9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sizes!</a:t>
            </a:r>
          </a:p>
          <a:p>
            <a:r>
              <a:rPr lang="en-US" dirty="0" smtClean="0"/>
              <a:t>Install the </a:t>
            </a:r>
            <a:r>
              <a:rPr lang="en-US" dirty="0" err="1" smtClean="0"/>
              <a:t>effsize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effsize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cohen.d</a:t>
            </a:r>
            <a:r>
              <a:rPr lang="en-US" dirty="0"/>
              <a:t>(</a:t>
            </a:r>
            <a:r>
              <a:rPr lang="en-US" dirty="0" err="1"/>
              <a:t>menlatent</a:t>
            </a:r>
            <a:r>
              <a:rPr lang="en-US" dirty="0"/>
              <a:t>, </a:t>
            </a:r>
            <a:r>
              <a:rPr lang="en-US" dirty="0" err="1"/>
              <a:t>womenlatent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cohen.d</a:t>
            </a:r>
            <a:r>
              <a:rPr lang="en-US" dirty="0" smtClean="0"/>
              <a:t>(group 1, group 2, paired=FALSE)</a:t>
            </a:r>
          </a:p>
          <a:p>
            <a:r>
              <a:rPr lang="en-US" dirty="0" smtClean="0"/>
              <a:t>PS – this function only works for a couple types of Cohen’s </a:t>
            </a:r>
            <a:r>
              <a:rPr lang="en-US" i="1" dirty="0" smtClean="0"/>
              <a:t>d</a:t>
            </a:r>
            <a:r>
              <a:rPr lang="en-US" dirty="0" smtClean="0"/>
              <a:t>, so if you want more options, please view the video about Dr. B’s effect size code. </a:t>
            </a:r>
          </a:p>
          <a:p>
            <a:pPr lvl="1"/>
            <a:r>
              <a:rPr lang="en-US" dirty="0" smtClean="0"/>
              <a:t>But it’s a quick way to get independent and dependent t (differences)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Lavaan</a:t>
            </a:r>
            <a:r>
              <a:rPr lang="en-US" dirty="0" smtClean="0"/>
              <a:t> - </a:t>
            </a:r>
            <a:r>
              <a:rPr lang="en-US" dirty="0" err="1" smtClean="0"/>
              <a:t>semTools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when doing the steps for </a:t>
            </a:r>
            <a:r>
              <a:rPr lang="en-US" dirty="0" err="1" smtClean="0"/>
              <a:t>multigroup</a:t>
            </a:r>
            <a:r>
              <a:rPr lang="en-US" dirty="0" smtClean="0"/>
              <a:t> testing, I would have to run each model separately.</a:t>
            </a:r>
          </a:p>
          <a:p>
            <a:r>
              <a:rPr lang="en-US" dirty="0" smtClean="0"/>
              <a:t>If you install </a:t>
            </a:r>
            <a:r>
              <a:rPr lang="en-US" dirty="0" err="1" smtClean="0"/>
              <a:t>semTools</a:t>
            </a:r>
            <a:r>
              <a:rPr lang="en-US" dirty="0" smtClean="0"/>
              <a:t> (library), you can run all the steps at once with </a:t>
            </a:r>
            <a:r>
              <a:rPr lang="en-US" dirty="0" err="1" smtClean="0"/>
              <a:t>measurementinvariance</a:t>
            </a:r>
            <a:r>
              <a:rPr lang="en-US" dirty="0" smtClean="0"/>
              <a:t>() function.</a:t>
            </a:r>
          </a:p>
          <a:p>
            <a:pPr lvl="1"/>
            <a:r>
              <a:rPr lang="en-US" dirty="0" smtClean="0"/>
              <a:t>Woo!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1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RS14 Scale!</a:t>
            </a:r>
          </a:p>
          <a:p>
            <a:pPr lvl="1"/>
            <a:r>
              <a:rPr lang="en-US" dirty="0" smtClean="0"/>
              <a:t>A one factor model of resiliency 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Men = 1</a:t>
            </a:r>
          </a:p>
          <a:p>
            <a:pPr lvl="1"/>
            <a:r>
              <a:rPr lang="en-US" dirty="0" smtClean="0"/>
              <a:t>Women = 2</a:t>
            </a:r>
          </a:p>
          <a:p>
            <a:r>
              <a:rPr lang="en-US" dirty="0" smtClean="0"/>
              <a:t>Ethnicity/Race</a:t>
            </a:r>
          </a:p>
          <a:p>
            <a:pPr lvl="1"/>
            <a:r>
              <a:rPr lang="en-US" dirty="0" smtClean="0"/>
              <a:t>Black = 1</a:t>
            </a:r>
          </a:p>
          <a:p>
            <a:pPr lvl="1"/>
            <a:r>
              <a:rPr lang="en-US" dirty="0" smtClean="0"/>
              <a:t>White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5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program the overall model to make sure it fits ok.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meanstructure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Gives you the intercepts and means in the model.</a:t>
            </a:r>
          </a:p>
          <a:p>
            <a:pPr lvl="1"/>
            <a:r>
              <a:rPr lang="en-US" dirty="0" smtClean="0"/>
              <a:t>You want to turn that one at the beginning, and you are first examining models with means, so you can tell if you have bad parameters at the start. </a:t>
            </a:r>
          </a:p>
          <a:p>
            <a:pPr lvl="1"/>
            <a:r>
              <a:rPr lang="en-US" dirty="0" smtClean="0"/>
              <a:t>The measurement invariance function using </a:t>
            </a:r>
            <a:r>
              <a:rPr lang="en-US" dirty="0" err="1" smtClean="0"/>
              <a:t>meanstructure</a:t>
            </a:r>
            <a:r>
              <a:rPr lang="en-US" dirty="0" smtClean="0"/>
              <a:t> = TRUE, so we want to match it.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 – Data, Run,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 file, as you need all the data or at least two covariance tables for this analysis to work properly.</a:t>
            </a:r>
          </a:p>
          <a:p>
            <a:pPr lvl="1"/>
            <a:r>
              <a:rPr lang="en-US" dirty="0" smtClean="0"/>
              <a:t>Always make sure your variables are: factored, and do not contain things you are not expecting.</a:t>
            </a:r>
          </a:p>
          <a:p>
            <a:r>
              <a:rPr lang="en-US" dirty="0" smtClean="0"/>
              <a:t>Build a 1 factor model CFA.</a:t>
            </a:r>
          </a:p>
          <a:p>
            <a:pPr lvl="1"/>
            <a:r>
              <a:rPr lang="en-US" dirty="0" smtClean="0"/>
              <a:t>Run and interpret that model.</a:t>
            </a:r>
          </a:p>
          <a:p>
            <a:pPr lvl="1"/>
            <a:r>
              <a:rPr lang="en-US" dirty="0" smtClean="0"/>
              <a:t>Overall, it should be good.</a:t>
            </a:r>
          </a:p>
          <a:p>
            <a:pPr lvl="1"/>
            <a:r>
              <a:rPr lang="en-US" dirty="0" smtClean="0"/>
              <a:t>Remember, we expect fit to decrease as we go, so you need to start ok.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0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35" y="0"/>
            <a:ext cx="8790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for the model</a:t>
            </a:r>
          </a:p>
          <a:p>
            <a:pPr lvl="1"/>
            <a:r>
              <a:rPr lang="en-US" dirty="0"/>
              <a:t>CFI = .927</a:t>
            </a:r>
          </a:p>
          <a:p>
            <a:pPr lvl="1"/>
            <a:r>
              <a:rPr lang="en-US" dirty="0"/>
              <a:t>RMSEA = .086</a:t>
            </a:r>
          </a:p>
          <a:p>
            <a:pPr lvl="1"/>
            <a:r>
              <a:rPr lang="en-US" dirty="0"/>
              <a:t>SRMR = .041</a:t>
            </a:r>
          </a:p>
          <a:p>
            <a:pPr lvl="1"/>
            <a:r>
              <a:rPr lang="en-US" dirty="0"/>
              <a:t>X2(77) = 368.984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2076</Words>
  <Application>Microsoft Macintosh PowerPoint</Application>
  <PresentationFormat>Widescreen</PresentationFormat>
  <Paragraphs>383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Wingdings</vt:lpstr>
      <vt:lpstr>Arial</vt:lpstr>
      <vt:lpstr>Office Theme</vt:lpstr>
      <vt:lpstr>MGCFA</vt:lpstr>
      <vt:lpstr>Lavaan – Equality Constraints</vt:lpstr>
      <vt:lpstr>Lavaan – Equality Constraints</vt:lpstr>
      <vt:lpstr>Lavaan – Equality Constraints</vt:lpstr>
      <vt:lpstr>Lavaan - semTools</vt:lpstr>
      <vt:lpstr>Example</vt:lpstr>
      <vt:lpstr>Overall Model</vt:lpstr>
      <vt:lpstr>Overall Model – Data, Run, Interpret</vt:lpstr>
      <vt:lpstr>Overall Model</vt:lpstr>
      <vt:lpstr>Separate Group Models</vt:lpstr>
      <vt:lpstr>Separate Group Models</vt:lpstr>
      <vt:lpstr>Run MG Invariance Steps</vt:lpstr>
      <vt:lpstr>Run MG Invariance Steps</vt:lpstr>
      <vt:lpstr>Configural Invariance</vt:lpstr>
      <vt:lpstr>Configural Invariance</vt:lpstr>
      <vt:lpstr>Metric Invariance</vt:lpstr>
      <vt:lpstr>Metric Invariance</vt:lpstr>
      <vt:lpstr>Scalar Invariance</vt:lpstr>
      <vt:lpstr>Scalar Invariance</vt:lpstr>
      <vt:lpstr>Scalar Invariance</vt:lpstr>
      <vt:lpstr>Strict Invariance</vt:lpstr>
      <vt:lpstr>Strict Invariance</vt:lpstr>
      <vt:lpstr>Interpreting Real Output</vt:lpstr>
      <vt:lpstr>So what now?</vt:lpstr>
      <vt:lpstr>Partial Invariance</vt:lpstr>
      <vt:lpstr>Partial Invariance</vt:lpstr>
      <vt:lpstr>Partial Invariance</vt:lpstr>
      <vt:lpstr>Partial Invariance</vt:lpstr>
      <vt:lpstr>Strict Invariance</vt:lpstr>
      <vt:lpstr>Strict Invariance</vt:lpstr>
      <vt:lpstr>Partial Invariance</vt:lpstr>
      <vt:lpstr>Strict Invariance</vt:lpstr>
      <vt:lpstr>Interpretation</vt:lpstr>
      <vt:lpstr>Interpretation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  <vt:lpstr>Latent Means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MGCFA</dc:title>
  <dc:creator>Erin M. Buchanan</dc:creator>
  <cp:lastModifiedBy>Erin M. Buchanan</cp:lastModifiedBy>
  <cp:revision>39</cp:revision>
  <dcterms:created xsi:type="dcterms:W3CDTF">2016-05-24T19:29:08Z</dcterms:created>
  <dcterms:modified xsi:type="dcterms:W3CDTF">2016-05-31T02:47:16Z</dcterms:modified>
</cp:coreProperties>
</file>