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70" r:id="rId10"/>
    <p:sldId id="273" r:id="rId11"/>
    <p:sldId id="265" r:id="rId12"/>
    <p:sldId id="271" r:id="rId13"/>
    <p:sldId id="266" r:id="rId14"/>
    <p:sldId id="274" r:id="rId15"/>
    <p:sldId id="272" r:id="rId16"/>
    <p:sldId id="267" r:id="rId17"/>
    <p:sldId id="275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45"/>
    <p:restoredTop sz="94631"/>
  </p:normalViewPr>
  <p:slideViewPr>
    <p:cSldViewPr snapToGrid="0" snapToObjects="1">
      <p:cViewPr>
        <p:scale>
          <a:sx n="100" d="100"/>
          <a:sy n="100" d="100"/>
        </p:scale>
        <p:origin x="125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472E-7A39-9541-BB75-201FD96A17E6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25A7-495F-AB49-87ED-4189CE6A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0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768350"/>
            <a:ext cx="60452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Model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44659"/>
          <a:ext cx="10515600" cy="236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3716"/>
                <a:gridCol w="1663568"/>
                <a:gridCol w="1297625"/>
                <a:gridCol w="887517"/>
                <a:gridCol w="1533174"/>
              </a:tblGrid>
              <a:tr h="1835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r>
                        <a:rPr lang="en-US" sz="1500" baseline="30000">
                          <a:effectLst/>
                        </a:rPr>
                        <a:t>2</a:t>
                      </a:r>
                      <a:r>
                        <a:rPr lang="en-US" sz="1500">
                          <a:effectLst/>
                        </a:rPr>
                        <a:t> (df)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RMSEA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SRMR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CFI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Correlated traits and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 traits, 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Perfectly correlated traits, 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Correlated traits, uncorrelated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0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model, we are perfectly correlating the traits to make sure that this model isn’t very good (otherwise why have multiple traits)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Model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44659"/>
          <a:ext cx="10515600" cy="236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3716"/>
                <a:gridCol w="1663568"/>
                <a:gridCol w="1297625"/>
                <a:gridCol w="887517"/>
                <a:gridCol w="1533174"/>
              </a:tblGrid>
              <a:tr h="1835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r>
                        <a:rPr lang="en-US" sz="1500" baseline="30000">
                          <a:effectLst/>
                        </a:rPr>
                        <a:t>2</a:t>
                      </a:r>
                      <a:r>
                        <a:rPr lang="en-US" sz="1500">
                          <a:effectLst/>
                        </a:rPr>
                        <a:t> (df)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RMSEA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SRMR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CFI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Correlated traits and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 traits, 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Perfectly correlated traits, 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Correlated traits, uncorrelated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17550"/>
            <a:ext cx="5791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0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Model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model, we are going to set the correlations between methods to zero – which should be just as good as model 1 so that the methods are not correlated.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7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Model 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44659"/>
          <a:ext cx="10515600" cy="236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3716"/>
                <a:gridCol w="1663568"/>
                <a:gridCol w="1297625"/>
                <a:gridCol w="887517"/>
                <a:gridCol w="1533174"/>
              </a:tblGrid>
              <a:tr h="1835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r>
                        <a:rPr lang="en-US" sz="1500" baseline="30000">
                          <a:effectLst/>
                        </a:rPr>
                        <a:t>2</a:t>
                      </a:r>
                      <a:r>
                        <a:rPr lang="en-US" sz="1500">
                          <a:effectLst/>
                        </a:rPr>
                        <a:t> (df)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RMSEA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SRMR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CFI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Correlated traits and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 traits, 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Perfectly correlated traits, 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Correlated traits, uncorrelated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711200"/>
            <a:ext cx="62103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 </a:t>
            </a:r>
            <a:r>
              <a:rPr lang="en-US" dirty="0" smtClean="0"/>
              <a:t>Parameters Model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94862"/>
              </p:ext>
            </p:extLst>
          </p:nvPr>
        </p:nvGraphicFramePr>
        <p:xfrm>
          <a:off x="838199" y="1377186"/>
          <a:ext cx="10515601" cy="6729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975"/>
                <a:gridCol w="2164022"/>
                <a:gridCol w="2148749"/>
                <a:gridCol w="2101975"/>
                <a:gridCol w="1998880"/>
              </a:tblGrid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Meaning 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Purpose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MLQ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PIL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MLQ 1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1.09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-.07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MLQ 2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-.41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1.276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MLQ 5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.99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-.04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MLQ 10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-.75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1.30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PIL 4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.66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.44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PIL 12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.82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.34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PIL 17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.61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.26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MLQ 3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-.16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1.36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MLQ 4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1.15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.01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MLQ 6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1.15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-.10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MLQ 8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-.27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1.332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MLQ 9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.98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-.07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PIL 3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.49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.71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PIL 8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.44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.46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0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PIL 20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.69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.63</a:t>
                      </a:r>
                      <a:endParaRPr lang="en-US" sz="2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7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 Parameters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Traits correlations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671888"/>
            <a:ext cx="21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correlations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80530"/>
              </p:ext>
            </p:extLst>
          </p:nvPr>
        </p:nvGraphicFramePr>
        <p:xfrm>
          <a:off x="838200" y="2195667"/>
          <a:ext cx="4358640" cy="87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320"/>
                <a:gridCol w="21793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Purpose</a:t>
                      </a:r>
                      <a:endParaRPr lang="en-US" sz="2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Meaning</a:t>
                      </a:r>
                      <a:endParaRPr lang="en-US" sz="2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r>
                        <a:rPr lang="en-US" sz="2500" dirty="0" smtClean="0">
                          <a:effectLst/>
                        </a:rPr>
                        <a:t>.99</a:t>
                      </a:r>
                      <a:endParaRPr lang="en-US" sz="2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23452"/>
              </p:ext>
            </p:extLst>
          </p:nvPr>
        </p:nvGraphicFramePr>
        <p:xfrm>
          <a:off x="838200" y="4195716"/>
          <a:ext cx="4358640" cy="87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320"/>
                <a:gridCol w="21793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MLQ</a:t>
                      </a:r>
                      <a:endParaRPr lang="en-US" sz="2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PIL</a:t>
                      </a:r>
                      <a:endParaRPr lang="en-US" sz="2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r>
                        <a:rPr lang="en-US" sz="2500" dirty="0" smtClean="0">
                          <a:effectLst/>
                        </a:rPr>
                        <a:t>-.15</a:t>
                      </a:r>
                      <a:endParaRPr lang="en-US" sz="2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9700" y="2514600"/>
            <a:ext cx="29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because it’s 1 effectively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9700" y="4449200"/>
            <a:ext cx="312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Good because it’s close to zero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Import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MTMM, usually you need all the data</a:t>
            </a:r>
          </a:p>
          <a:p>
            <a:r>
              <a:rPr lang="en-US" dirty="0" smtClean="0"/>
              <a:t>Import the dataset provided</a:t>
            </a:r>
          </a:p>
          <a:p>
            <a:pPr lvl="1"/>
            <a:r>
              <a:rPr lang="en-US" dirty="0" smtClean="0"/>
              <a:t>Remember, you can use the </a:t>
            </a:r>
            <a:r>
              <a:rPr lang="en-US" dirty="0" err="1" smtClean="0"/>
              <a:t>read.csv</a:t>
            </a:r>
            <a:r>
              <a:rPr lang="en-US" dirty="0" smtClean="0"/>
              <a:t> function or the import button in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Don’t need the names since we import a real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7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did our model meet the steps for MTMM?</a:t>
            </a:r>
          </a:p>
          <a:p>
            <a:r>
              <a:rPr lang="en-US" dirty="0" smtClean="0"/>
              <a:t>What about </a:t>
            </a:r>
            <a:r>
              <a:rPr lang="en-US" smtClean="0"/>
              <a:t>the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4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Traits:</a:t>
            </a:r>
            <a:endParaRPr lang="en-US" sz="2400" dirty="0"/>
          </a:p>
          <a:p>
            <a:pPr lvl="1"/>
            <a:r>
              <a:rPr lang="en-US" dirty="0" smtClean="0"/>
              <a:t>Meaning</a:t>
            </a:r>
            <a:r>
              <a:rPr lang="en-US" sz="2000" dirty="0" smtClean="0"/>
              <a:t>: </a:t>
            </a:r>
            <a:r>
              <a:rPr lang="en-US" dirty="0" smtClean="0"/>
              <a:t>MLQ </a:t>
            </a:r>
            <a:r>
              <a:rPr lang="en-US" dirty="0"/>
              <a:t>1, 2, 5, 10 and PIL 4, 12, 17</a:t>
            </a:r>
          </a:p>
          <a:p>
            <a:pPr lvl="1"/>
            <a:r>
              <a:rPr lang="en-US" dirty="0" smtClean="0"/>
              <a:t>Purpose: MLQ </a:t>
            </a:r>
            <a:r>
              <a:rPr lang="en-US" dirty="0"/>
              <a:t>3, 4, 6, 8, 9, and PIL 3, 8, 20</a:t>
            </a:r>
          </a:p>
          <a:p>
            <a:r>
              <a:rPr lang="en-US" dirty="0"/>
              <a:t>Methods:</a:t>
            </a:r>
            <a:endParaRPr lang="en-US" sz="2400" dirty="0"/>
          </a:p>
          <a:p>
            <a:pPr lvl="1"/>
            <a:r>
              <a:rPr lang="en-US" dirty="0"/>
              <a:t>Purpose in Life Test</a:t>
            </a:r>
            <a:endParaRPr lang="en-US" sz="2000" dirty="0"/>
          </a:p>
          <a:p>
            <a:pPr lvl="1"/>
            <a:r>
              <a:rPr lang="en-US" dirty="0"/>
              <a:t>Meaning in Life Questionnaire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4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build a methods only and traits only model, to make sure they run.</a:t>
            </a:r>
          </a:p>
          <a:p>
            <a:r>
              <a:rPr lang="en-US" dirty="0" smtClean="0"/>
              <a:t>Measurement models - basic CFAs.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Measurement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model, get output, draw pictures</a:t>
            </a:r>
          </a:p>
          <a:p>
            <a:r>
              <a:rPr lang="en-US" dirty="0" smtClean="0"/>
              <a:t>Interpret: </a:t>
            </a:r>
          </a:p>
          <a:p>
            <a:pPr lvl="1"/>
            <a:r>
              <a:rPr lang="en-US" dirty="0" smtClean="0"/>
              <a:t>Heywood cases: </a:t>
            </a:r>
          </a:p>
          <a:p>
            <a:pPr lvl="2"/>
            <a:r>
              <a:rPr lang="en-US" dirty="0" smtClean="0"/>
              <a:t>Variances, </a:t>
            </a:r>
            <a:r>
              <a:rPr lang="en-US" dirty="0" err="1" smtClean="0"/>
              <a:t>Rsquares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Residuals</a:t>
            </a:r>
          </a:p>
          <a:p>
            <a:pPr lvl="1"/>
            <a:r>
              <a:rPr lang="en-US" dirty="0" smtClean="0"/>
              <a:t>Modification Indices</a:t>
            </a:r>
          </a:p>
          <a:p>
            <a:pPr lvl="1"/>
            <a:r>
              <a:rPr lang="en-US" dirty="0" smtClean="0"/>
              <a:t>Fit Indices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3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Model 1, include both the traits and methods.</a:t>
            </a:r>
          </a:p>
          <a:p>
            <a:r>
              <a:rPr lang="en-US" dirty="0" smtClean="0"/>
              <a:t>Fix the </a:t>
            </a:r>
            <a:r>
              <a:rPr lang="en-US" dirty="0" err="1" smtClean="0"/>
              <a:t>covariances</a:t>
            </a:r>
            <a:r>
              <a:rPr lang="en-US" dirty="0" smtClean="0"/>
              <a:t> between traits and methods (not within them though!) to zero:</a:t>
            </a:r>
          </a:p>
          <a:p>
            <a:pPr lvl="1"/>
            <a:r>
              <a:rPr lang="en-US" i="1" dirty="0" smtClean="0"/>
              <a:t>Method ~~ 0*trait </a:t>
            </a:r>
          </a:p>
        </p:txBody>
      </p:sp>
    </p:spTree>
    <p:extLst>
      <p:ext uri="{BB962C8B-B14F-4D97-AF65-F5344CB8AC3E}">
        <p14:creationId xmlns:p14="http://schemas.microsoft.com/office/powerpoint/2010/main" val="75152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755650"/>
            <a:ext cx="60071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1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this model should be the best.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57347"/>
              </p:ext>
            </p:extLst>
          </p:nvPr>
        </p:nvGraphicFramePr>
        <p:xfrm>
          <a:off x="838200" y="2644659"/>
          <a:ext cx="10515600" cy="236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3716"/>
                <a:gridCol w="1663568"/>
                <a:gridCol w="1297625"/>
                <a:gridCol w="887517"/>
                <a:gridCol w="1533174"/>
              </a:tblGrid>
              <a:tr h="1835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X</a:t>
                      </a:r>
                      <a:r>
                        <a:rPr lang="en-US" sz="1500" baseline="30000">
                          <a:effectLst/>
                        </a:rPr>
                        <a:t>2</a:t>
                      </a:r>
                      <a:r>
                        <a:rPr lang="en-US" sz="1500">
                          <a:effectLst/>
                        </a:rPr>
                        <a:t> (df)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RMSEA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SRMR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CFI</a:t>
                      </a:r>
                      <a:endParaRPr lang="en-US" sz="15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Correlated traits and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dirty="0" smtClean="0">
                          <a:effectLst/>
                        </a:rPr>
                        <a:t>(73)</a:t>
                      </a:r>
                      <a:r>
                        <a:rPr lang="en-US" sz="1500" baseline="0" dirty="0" smtClean="0">
                          <a:effectLst/>
                        </a:rPr>
                        <a:t> </a:t>
                      </a:r>
                      <a:r>
                        <a:rPr lang="hr-HR" sz="1500" baseline="0" dirty="0" smtClean="0">
                          <a:effectLst/>
                        </a:rPr>
                        <a:t>144.899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500" dirty="0" smtClean="0">
                          <a:effectLst/>
                        </a:rPr>
                        <a:t>0.042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0.024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500" dirty="0" smtClean="0">
                          <a:effectLst/>
                        </a:rPr>
                        <a:t>0.983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 traits, 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dirty="0" smtClean="0">
                          <a:effectLst/>
                        </a:rPr>
                        <a:t>(89) </a:t>
                      </a:r>
                      <a:r>
                        <a:rPr lang="is-IS" sz="1500" dirty="0" smtClean="0">
                          <a:effectLst/>
                        </a:rPr>
                        <a:t>1126.227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500" dirty="0" smtClean="0">
                          <a:effectLst/>
                        </a:rPr>
                        <a:t>0.143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500" dirty="0" smtClean="0">
                          <a:effectLst/>
                        </a:rPr>
                        <a:t>0.121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500" dirty="0" smtClean="0">
                          <a:effectLst/>
                        </a:rPr>
                        <a:t>0.759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Perfectly correlated traits, 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dirty="0" smtClean="0">
                          <a:effectLst/>
                        </a:rPr>
                        <a:t>(74) </a:t>
                      </a:r>
                      <a:r>
                        <a:rPr lang="hr-HR" sz="1500" dirty="0" smtClean="0">
                          <a:effectLst/>
                        </a:rPr>
                        <a:t>146.376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500" dirty="0" smtClean="0">
                          <a:effectLst/>
                        </a:rPr>
                        <a:t>0.042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0.024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500" dirty="0" smtClean="0">
                          <a:effectLst/>
                        </a:rPr>
                        <a:t>0.983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5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Model 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Correlated traits, uncorrelated methods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dirty="0" smtClean="0">
                          <a:effectLst/>
                        </a:rPr>
                        <a:t>(74)</a:t>
                      </a:r>
                      <a:r>
                        <a:rPr lang="en-US" sz="1500" baseline="0" dirty="0" smtClean="0">
                          <a:effectLst/>
                        </a:rPr>
                        <a:t> </a:t>
                      </a:r>
                      <a:r>
                        <a:rPr lang="hr-HR" sz="1500" baseline="0" dirty="0" smtClean="0">
                          <a:effectLst/>
                        </a:rPr>
                        <a:t>147.707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0.042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500" dirty="0" smtClean="0">
                          <a:effectLst/>
                        </a:rPr>
                        <a:t>0.025</a:t>
                      </a:r>
                      <a:endParaRPr lang="en-US" sz="15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nb-NO" sz="1500" dirty="0" smtClean="0">
                          <a:effectLst/>
                        </a:rPr>
                        <a:t>0.983</a:t>
                      </a:r>
                      <a:endParaRPr lang="en-US" sz="1500" dirty="0" smtClean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240340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anova</a:t>
            </a:r>
            <a:r>
              <a:rPr lang="en-US" dirty="0" smtClean="0"/>
              <a:t>(model1, model2)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588481"/>
            <a:ext cx="474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anova</a:t>
            </a:r>
            <a:r>
              <a:rPr lang="en-US" dirty="0" smtClean="0"/>
              <a:t>(model1, model2, model3, model4) DON’T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4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 – 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model, we will delete the traits to see if they are important to include in the model</a:t>
            </a:r>
          </a:p>
          <a:p>
            <a:pPr lvl="1"/>
            <a:r>
              <a:rPr lang="en-US" dirty="0" smtClean="0"/>
              <a:t>(so methods only, we’ve actually run this model at the start to make sure this MTMM would at least run).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597</Words>
  <Application>Microsoft Macintosh PowerPoint</Application>
  <PresentationFormat>Widescreen</PresentationFormat>
  <Paragraphs>257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</vt:lpstr>
      <vt:lpstr>ＭＳ 明朝</vt:lpstr>
      <vt:lpstr>Times New Roman</vt:lpstr>
      <vt:lpstr>Arial</vt:lpstr>
      <vt:lpstr>Office Theme</vt:lpstr>
      <vt:lpstr>MTMM</vt:lpstr>
      <vt:lpstr>MTMM – Import the Data</vt:lpstr>
      <vt:lpstr>MTMM – Define Model</vt:lpstr>
      <vt:lpstr>MTMM – Define Model</vt:lpstr>
      <vt:lpstr>MTMM – Measurement Models</vt:lpstr>
      <vt:lpstr>MTMM – Model 1</vt:lpstr>
      <vt:lpstr>PowerPoint Presentation</vt:lpstr>
      <vt:lpstr>MTMM – Model 1</vt:lpstr>
      <vt:lpstr>MTMM – Model 2</vt:lpstr>
      <vt:lpstr>PowerPoint Presentation</vt:lpstr>
      <vt:lpstr>MTMM – Model 2</vt:lpstr>
      <vt:lpstr>MTMM – Model 3</vt:lpstr>
      <vt:lpstr>MTMM – Model 3</vt:lpstr>
      <vt:lpstr>PowerPoint Presentation</vt:lpstr>
      <vt:lpstr>MTMM – Model 4</vt:lpstr>
      <vt:lpstr>MTMM – Model 4</vt:lpstr>
      <vt:lpstr>PowerPoint Presentation</vt:lpstr>
      <vt:lpstr>Interpret Parameters Model 1</vt:lpstr>
      <vt:lpstr>Interpret Parameters</vt:lpstr>
      <vt:lpstr>MTMM – Interpretation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MTMM</dc:title>
  <dc:creator>Erin M. Buchanan</dc:creator>
  <cp:lastModifiedBy>Erin M. Buchanan</cp:lastModifiedBy>
  <cp:revision>29</cp:revision>
  <dcterms:created xsi:type="dcterms:W3CDTF">2016-05-29T02:19:37Z</dcterms:created>
  <dcterms:modified xsi:type="dcterms:W3CDTF">2016-05-30T01:05:57Z</dcterms:modified>
</cp:coreProperties>
</file>