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1" r:id="rId14"/>
    <p:sldId id="267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235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84BD-2FB8-8245-B1DD-6C350857276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71F55-1C64-834F-AF07-D2B18A90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</a:p>
          <a:p>
            <a:r>
              <a:rPr lang="en-US" smtClean="0"/>
              <a:t>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semPaths</a:t>
            </a:r>
            <a:r>
              <a:rPr lang="en-US" i="1" dirty="0" smtClean="0"/>
              <a:t>(model fit,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whatLabels</a:t>
            </a:r>
            <a:r>
              <a:rPr lang="en-US" dirty="0"/>
              <a:t>="par",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layout</a:t>
            </a:r>
            <a:r>
              <a:rPr lang="en-US" dirty="0"/>
              <a:t>="tree")</a:t>
            </a:r>
          </a:p>
        </p:txBody>
      </p:sp>
    </p:spTree>
    <p:extLst>
      <p:ext uri="{BB962C8B-B14F-4D97-AF65-F5344CB8AC3E}">
        <p14:creationId xmlns:p14="http://schemas.microsoft.com/office/powerpoint/2010/main" val="198225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526117"/>
            <a:ext cx="91059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1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table at the bottom of page 31.</a:t>
            </a:r>
          </a:p>
          <a:p>
            <a:r>
              <a:rPr lang="en-US" dirty="0" smtClean="0"/>
              <a:t>This version is a covariance matrix.</a:t>
            </a:r>
          </a:p>
          <a:p>
            <a:r>
              <a:rPr lang="en-US" dirty="0" smtClean="0"/>
              <a:t>Notice how we only entered the bottom half of the table. </a:t>
            </a:r>
          </a:p>
          <a:p>
            <a:endParaRPr lang="en-US" dirty="0"/>
          </a:p>
          <a:p>
            <a:r>
              <a:rPr lang="de-DE" dirty="0" err="1" smtClean="0"/>
              <a:t>beaujean.cov</a:t>
            </a:r>
            <a:r>
              <a:rPr lang="de-DE" dirty="0" smtClean="0"/>
              <a:t> </a:t>
            </a:r>
            <a:r>
              <a:rPr lang="de-DE" dirty="0"/>
              <a:t>= lav_matrix_lower2full(c(648.07,                                         </a:t>
            </a:r>
            <a:r>
              <a:rPr lang="de-DE" dirty="0" smtClean="0"/>
              <a:t>						30.05</a:t>
            </a:r>
            <a:r>
              <a:rPr lang="de-DE" dirty="0"/>
              <a:t>, 8.64,                                        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					140.18</a:t>
            </a:r>
            <a:r>
              <a:rPr lang="de-DE" dirty="0"/>
              <a:t>, 25.57, 233.21))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colnames</a:t>
            </a:r>
            <a:r>
              <a:rPr lang="en-US" dirty="0" smtClean="0"/>
              <a:t>(</a:t>
            </a:r>
            <a:r>
              <a:rPr lang="en-US" i="1" dirty="0" smtClean="0"/>
              <a:t>covariance</a:t>
            </a:r>
            <a:r>
              <a:rPr lang="en-US" dirty="0" smtClean="0"/>
              <a:t>) </a:t>
            </a:r>
            <a:r>
              <a:rPr lang="en-US" dirty="0"/>
              <a:t>=  </a:t>
            </a:r>
            <a:endParaRPr lang="en-US" dirty="0" smtClean="0"/>
          </a:p>
          <a:p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i="1" dirty="0" smtClean="0"/>
              <a:t>covariance</a:t>
            </a:r>
            <a:r>
              <a:rPr lang="en-US" dirty="0" smtClean="0"/>
              <a:t>) </a:t>
            </a:r>
            <a:r>
              <a:rPr lang="en-US" dirty="0"/>
              <a:t>= 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("salary", "school", "</a:t>
            </a:r>
            <a:r>
              <a:rPr lang="en-US" dirty="0" err="1"/>
              <a:t>iq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7208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beaujean.model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'salary ~ a*school + </a:t>
            </a:r>
            <a:r>
              <a:rPr lang="en-US" dirty="0" smtClean="0"/>
              <a:t>c*</a:t>
            </a:r>
            <a:r>
              <a:rPr lang="en-US" dirty="0" err="1" smtClean="0"/>
              <a:t>iq</a:t>
            </a:r>
            <a:endParaRPr lang="en-US" dirty="0" smtClean="0"/>
          </a:p>
          <a:p>
            <a:r>
              <a:rPr lang="en-US" dirty="0" err="1" smtClean="0"/>
              <a:t>iq</a:t>
            </a:r>
            <a:r>
              <a:rPr lang="en-US" dirty="0" smtClean="0"/>
              <a:t> </a:t>
            </a:r>
            <a:r>
              <a:rPr lang="en-US" dirty="0"/>
              <a:t>~ b*school # this is reversed in first printing of the book </a:t>
            </a:r>
            <a:endParaRPr lang="en-US" dirty="0" smtClean="0"/>
          </a:p>
          <a:p>
            <a:r>
              <a:rPr lang="en-US" dirty="0" err="1" smtClean="0"/>
              <a:t>ind</a:t>
            </a:r>
            <a:r>
              <a:rPr lang="en-US" dirty="0"/>
              <a:t>:= b*c '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19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</a:t>
            </a:r>
            <a:r>
              <a:rPr lang="en-US" dirty="0" smtClean="0"/>
              <a:t>(</a:t>
            </a:r>
            <a:r>
              <a:rPr lang="en-US" i="1" dirty="0" smtClean="0"/>
              <a:t>model, </a:t>
            </a:r>
            <a:endParaRPr lang="en-US" dirty="0" smtClean="0"/>
          </a:p>
          <a:p>
            <a:r>
              <a:rPr lang="en-US" dirty="0" err="1" smtClean="0"/>
              <a:t>sample.cov</a:t>
            </a:r>
            <a:r>
              <a:rPr lang="en-US" dirty="0" smtClean="0"/>
              <a:t> = </a:t>
            </a:r>
            <a:r>
              <a:rPr lang="en-US" i="1" dirty="0" smtClean="0"/>
              <a:t>covariance table,</a:t>
            </a:r>
          </a:p>
          <a:p>
            <a:r>
              <a:rPr lang="en-US" dirty="0" err="1" smtClean="0"/>
              <a:t>sample.nobs</a:t>
            </a:r>
            <a:r>
              <a:rPr lang="en-US" dirty="0" smtClean="0"/>
              <a:t> = </a:t>
            </a:r>
            <a:r>
              <a:rPr lang="en-US" i="1" dirty="0" smtClean="0"/>
              <a:t>observations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3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summary(</a:t>
            </a:r>
            <a:r>
              <a:rPr lang="en-US" i="1" dirty="0" smtClean="0"/>
              <a:t>model fit, </a:t>
            </a:r>
            <a:r>
              <a:rPr lang="en-US" dirty="0" err="1" smtClean="0"/>
              <a:t>rsquare</a:t>
            </a:r>
            <a:r>
              <a:rPr lang="en-US" dirty="0" smtClean="0"/>
              <a:t> = T)</a:t>
            </a:r>
          </a:p>
          <a:p>
            <a:r>
              <a:rPr lang="en-US" dirty="0" smtClean="0"/>
              <a:t>Interpret the output:</a:t>
            </a:r>
          </a:p>
          <a:p>
            <a:pPr lvl="1"/>
            <a:r>
              <a:rPr lang="en-US" dirty="0" smtClean="0"/>
              <a:t>Path coefficients</a:t>
            </a:r>
          </a:p>
          <a:p>
            <a:pPr lvl="1"/>
            <a:r>
              <a:rPr lang="en-US" dirty="0" smtClean="0"/>
              <a:t>Indirect effect</a:t>
            </a:r>
          </a:p>
          <a:p>
            <a:pPr lvl="1"/>
            <a:r>
              <a:rPr lang="en-US" dirty="0" smtClean="0"/>
              <a:t>R square</a:t>
            </a:r>
          </a:p>
          <a:p>
            <a:pPr lvl="1"/>
            <a:r>
              <a:rPr lang="en-US" dirty="0" smtClean="0"/>
              <a:t>Error variances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2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semPaths</a:t>
            </a:r>
            <a:r>
              <a:rPr lang="en-US" i="1" dirty="0" smtClean="0"/>
              <a:t>(model fit,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whatLabels</a:t>
            </a:r>
            <a:r>
              <a:rPr lang="en-US" dirty="0"/>
              <a:t>="par",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layout</a:t>
            </a:r>
            <a:r>
              <a:rPr lang="en-US" dirty="0"/>
              <a:t>="tree")</a:t>
            </a:r>
          </a:p>
        </p:txBody>
      </p:sp>
    </p:spTree>
    <p:extLst>
      <p:ext uri="{BB962C8B-B14F-4D97-AF65-F5344CB8AC3E}">
        <p14:creationId xmlns:p14="http://schemas.microsoft.com/office/powerpoint/2010/main" val="65432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chap2.R file.</a:t>
            </a:r>
          </a:p>
          <a:p>
            <a:r>
              <a:rPr lang="en-US" dirty="0" smtClean="0"/>
              <a:t>Pages 29-31</a:t>
            </a:r>
          </a:p>
          <a:p>
            <a:r>
              <a:rPr lang="en-US" dirty="0" smtClean="0"/>
              <a:t>We are going to do a regular regression example and a mediation example.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Correlation / 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lower2full function </a:t>
            </a:r>
            <a:r>
              <a:rPr lang="en-US" dirty="0" smtClean="0">
                <a:sym typeface="Wingdings"/>
              </a:rPr>
              <a:t> renamed to </a:t>
            </a:r>
            <a:r>
              <a:rPr lang="en-US" dirty="0" smtClean="0"/>
              <a:t>lav_matrix_lower2full</a:t>
            </a:r>
          </a:p>
          <a:p>
            <a:pPr lvl="1"/>
            <a:r>
              <a:rPr lang="en-US" dirty="0" smtClean="0"/>
              <a:t>lower2full(ALL THE NUMBERS ALL THE TIME)</a:t>
            </a:r>
          </a:p>
          <a:p>
            <a:pPr lvl="1"/>
            <a:r>
              <a:rPr lang="en-US" dirty="0" smtClean="0"/>
              <a:t>But only the lower half of the table.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Correlation / Covariance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19162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610098"/>
            <a:ext cx="7557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lav_matrix_lower2full(c(1</a:t>
            </a:r>
            <a:r>
              <a:rPr lang="en-US" sz="2400" smtClean="0"/>
              <a:t>, .34</a:t>
            </a:r>
            <a:r>
              <a:rPr lang="en-US" sz="2400" dirty="0" smtClean="0"/>
              <a:t>, 1</a:t>
            </a:r>
            <a:r>
              <a:rPr lang="en-US" sz="2400" smtClean="0"/>
              <a:t>, .53, .63</a:t>
            </a:r>
            <a:r>
              <a:rPr lang="en-US" sz="2400" dirty="0" smtClean="0"/>
              <a:t>, 1))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Correlation tables have the 1s on the diagonal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Covariance tables have raw numbers on the diagonal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For this function, doesn’t matter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Helps if you label them .</a:t>
            </a:r>
            <a:r>
              <a:rPr lang="en-US" sz="2400" dirty="0" err="1" smtClean="0"/>
              <a:t>cov</a:t>
            </a:r>
            <a:r>
              <a:rPr lang="en-US" sz="2400" dirty="0" smtClean="0"/>
              <a:t> or .</a:t>
            </a:r>
            <a:r>
              <a:rPr lang="en-US" sz="2400" dirty="0" err="1" smtClean="0"/>
              <a:t>cor</a:t>
            </a:r>
            <a:r>
              <a:rPr lang="en-US" sz="2400" dirty="0" smtClean="0"/>
              <a:t> in the variable name.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2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the matrix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colnames</a:t>
            </a:r>
            <a:r>
              <a:rPr lang="en-US" dirty="0" smtClean="0"/>
              <a:t>(</a:t>
            </a:r>
            <a:r>
              <a:rPr lang="en-US" i="1" dirty="0" smtClean="0"/>
              <a:t>matrix</a:t>
            </a:r>
            <a:r>
              <a:rPr lang="en-US" dirty="0" smtClean="0"/>
              <a:t>) = 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i="1" dirty="0" smtClean="0"/>
              <a:t>matrix</a:t>
            </a:r>
            <a:r>
              <a:rPr lang="en-US" dirty="0" smtClean="0"/>
              <a:t>) = c(“Stuff”, “Stuff”, “Stuff”)</a:t>
            </a:r>
          </a:p>
          <a:p>
            <a:r>
              <a:rPr lang="en-US" dirty="0" smtClean="0"/>
              <a:t>Click on it in the environment window to make sure it looks correct.</a:t>
            </a:r>
          </a:p>
          <a:p>
            <a:r>
              <a:rPr lang="en-US" dirty="0" smtClean="0"/>
              <a:t>The names should be going down the side and across the top.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20" y="1825625"/>
            <a:ext cx="504998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model = ‘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 ~ X1 + X2 + X3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‘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 we can talk about labeling the parameters: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 ~ a*X1 + b*X2 + c*X3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 </a:t>
            </a:r>
            <a:r>
              <a:rPr lang="en-US" dirty="0"/>
              <a:t>~~ z*Y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5045" y="1484416"/>
            <a:ext cx="1080654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5045" y="2920640"/>
            <a:ext cx="1080654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5045" y="4441372"/>
            <a:ext cx="1080654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9476" y="2909456"/>
            <a:ext cx="1080654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26975" y="3289465"/>
            <a:ext cx="551514" cy="55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50130" y="3538847"/>
            <a:ext cx="776845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695699" y="2024743"/>
            <a:ext cx="973777" cy="142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 flipV="1">
            <a:off x="2695699" y="3449783"/>
            <a:ext cx="973777" cy="11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2695699" y="3449783"/>
            <a:ext cx="973777" cy="162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7642" y="3253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talking the last video about running models with real data </a:t>
            </a:r>
            <a:r>
              <a:rPr lang="is-IS" dirty="0" smtClean="0"/>
              <a:t>…</a:t>
            </a:r>
            <a:r>
              <a:rPr lang="en-US" dirty="0" smtClean="0"/>
              <a:t> in this example we just have a correlation table. </a:t>
            </a:r>
          </a:p>
          <a:p>
            <a:r>
              <a:rPr lang="en-US" dirty="0" smtClean="0"/>
              <a:t>How do we estimate without the real data?</a:t>
            </a:r>
          </a:p>
          <a:p>
            <a:endParaRPr lang="en-US" dirty="0"/>
          </a:p>
          <a:p>
            <a:r>
              <a:rPr lang="ro-RO" dirty="0" smtClean="0"/>
              <a:t>sem</a:t>
            </a:r>
            <a:r>
              <a:rPr lang="ro-RO" i="1" dirty="0" smtClean="0"/>
              <a:t>(model,</a:t>
            </a:r>
            <a:r>
              <a:rPr lang="ro-RO" dirty="0" smtClean="0"/>
              <a:t> </a:t>
            </a:r>
            <a:endParaRPr lang="ro-RO" dirty="0"/>
          </a:p>
          <a:p>
            <a:pPr marL="0" indent="0">
              <a:buNone/>
            </a:pPr>
            <a:r>
              <a:rPr lang="ro-RO" dirty="0" smtClean="0"/>
              <a:t>	</a:t>
            </a:r>
            <a:r>
              <a:rPr lang="ro-RO" dirty="0" err="1" smtClean="0"/>
              <a:t>sample.cov</a:t>
            </a:r>
            <a:r>
              <a:rPr lang="ro-RO" dirty="0" smtClean="0"/>
              <a:t>=</a:t>
            </a:r>
            <a:r>
              <a:rPr lang="ro-RO" i="1" dirty="0" err="1" smtClean="0"/>
              <a:t>correlation</a:t>
            </a:r>
            <a:r>
              <a:rPr lang="ro-RO" i="1" dirty="0" smtClean="0"/>
              <a:t> table</a:t>
            </a:r>
            <a:r>
              <a:rPr lang="ro-RO" dirty="0" smtClean="0"/>
              <a:t>,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err="1" smtClean="0"/>
              <a:t>sample.nobs</a:t>
            </a:r>
            <a:r>
              <a:rPr lang="ro-RO" i="1" dirty="0" smtClean="0"/>
              <a:t>=</a:t>
            </a:r>
            <a:r>
              <a:rPr lang="ro-RO" i="1" dirty="0" err="1" smtClean="0"/>
              <a:t>number</a:t>
            </a:r>
            <a:r>
              <a:rPr lang="ro-RO" i="1" dirty="0" smtClean="0"/>
              <a:t> of </a:t>
            </a:r>
            <a:r>
              <a:rPr lang="ro-RO" i="1" dirty="0" err="1" smtClean="0"/>
              <a:t>people</a:t>
            </a:r>
            <a:r>
              <a:rPr lang="ro-RO" i="1" dirty="0" smtClean="0"/>
              <a:t>)</a:t>
            </a:r>
            <a:endParaRPr lang="is-IS" i="1" dirty="0" smtClean="0"/>
          </a:p>
        </p:txBody>
      </p:sp>
    </p:spTree>
    <p:extLst>
      <p:ext uri="{BB962C8B-B14F-4D97-AF65-F5344CB8AC3E}">
        <p14:creationId xmlns:p14="http://schemas.microsoft.com/office/powerpoint/2010/main" val="20820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summary(</a:t>
            </a:r>
            <a:r>
              <a:rPr lang="en-US" i="1" dirty="0" smtClean="0"/>
              <a:t>model fit</a:t>
            </a:r>
            <a:r>
              <a:rPr lang="en-US" dirty="0" smtClean="0"/>
              <a:t>, </a:t>
            </a:r>
            <a:r>
              <a:rPr lang="en-US" dirty="0" err="1" smtClean="0"/>
              <a:t>rsquare</a:t>
            </a:r>
            <a:r>
              <a:rPr lang="en-US" dirty="0" smtClean="0"/>
              <a:t> = T)</a:t>
            </a:r>
            <a:endParaRPr lang="en-US" dirty="0"/>
          </a:p>
          <a:p>
            <a:r>
              <a:rPr lang="en-US" dirty="0" smtClean="0"/>
              <a:t>In this example, we are going to look at r squared values – generally you want to leave this function on. </a:t>
            </a:r>
          </a:p>
        </p:txBody>
      </p:sp>
    </p:spTree>
    <p:extLst>
      <p:ext uri="{BB962C8B-B14F-4D97-AF65-F5344CB8AC3E}">
        <p14:creationId xmlns:p14="http://schemas.microsoft.com/office/powerpoint/2010/main" val="132219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 the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at:</a:t>
            </a:r>
          </a:p>
          <a:p>
            <a:pPr lvl="1"/>
            <a:r>
              <a:rPr lang="en-US" i="1" dirty="0" err="1" smtClean="0"/>
              <a:t>df</a:t>
            </a:r>
            <a:endParaRPr lang="en-US" i="1" dirty="0" smtClean="0"/>
          </a:p>
          <a:p>
            <a:pPr lvl="1"/>
            <a:r>
              <a:rPr lang="en-US" dirty="0" smtClean="0"/>
              <a:t>Each path coefficient</a:t>
            </a:r>
          </a:p>
          <a:p>
            <a:pPr lvl="1"/>
            <a:r>
              <a:rPr lang="en-US" dirty="0" smtClean="0"/>
              <a:t>The error variance</a:t>
            </a:r>
          </a:p>
          <a:p>
            <a:pPr lvl="1"/>
            <a:r>
              <a:rPr lang="en-US" dirty="0" smtClean="0"/>
              <a:t>R square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0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433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Wingdings</vt:lpstr>
      <vt:lpstr>Arial</vt:lpstr>
      <vt:lpstr>Office Theme</vt:lpstr>
      <vt:lpstr>Path Models</vt:lpstr>
      <vt:lpstr>Files and Pages</vt:lpstr>
      <vt:lpstr>Create Correlation / Covariance Matrix</vt:lpstr>
      <vt:lpstr>Create Correlation / Covariance Matrix</vt:lpstr>
      <vt:lpstr>Give the matrix a name</vt:lpstr>
      <vt:lpstr>Build a Model</vt:lpstr>
      <vt:lpstr>Run the Model </vt:lpstr>
      <vt:lpstr>Get the summary</vt:lpstr>
      <vt:lpstr>Interpret the summary</vt:lpstr>
      <vt:lpstr>Create a picture</vt:lpstr>
      <vt:lpstr>Mediation Example</vt:lpstr>
      <vt:lpstr>Input the data</vt:lpstr>
      <vt:lpstr>Name the matrix</vt:lpstr>
      <vt:lpstr>Build the model</vt:lpstr>
      <vt:lpstr>Run the model</vt:lpstr>
      <vt:lpstr>Get the output</vt:lpstr>
      <vt:lpstr>Create a picture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Models</dc:title>
  <dc:creator>Erin M. Buchanan</dc:creator>
  <cp:lastModifiedBy>Erin M. Buchanan</cp:lastModifiedBy>
  <cp:revision>24</cp:revision>
  <dcterms:created xsi:type="dcterms:W3CDTF">2016-05-19T00:38:50Z</dcterms:created>
  <dcterms:modified xsi:type="dcterms:W3CDTF">2016-05-20T18:53:06Z</dcterms:modified>
</cp:coreProperties>
</file>