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745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49EB-8C08-3645-975D-8DB316C06E9A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4ED3-D189-0B42-8AD1-F4FFB882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</a:p>
          <a:p>
            <a:r>
              <a:rPr lang="en-US" dirty="0" smtClean="0"/>
              <a:t>Fit Indices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either of these models appear to be any good?</a:t>
            </a:r>
          </a:p>
          <a:p>
            <a:r>
              <a:rPr lang="en-US" dirty="0" smtClean="0"/>
              <a:t>Which model appears better?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pchisq</a:t>
            </a:r>
            <a:r>
              <a:rPr lang="en-US" dirty="0" smtClean="0"/>
              <a:t>() to determine the if the difference between models is significant.</a:t>
            </a:r>
          </a:p>
          <a:p>
            <a:pPr lvl="1"/>
            <a:r>
              <a:rPr lang="en-US" dirty="0" err="1" smtClean="0"/>
              <a:t>pchisq</a:t>
            </a:r>
            <a:r>
              <a:rPr lang="en-US" dirty="0" smtClean="0"/>
              <a:t>(</a:t>
            </a:r>
            <a:r>
              <a:rPr lang="en-US" i="1" dirty="0" smtClean="0"/>
              <a:t>chi square difference, </a:t>
            </a:r>
            <a:r>
              <a:rPr lang="en-US" i="1" dirty="0" err="1" smtClean="0"/>
              <a:t>df</a:t>
            </a:r>
            <a:r>
              <a:rPr lang="en-US" i="1" dirty="0" smtClean="0"/>
              <a:t> difference, </a:t>
            </a:r>
            <a:r>
              <a:rPr lang="en-US" dirty="0" err="1" smtClean="0"/>
              <a:t>lower.tail</a:t>
            </a:r>
            <a:r>
              <a:rPr lang="en-US" dirty="0" smtClean="0"/>
              <a:t> = F)</a:t>
            </a:r>
          </a:p>
          <a:p>
            <a:pPr lvl="1"/>
            <a:r>
              <a:rPr lang="en-US" dirty="0" smtClean="0"/>
              <a:t>Want this value to be less than .05 (if you want them to be different). </a:t>
            </a:r>
          </a:p>
          <a:p>
            <a:r>
              <a:rPr lang="en-US" dirty="0" smtClean="0"/>
              <a:t>Can also use the </a:t>
            </a:r>
            <a:r>
              <a:rPr lang="en-US" dirty="0" err="1" smtClean="0"/>
              <a:t>anova</a:t>
            </a:r>
            <a:r>
              <a:rPr lang="en-US" dirty="0" smtClean="0"/>
              <a:t>() function.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8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Pictures!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semPaths</a:t>
            </a:r>
            <a:r>
              <a:rPr lang="en-US" dirty="0" smtClean="0"/>
              <a:t>(</a:t>
            </a:r>
            <a:r>
              <a:rPr lang="en-US" i="1" dirty="0" smtClean="0"/>
              <a:t>model fit</a:t>
            </a:r>
            <a:r>
              <a:rPr lang="en-US" dirty="0" smtClean="0"/>
              <a:t>,          </a:t>
            </a:r>
          </a:p>
          <a:p>
            <a:r>
              <a:rPr lang="en-US" dirty="0" err="1" smtClean="0"/>
              <a:t>whatLabels</a:t>
            </a:r>
            <a:r>
              <a:rPr lang="en-US" dirty="0"/>
              <a:t>="par",          </a:t>
            </a:r>
            <a:endParaRPr lang="en-US" dirty="0" smtClean="0"/>
          </a:p>
          <a:p>
            <a:r>
              <a:rPr lang="en-US" dirty="0" smtClean="0"/>
              <a:t>layout</a:t>
            </a:r>
            <a:r>
              <a:rPr lang="en-US" dirty="0"/>
              <a:t>="spring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smtClean="0"/>
              <a:t>Don’t forget under </a:t>
            </a:r>
            <a:r>
              <a:rPr lang="en-US" dirty="0" err="1" smtClean="0"/>
              <a:t>whatLabels</a:t>
            </a:r>
            <a:r>
              <a:rPr lang="en-US" dirty="0" smtClean="0"/>
              <a:t> you can also use “</a:t>
            </a:r>
            <a:r>
              <a:rPr lang="en-US" dirty="0" err="1" smtClean="0"/>
              <a:t>std</a:t>
            </a:r>
            <a:r>
              <a:rPr lang="en-US" dirty="0" smtClean="0"/>
              <a:t>” for the </a:t>
            </a:r>
            <a:r>
              <a:rPr lang="en-US" smtClean="0"/>
              <a:t>standardized loadings.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models</a:t>
            </a:r>
          </a:p>
          <a:p>
            <a:pPr lvl="1"/>
            <a:r>
              <a:rPr lang="en-US" dirty="0" smtClean="0"/>
              <a:t>Let’s make the models</a:t>
            </a:r>
          </a:p>
          <a:p>
            <a:pPr lvl="1"/>
            <a:r>
              <a:rPr lang="en-US" dirty="0" smtClean="0"/>
              <a:t>And compare them with their fit indices</a:t>
            </a:r>
          </a:p>
          <a:p>
            <a:pPr lvl="1"/>
            <a:r>
              <a:rPr lang="en-US" dirty="0" smtClean="0"/>
              <a:t>Are they nested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1" y="0"/>
            <a:ext cx="6678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matrix from Kline</a:t>
            </a:r>
          </a:p>
          <a:p>
            <a:endParaRPr lang="en-US" dirty="0"/>
          </a:p>
          <a:p>
            <a:r>
              <a:rPr lang="de-DE" dirty="0" err="1"/>
              <a:t>data</a:t>
            </a:r>
            <a:r>
              <a:rPr lang="de-DE" dirty="0"/>
              <a:t>=lav_matrix_lower2full(c(1.00,                             </a:t>
            </a:r>
            <a:endParaRPr lang="de-DE" dirty="0" smtClean="0"/>
          </a:p>
          <a:p>
            <a:r>
              <a:rPr lang="de-DE" dirty="0" smtClean="0"/>
              <a:t>.</a:t>
            </a:r>
            <a:r>
              <a:rPr lang="de-DE" dirty="0"/>
              <a:t>53,	1.00,	                             </a:t>
            </a:r>
            <a:endParaRPr lang="de-DE" dirty="0" smtClean="0"/>
          </a:p>
          <a:p>
            <a:r>
              <a:rPr lang="de-DE" dirty="0" smtClean="0"/>
              <a:t>.</a:t>
            </a:r>
            <a:r>
              <a:rPr lang="de-DE" dirty="0"/>
              <a:t>15,	.18,	1.00,		                            </a:t>
            </a:r>
            <a:endParaRPr lang="de-DE" dirty="0" smtClean="0"/>
          </a:p>
          <a:p>
            <a:r>
              <a:rPr lang="de-DE" dirty="0" smtClean="0"/>
              <a:t>.</a:t>
            </a:r>
            <a:r>
              <a:rPr lang="de-DE" dirty="0"/>
              <a:t>52,	.29,	-.05,	1.00,	                             </a:t>
            </a:r>
            <a:endParaRPr lang="de-DE" dirty="0" smtClean="0"/>
          </a:p>
          <a:p>
            <a:r>
              <a:rPr lang="de-DE" dirty="0" smtClean="0"/>
              <a:t>.</a:t>
            </a:r>
            <a:r>
              <a:rPr lang="de-DE" dirty="0"/>
              <a:t>30,	.34,	.23,	.09,	1.00</a:t>
            </a:r>
            <a:r>
              <a:rPr lang="de-DE" dirty="0" smtClean="0"/>
              <a:t>))</a:t>
            </a:r>
          </a:p>
          <a:p>
            <a:r>
              <a:rPr lang="de-DE" dirty="0" err="1" smtClean="0"/>
              <a:t>Remember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1s </a:t>
            </a: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colnames</a:t>
            </a:r>
            <a:r>
              <a:rPr lang="en-US" dirty="0" smtClean="0"/>
              <a:t> and </a:t>
            </a:r>
            <a:r>
              <a:rPr lang="en-US" dirty="0" err="1" smtClean="0"/>
              <a:t>rownames</a:t>
            </a:r>
            <a:r>
              <a:rPr lang="en-US" dirty="0" smtClean="0"/>
              <a:t> function to put names to each column and row. </a:t>
            </a:r>
          </a:p>
          <a:p>
            <a:endParaRPr lang="en-US" dirty="0"/>
          </a:p>
          <a:p>
            <a:r>
              <a:rPr lang="en-US" dirty="0" err="1"/>
              <a:t>colnames</a:t>
            </a:r>
            <a:r>
              <a:rPr lang="en-US" dirty="0"/>
              <a:t>(data) =   </a:t>
            </a:r>
            <a:endParaRPr lang="en-US" dirty="0" smtClean="0"/>
          </a:p>
          <a:p>
            <a:r>
              <a:rPr lang="en-US" dirty="0" err="1" smtClean="0"/>
              <a:t>rownames</a:t>
            </a:r>
            <a:r>
              <a:rPr lang="en-US" dirty="0" smtClean="0"/>
              <a:t>(data</a:t>
            </a:r>
            <a:r>
              <a:rPr lang="en-US" dirty="0"/>
              <a:t>) =  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("morale", "illness", "neuro", "relationship", "SES") </a:t>
            </a:r>
          </a:p>
        </p:txBody>
      </p:sp>
    </p:spTree>
    <p:extLst>
      <p:ext uri="{BB962C8B-B14F-4D97-AF65-F5344CB8AC3E}">
        <p14:creationId xmlns:p14="http://schemas.microsoft.com/office/powerpoint/2010/main" val="70285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each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23" y="0"/>
            <a:ext cx="6678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each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</a:t>
            </a:r>
            <a:r>
              <a:rPr lang="en-US" dirty="0" smtClean="0"/>
              <a:t>(</a:t>
            </a:r>
            <a:r>
              <a:rPr lang="en-US" i="1" dirty="0" smtClean="0"/>
              <a:t>model</a:t>
            </a:r>
            <a:r>
              <a:rPr lang="en-US" dirty="0" smtClean="0"/>
              <a:t>, </a:t>
            </a:r>
            <a:r>
              <a:rPr lang="en-US" dirty="0" err="1" smtClean="0"/>
              <a:t>sample.cov</a:t>
            </a:r>
            <a:r>
              <a:rPr lang="en-US" dirty="0" smtClean="0"/>
              <a:t> = </a:t>
            </a:r>
            <a:r>
              <a:rPr lang="en-US" i="1" dirty="0" smtClean="0"/>
              <a:t>data</a:t>
            </a:r>
            <a:r>
              <a:rPr lang="en-US" dirty="0" smtClean="0"/>
              <a:t>, </a:t>
            </a:r>
            <a:r>
              <a:rPr lang="en-US" dirty="0" err="1" smtClean="0"/>
              <a:t>sample.nobs</a:t>
            </a:r>
            <a:r>
              <a:rPr lang="en-US" dirty="0" smtClean="0"/>
              <a:t> = </a:t>
            </a:r>
            <a:r>
              <a:rPr lang="en-US" i="1" dirty="0" smtClean="0"/>
              <a:t>number of subjects)</a:t>
            </a:r>
          </a:p>
          <a:p>
            <a:endParaRPr lang="en-US" i="1" dirty="0"/>
          </a:p>
          <a:p>
            <a:r>
              <a:rPr lang="en-US" dirty="0" smtClean="0"/>
              <a:t>Get some output!</a:t>
            </a:r>
          </a:p>
          <a:p>
            <a:r>
              <a:rPr lang="en-US" dirty="0" smtClean="0"/>
              <a:t>summary(</a:t>
            </a:r>
            <a:r>
              <a:rPr lang="en-US" i="1" dirty="0" smtClean="0"/>
              <a:t>model fit</a:t>
            </a:r>
            <a:r>
              <a:rPr lang="en-US" dirty="0" smtClean="0"/>
              <a:t>, </a:t>
            </a:r>
            <a:r>
              <a:rPr lang="en-US" dirty="0" err="1" smtClean="0"/>
              <a:t>rsquare</a:t>
            </a:r>
            <a:r>
              <a:rPr lang="en-US" dirty="0" smtClean="0"/>
              <a:t> = T, </a:t>
            </a:r>
            <a:r>
              <a:rPr lang="en-US" dirty="0" err="1" smtClean="0"/>
              <a:t>fit.measures</a:t>
            </a:r>
            <a:r>
              <a:rPr lang="en-US" dirty="0" smtClean="0"/>
              <a:t> = T)</a:t>
            </a:r>
          </a:p>
          <a:p>
            <a:pPr lvl="1"/>
            <a:r>
              <a:rPr lang="en-US" dirty="0" smtClean="0"/>
              <a:t>This time we are adding fit measures so we can see the fit indices. </a:t>
            </a:r>
          </a:p>
          <a:p>
            <a:pPr lvl="1"/>
            <a:r>
              <a:rPr lang="en-US" dirty="0" smtClean="0"/>
              <a:t>You can also use </a:t>
            </a:r>
            <a:r>
              <a:rPr lang="en-US" dirty="0" err="1" smtClean="0"/>
              <a:t>fitmeasures</a:t>
            </a:r>
            <a:r>
              <a:rPr lang="en-US" dirty="0" smtClean="0"/>
              <a:t>(</a:t>
            </a:r>
            <a:r>
              <a:rPr lang="en-US" i="1" dirty="0" smtClean="0"/>
              <a:t>model fit</a:t>
            </a:r>
            <a:r>
              <a:rPr lang="en-US" dirty="0" smtClean="0"/>
              <a:t>) to pull them separately.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compare using the chi-square difference test, because these are nested models.</a:t>
            </a:r>
          </a:p>
          <a:p>
            <a:r>
              <a:rPr lang="en-US" smtClean="0"/>
              <a:t>However, you can’t really go wrong by always using AIC/ECVI.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67415"/>
              </p:ext>
            </p:extLst>
          </p:nvPr>
        </p:nvGraphicFramePr>
        <p:xfrm>
          <a:off x="838200" y="1938814"/>
          <a:ext cx="10429239" cy="4289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6413"/>
                <a:gridCol w="3476413"/>
                <a:gridCol w="3476413"/>
              </a:tblGrid>
              <a:tr h="4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Index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Model A</a:t>
                      </a:r>
                      <a:endParaRPr lang="en-US" sz="24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Model B</a:t>
                      </a:r>
                      <a:endParaRPr lang="en-US" sz="24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Chi-square (</a:t>
                      </a:r>
                      <a:r>
                        <a:rPr lang="en-US" sz="2400" dirty="0" err="1">
                          <a:effectLst/>
                        </a:rPr>
                        <a:t>df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(4) 40.303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(3) 3.245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RMSEA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.139 90%CI</a:t>
                      </a:r>
                      <a:r>
                        <a:rPr lang="en-US" sz="2400" baseline="0" dirty="0" smtClean="0">
                          <a:effectLst/>
                        </a:rPr>
                        <a:t> [ .102, .180 ] 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.013 90%CI [ .000,</a:t>
                      </a:r>
                      <a:r>
                        <a:rPr lang="en-US" sz="2400" baseline="0" dirty="0" smtClean="0">
                          <a:effectLst/>
                        </a:rPr>
                        <a:t> .018 ]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SRMR</a:t>
                      </a:r>
                      <a:endParaRPr lang="en-US" sz="24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hr-HR" sz="2400" dirty="0" smtClean="0">
                          <a:effectLst/>
                        </a:rPr>
                        <a:t>.065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.016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CFI</a:t>
                      </a:r>
                      <a:endParaRPr lang="en-US" sz="24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.905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.999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TLI</a:t>
                      </a:r>
                      <a:endParaRPr lang="en-US" sz="24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.786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.998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NFI</a:t>
                      </a:r>
                      <a:endParaRPr lang="en-US" sz="24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.897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.992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AIC</a:t>
                      </a:r>
                      <a:endParaRPr lang="en-US" sz="24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hr-HR" sz="2400" dirty="0" smtClean="0">
                          <a:effectLst/>
                        </a:rPr>
                        <a:t>6289.813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hr-HR" sz="2400" dirty="0" smtClean="0">
                          <a:effectLst/>
                        </a:rPr>
                        <a:t>6254.756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ECVI</a:t>
                      </a:r>
                      <a:endParaRPr lang="en-US" sz="24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0.120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is-IS" sz="2400" dirty="0" smtClean="0">
                          <a:effectLst/>
                        </a:rPr>
                        <a:t>0.045</a:t>
                      </a:r>
                      <a:endParaRPr lang="en-US" sz="24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35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ＭＳ 明朝</vt:lpstr>
      <vt:lpstr>Times New Roman</vt:lpstr>
      <vt:lpstr>Arial</vt:lpstr>
      <vt:lpstr>Office Theme</vt:lpstr>
      <vt:lpstr>Path Models</vt:lpstr>
      <vt:lpstr>Example </vt:lpstr>
      <vt:lpstr>PowerPoint Presentation</vt:lpstr>
      <vt:lpstr>Input the data</vt:lpstr>
      <vt:lpstr>Name the data</vt:lpstr>
      <vt:lpstr>Build each model</vt:lpstr>
      <vt:lpstr>Run each model</vt:lpstr>
      <vt:lpstr>Compare models</vt:lpstr>
      <vt:lpstr>Fit Indices</vt:lpstr>
      <vt:lpstr>Comparison</vt:lpstr>
      <vt:lpstr>Make Pictures!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Models</dc:title>
  <dc:creator>Erin M. Buchanan</dc:creator>
  <cp:lastModifiedBy>Erin M. Buchanan</cp:lastModifiedBy>
  <cp:revision>16</cp:revision>
  <dcterms:created xsi:type="dcterms:W3CDTF">2016-05-19T00:41:47Z</dcterms:created>
  <dcterms:modified xsi:type="dcterms:W3CDTF">2016-05-20T20:17:39Z</dcterms:modified>
</cp:coreProperties>
</file>