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5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C608-DD2C-6D40-8DCF-A57D1D79ED70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SEM: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Byrne Chapter 1</a:t>
            </a:r>
          </a:p>
          <a:p>
            <a:r>
              <a:rPr lang="en-US" dirty="0" err="1" smtClean="0"/>
              <a:t>Tabachnick</a:t>
            </a:r>
            <a:r>
              <a:rPr lang="en-US" dirty="0" smtClean="0"/>
              <a:t> </a:t>
            </a:r>
            <a:r>
              <a:rPr lang="en-US" smtClean="0"/>
              <a:t>SEM </a:t>
            </a:r>
            <a:r>
              <a:rPr lang="en-US" smtClean="0"/>
              <a:t>- 689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67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Endogenous</a:t>
            </a:r>
          </a:p>
          <a:p>
            <a:pPr lvl="1"/>
            <a:r>
              <a:rPr lang="en-US" dirty="0" smtClean="0"/>
              <a:t> These are synonymous with dependent variables – they are caused by the exogenous variables. </a:t>
            </a:r>
          </a:p>
          <a:p>
            <a:pPr lvl="1"/>
            <a:r>
              <a:rPr lang="en-US" dirty="0" smtClean="0"/>
              <a:t>In a model, the arrow will be going into the variable.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90926" y="4762979"/>
            <a:ext cx="1311462" cy="1311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81080" y="4762979"/>
            <a:ext cx="1311462" cy="1311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ENDO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2802388" y="5418710"/>
            <a:ext cx="26786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5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model </a:t>
            </a:r>
          </a:p>
          <a:p>
            <a:pPr lvl="1"/>
            <a:r>
              <a:rPr lang="en-US" dirty="0" smtClean="0"/>
              <a:t>The relationship between an exogenous latent variable and measured variables only.</a:t>
            </a:r>
          </a:p>
          <a:p>
            <a:pPr lvl="1"/>
            <a:r>
              <a:rPr lang="en-US" dirty="0" smtClean="0"/>
              <a:t>Generally only used when describing CFAs (and all their counterparts)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6243" y="481820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81852" y="4279778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82929" y="4929184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82929" y="5629157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7"/>
            <a:endCxn id="5" idx="1"/>
          </p:cNvCxnSpPr>
          <p:nvPr/>
        </p:nvCxnSpPr>
        <p:spPr>
          <a:xfrm flipV="1">
            <a:off x="1892535" y="4528281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6" idx="1"/>
          </p:cNvCxnSpPr>
          <p:nvPr/>
        </p:nvCxnSpPr>
        <p:spPr>
          <a:xfrm flipV="1">
            <a:off x="2001706" y="5177687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1"/>
          </p:cNvCxnSpPr>
          <p:nvPr/>
        </p:nvCxnSpPr>
        <p:spPr>
          <a:xfrm>
            <a:off x="1892535" y="5454494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2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SEM or fully latent SEM</a:t>
            </a:r>
          </a:p>
          <a:p>
            <a:pPr lvl="1"/>
            <a:r>
              <a:rPr lang="en-US" dirty="0" smtClean="0"/>
              <a:t>A measurement model + causal relationships between latent variables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18240" y="4707756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43849" y="4169332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44926" y="4818738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44926" y="5518711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5854532" y="4417835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5963703" y="5067241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5854532" y="5344048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03617" y="4666338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6"/>
            <a:endCxn id="4" idx="2"/>
          </p:cNvCxnSpPr>
          <p:nvPr/>
        </p:nvCxnSpPr>
        <p:spPr>
          <a:xfrm>
            <a:off x="4349080" y="5039070"/>
            <a:ext cx="869160" cy="4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9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little sense making:</a:t>
            </a:r>
          </a:p>
          <a:p>
            <a:pPr lvl="1"/>
            <a:r>
              <a:rPr lang="en-US" dirty="0" smtClean="0"/>
              <a:t>Recursive models – arrows go only in one direction</a:t>
            </a:r>
          </a:p>
          <a:p>
            <a:pPr lvl="1"/>
            <a:r>
              <a:rPr lang="en-US" dirty="0" err="1" smtClean="0"/>
              <a:t>Nonrecursive</a:t>
            </a:r>
            <a:r>
              <a:rPr lang="en-US" dirty="0" smtClean="0"/>
              <a:t> models – arrows go backwards to original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2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9080" y="3372160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689" y="2833736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5766" y="3483142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5766" y="4183115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4985372" y="3082239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5094543" y="3731645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4985372" y="4008452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34457" y="333074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6"/>
            <a:endCxn id="4" idx="2"/>
          </p:cNvCxnSpPr>
          <p:nvPr/>
        </p:nvCxnSpPr>
        <p:spPr>
          <a:xfrm>
            <a:off x="3479920" y="3703474"/>
            <a:ext cx="869160" cy="4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6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Nonrecursive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72777" y="2761147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98386" y="2222723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9463" y="2872129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99463" y="3572102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5109069" y="2471226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5218240" y="3120632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5109069" y="3397439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58154" y="2719729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6"/>
            <a:endCxn id="4" idx="2"/>
          </p:cNvCxnSpPr>
          <p:nvPr/>
        </p:nvCxnSpPr>
        <p:spPr>
          <a:xfrm>
            <a:off x="3603617" y="3092461"/>
            <a:ext cx="869160" cy="4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603617" y="3820605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  <a:endCxn id="13" idx="7"/>
          </p:cNvCxnSpPr>
          <p:nvPr/>
        </p:nvCxnSpPr>
        <p:spPr>
          <a:xfrm flipH="1">
            <a:off x="4239909" y="3397439"/>
            <a:ext cx="342039" cy="532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11" idx="4"/>
          </p:cNvCxnSpPr>
          <p:nvPr/>
        </p:nvCxnSpPr>
        <p:spPr>
          <a:xfrm flipH="1" flipV="1">
            <a:off x="3230886" y="3465192"/>
            <a:ext cx="481902" cy="464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8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Hyp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Theory + Model Building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the data! </a:t>
            </a:r>
          </a:p>
          <a:p>
            <a:pPr marL="514350" indent="-514350">
              <a:buAutoNum type="arabicPeriod"/>
            </a:pPr>
            <a:r>
              <a:rPr lang="en-US" dirty="0" smtClean="0"/>
              <a:t>Build the model.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model.</a:t>
            </a:r>
          </a:p>
          <a:p>
            <a:pPr marL="514350" indent="-514350">
              <a:buAutoNum type="arabicPeriod"/>
            </a:pPr>
            <a:r>
              <a:rPr lang="en-US" dirty="0" smtClean="0"/>
              <a:t>Examine fit statistics. (remember EFA)</a:t>
            </a:r>
          </a:p>
          <a:p>
            <a:pPr marL="514350" indent="-514350">
              <a:buAutoNum type="arabicPeriod"/>
            </a:pPr>
            <a:r>
              <a:rPr lang="en-US" dirty="0" smtClean="0"/>
              <a:t>Rework/replicate.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1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Hyp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Examining model fit is based on residuals</a:t>
            </a:r>
          </a:p>
          <a:p>
            <a:pPr lvl="1"/>
            <a:r>
              <a:rPr lang="en-US" dirty="0" smtClean="0"/>
              <a:t>Residuals = error for </a:t>
            </a:r>
            <a:r>
              <a:rPr lang="en-US" dirty="0" err="1" smtClean="0"/>
              <a:t>latents</a:t>
            </a:r>
            <a:endParaRPr lang="en-US" dirty="0" smtClean="0"/>
          </a:p>
          <a:p>
            <a:pPr lvl="1"/>
            <a:r>
              <a:rPr lang="en-US" dirty="0" smtClean="0"/>
              <a:t>Regression is this:</a:t>
            </a:r>
          </a:p>
          <a:p>
            <a:pPr lvl="2"/>
            <a:r>
              <a:rPr lang="en-US" dirty="0" smtClean="0"/>
              <a:t>Y (persons score = data) = Model (x variables) + error terms (residuals)</a:t>
            </a:r>
          </a:p>
          <a:p>
            <a:pPr lvl="1"/>
            <a:r>
              <a:rPr lang="en-US" dirty="0" smtClean="0"/>
              <a:t>Residuals will be represented by circles</a:t>
            </a:r>
          </a:p>
          <a:p>
            <a:pPr lvl="2"/>
            <a:r>
              <a:rPr lang="en-US" dirty="0" smtClean="0"/>
              <a:t>Remember you don’t have real numbers for the error.</a:t>
            </a:r>
          </a:p>
          <a:p>
            <a:pPr lvl="2"/>
            <a:r>
              <a:rPr lang="en-US" dirty="0" smtClean="0"/>
              <a:t>Circles get estimated.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Hyp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Examining model fit is based on residuals</a:t>
            </a:r>
          </a:p>
          <a:p>
            <a:pPr lvl="1"/>
            <a:r>
              <a:rPr lang="en-US" dirty="0" smtClean="0"/>
              <a:t>You want your error/residuals to be low.</a:t>
            </a:r>
          </a:p>
          <a:p>
            <a:pPr lvl="1"/>
            <a:r>
              <a:rPr lang="en-US" dirty="0" smtClean="0"/>
              <a:t>Low error implies that the data = model, which means you have a more accurate representation of the relationships you are trying to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1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Circles = </a:t>
            </a:r>
            <a:r>
              <a:rPr lang="en-US" dirty="0" err="1" smtClean="0"/>
              <a:t>latents</a:t>
            </a:r>
            <a:r>
              <a:rPr lang="en-US" dirty="0" smtClean="0"/>
              <a:t>/errors </a:t>
            </a:r>
          </a:p>
          <a:p>
            <a:pPr lvl="1"/>
            <a:r>
              <a:rPr lang="en-US" dirty="0" smtClean="0"/>
              <a:t>If they don’t have numbers in the dataset</a:t>
            </a:r>
          </a:p>
          <a:p>
            <a:r>
              <a:rPr lang="en-US" dirty="0" smtClean="0"/>
              <a:t>Squares = measured variables</a:t>
            </a:r>
          </a:p>
          <a:p>
            <a:pPr lvl="1"/>
            <a:r>
              <a:rPr lang="en-US" dirty="0" smtClean="0"/>
              <a:t>Will have numbers in dataset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3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 = structural equation modeling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confirmatory </a:t>
            </a:r>
            <a:r>
              <a:rPr lang="en-US" dirty="0" smtClean="0"/>
              <a:t>procedure (most days)</a:t>
            </a:r>
          </a:p>
          <a:p>
            <a:pPr lvl="1"/>
            <a:r>
              <a:rPr lang="en-US" dirty="0" smtClean="0"/>
              <a:t>Structural: Regression on steroids</a:t>
            </a:r>
          </a:p>
          <a:p>
            <a:pPr lvl="1"/>
            <a:r>
              <a:rPr lang="en-US" dirty="0" smtClean="0"/>
              <a:t>Model: you can create a picture of the relationship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arrows indicate cause (x </a:t>
            </a:r>
            <a:r>
              <a:rPr lang="en-US" dirty="0" smtClean="0">
                <a:sym typeface="Wingdings"/>
              </a:rPr>
              <a:t> y)</a:t>
            </a:r>
          </a:p>
          <a:p>
            <a:r>
              <a:rPr lang="en-US" dirty="0" smtClean="0">
                <a:sym typeface="Wingdings"/>
              </a:rPr>
              <a:t>Double arrows indicate correlation (x       y)</a:t>
            </a:r>
          </a:p>
          <a:p>
            <a:r>
              <a:rPr lang="en-US" dirty="0" smtClean="0">
                <a:sym typeface="Wingdings"/>
              </a:rPr>
              <a:t>(ignore the middle of page 9 I don’t even know what…)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09507" y="2526450"/>
            <a:ext cx="441756" cy="276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3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Unstandardized estimates</a:t>
            </a:r>
          </a:p>
          <a:p>
            <a:pPr lvl="1"/>
            <a:r>
              <a:rPr lang="en-US" dirty="0" smtClean="0"/>
              <a:t>Single arrows = b slope values … essentially is the relationship between those two variables.</a:t>
            </a:r>
          </a:p>
          <a:p>
            <a:pPr lvl="1"/>
            <a:r>
              <a:rPr lang="en-US" dirty="0" smtClean="0"/>
              <a:t>Double arrows = covariance, how much they change together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8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estimates</a:t>
            </a:r>
          </a:p>
          <a:p>
            <a:pPr lvl="1"/>
            <a:r>
              <a:rPr lang="en-US" dirty="0" smtClean="0"/>
              <a:t>Single arrows = beta slope values – you could also think of these as factor loadings (EFA-CFA)</a:t>
            </a:r>
          </a:p>
          <a:p>
            <a:pPr lvl="1"/>
            <a:r>
              <a:rPr lang="en-US" dirty="0" smtClean="0"/>
              <a:t>Double arrows = correlation</a:t>
            </a:r>
          </a:p>
          <a:p>
            <a:r>
              <a:rPr lang="en-US" dirty="0" smtClean="0"/>
              <a:t>SMCs = squared multiple correlations = R</a:t>
            </a:r>
            <a:r>
              <a:rPr lang="en-US" baseline="30000" dirty="0" smtClean="0"/>
              <a:t>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9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Byrne describes these as any model; however, I learned that path diagrams were models with ONLY measured variables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Tabachnick</a:t>
            </a:r>
            <a:r>
              <a:rPr lang="en-US" dirty="0" smtClean="0"/>
              <a:t> will also call it path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ediation/moderation would be types of path diagrams.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4192" y="4486865"/>
            <a:ext cx="800683" cy="8006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57177" y="5536638"/>
            <a:ext cx="800683" cy="8006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5665" y="5536638"/>
            <a:ext cx="800683" cy="8006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4" idx="1"/>
          </p:cNvCxnSpPr>
          <p:nvPr/>
        </p:nvCxnSpPr>
        <p:spPr>
          <a:xfrm flipV="1">
            <a:off x="3576007" y="4887207"/>
            <a:ext cx="938185" cy="649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>
            <a:off x="5314875" y="4887207"/>
            <a:ext cx="842644" cy="649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3976348" y="5936980"/>
            <a:ext cx="1780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069" y="470254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Indirect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2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9080" y="3372160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689" y="2833736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5766" y="3483142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5766" y="4183115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4985372" y="3082239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5094543" y="3731645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4985372" y="4008452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34457" y="333074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6"/>
            <a:endCxn id="4" idx="2"/>
          </p:cNvCxnSpPr>
          <p:nvPr/>
        </p:nvCxnSpPr>
        <p:spPr>
          <a:xfrm>
            <a:off x="3479920" y="3703474"/>
            <a:ext cx="869160" cy="4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75138" y="2323502"/>
            <a:ext cx="510234" cy="510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4"/>
            <a:endCxn id="4" idx="0"/>
          </p:cNvCxnSpPr>
          <p:nvPr/>
        </p:nvCxnSpPr>
        <p:spPr>
          <a:xfrm flipH="1">
            <a:off x="4721812" y="2833736"/>
            <a:ext cx="8443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16534" y="4252167"/>
            <a:ext cx="177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Structural Model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21948" y="2360781"/>
            <a:ext cx="215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162862" y="2820508"/>
            <a:ext cx="510234" cy="510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71305" y="3498218"/>
            <a:ext cx="510234" cy="510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55089" y="4183115"/>
            <a:ext cx="510234" cy="510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8" idx="2"/>
            <a:endCxn id="5" idx="3"/>
          </p:cNvCxnSpPr>
          <p:nvPr/>
        </p:nvCxnSpPr>
        <p:spPr>
          <a:xfrm flipH="1">
            <a:off x="6571695" y="3075625"/>
            <a:ext cx="591167" cy="6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80138" y="3744892"/>
            <a:ext cx="591167" cy="6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580138" y="4428311"/>
            <a:ext cx="591167" cy="6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7558" y="1974220"/>
            <a:ext cx="97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41166" y="4445447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28633" y="5853633"/>
            <a:ext cx="577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with an arrow going into it needs an error bubble!</a:t>
            </a:r>
          </a:p>
          <a:p>
            <a:r>
              <a:rPr lang="en-US" dirty="0" smtClean="0"/>
              <a:t>Some people call residuals = disturbances.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don’t see:</a:t>
            </a:r>
          </a:p>
          <a:p>
            <a:pPr lvl="1"/>
            <a:r>
              <a:rPr lang="en-US" dirty="0" smtClean="0"/>
              <a:t>Variances</a:t>
            </a:r>
          </a:p>
          <a:p>
            <a:pPr lvl="1"/>
            <a:r>
              <a:rPr lang="en-US" dirty="0" smtClean="0"/>
              <a:t>Means</a:t>
            </a:r>
          </a:p>
          <a:p>
            <a:pPr lvl="2"/>
            <a:r>
              <a:rPr lang="en-US" dirty="0" smtClean="0"/>
              <a:t>You can turn on the visuals for these (you’ll see it later in the semester)</a:t>
            </a:r>
          </a:p>
          <a:p>
            <a:pPr lvl="2"/>
            <a:r>
              <a:rPr lang="en-US" dirty="0" smtClean="0"/>
              <a:t>They turn into little numbers next to the circle</a:t>
            </a:r>
            <a:r>
              <a:rPr lang="en-US" smtClean="0"/>
              <a:t>/square.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4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Adequacy of the model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>
                <a:latin typeface="Calibri"/>
                <a:cs typeface="Calibri"/>
              </a:rPr>
              <a:t>fit, </a:t>
            </a:r>
            <a:r>
              <a:rPr lang="en-US" b="1" dirty="0" smtClean="0">
                <a:latin typeface="Calibri"/>
                <a:ea typeface="Lucida Grande"/>
                <a:cs typeface="Calibri"/>
              </a:rPr>
              <a:t>χ</a:t>
            </a:r>
            <a:r>
              <a:rPr lang="en-US" b="1" baseline="30000" dirty="0" smtClean="0">
                <a:latin typeface="Calibri"/>
                <a:ea typeface="Lucida Grande"/>
                <a:cs typeface="Calibri"/>
              </a:rPr>
              <a:t>2</a:t>
            </a:r>
            <a:r>
              <a:rPr lang="en-US" b="1" dirty="0" smtClean="0">
                <a:latin typeface="Calibri"/>
                <a:ea typeface="Lucida Grande"/>
                <a:cs typeface="Calibri"/>
              </a:rPr>
              <a:t> 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and fit indices</a:t>
            </a:r>
          </a:p>
          <a:p>
            <a:r>
              <a:rPr lang="en-US" dirty="0" smtClean="0">
                <a:latin typeface="Calibri"/>
                <a:ea typeface="Lucida Grande"/>
                <a:cs typeface="Calibri"/>
              </a:rPr>
              <a:t>Testing Theory</a:t>
            </a:r>
          </a:p>
          <a:p>
            <a:pPr lvl="1"/>
            <a:r>
              <a:rPr lang="en-US" dirty="0" smtClean="0">
                <a:latin typeface="Calibri"/>
                <a:ea typeface="Lucida Grande"/>
                <a:cs typeface="Calibri"/>
              </a:rPr>
              <a:t>Path significance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Does it look like what you think?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Modification Indices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62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 of variance (effect size)</a:t>
            </a:r>
          </a:p>
          <a:p>
            <a:pPr lvl="1"/>
            <a:r>
              <a:rPr lang="en-US" dirty="0" smtClean="0"/>
              <a:t>Squared multiple correlations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Parameter Estimates </a:t>
            </a:r>
          </a:p>
          <a:p>
            <a:pPr lvl="1"/>
            <a:r>
              <a:rPr lang="en-US" dirty="0" smtClean="0"/>
              <a:t>Similar to a </a:t>
            </a:r>
            <a:r>
              <a:rPr lang="en-US" i="1" dirty="0" smtClean="0"/>
              <a:t>b</a:t>
            </a:r>
            <a:r>
              <a:rPr lang="en-US" dirty="0" smtClean="0"/>
              <a:t> value in regression</a:t>
            </a:r>
          </a:p>
          <a:p>
            <a:r>
              <a:rPr lang="en-US" dirty="0" smtClean="0"/>
              <a:t>Group differences</a:t>
            </a:r>
          </a:p>
          <a:p>
            <a:pPr lvl="1"/>
            <a:r>
              <a:rPr lang="en-US" dirty="0" smtClean="0"/>
              <a:t>Multiple group models, multiple indicators models (MIMIC)</a:t>
            </a:r>
          </a:p>
        </p:txBody>
      </p:sp>
    </p:spTree>
    <p:extLst>
      <p:ext uri="{BB962C8B-B14F-4D97-AF65-F5344CB8AC3E}">
        <p14:creationId xmlns:p14="http://schemas.microsoft.com/office/powerpoint/2010/main" val="926979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Longitudinal differences</a:t>
            </a:r>
          </a:p>
          <a:p>
            <a:pPr lvl="1"/>
            <a:r>
              <a:rPr lang="en-US" dirty="0" smtClean="0"/>
              <a:t>Latent Growth Curves</a:t>
            </a:r>
          </a:p>
          <a:p>
            <a:r>
              <a:rPr lang="en-US" dirty="0" smtClean="0"/>
              <a:t>Multilevel modeling</a:t>
            </a:r>
          </a:p>
          <a:p>
            <a:pPr lvl="1"/>
            <a:r>
              <a:rPr lang="en-US" dirty="0" smtClean="0"/>
              <a:t>Nested data sets</a:t>
            </a:r>
          </a:p>
          <a:p>
            <a:r>
              <a:rPr lang="en-US" dirty="0" smtClean="0"/>
              <a:t>Latent Class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13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causal </a:t>
            </a:r>
          </a:p>
          <a:p>
            <a:pPr lvl="1"/>
            <a:r>
              <a:rPr lang="en-US" dirty="0" smtClean="0"/>
              <a:t>Causality depends on the research design, not the analysis</a:t>
            </a:r>
          </a:p>
          <a:p>
            <a:r>
              <a:rPr lang="en-US" dirty="0" smtClean="0"/>
              <a:t>Not really exploratory</a:t>
            </a:r>
          </a:p>
          <a:p>
            <a:pPr lvl="1"/>
            <a:r>
              <a:rPr lang="en-US" dirty="0" smtClean="0"/>
              <a:t>Some exploratory things can be tested, but need to be clearly justified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theorized causal relationships</a:t>
            </a:r>
          </a:p>
          <a:p>
            <a:pPr lvl="1"/>
            <a:r>
              <a:rPr lang="en-US" dirty="0" smtClean="0"/>
              <a:t>Even if we did not measure them in a causal way</a:t>
            </a:r>
          </a:p>
          <a:p>
            <a:r>
              <a:rPr lang="en-US" dirty="0" smtClean="0"/>
              <a:t>Can test lots of relationships at once</a:t>
            </a:r>
          </a:p>
          <a:p>
            <a:pPr lvl="1"/>
            <a:r>
              <a:rPr lang="en-US" dirty="0" smtClean="0"/>
              <a:t>Rather than one regression at a time</a:t>
            </a:r>
          </a:p>
          <a:p>
            <a:r>
              <a:rPr lang="en-US" dirty="0" smtClean="0"/>
              <a:t>Generally, you have a theory about the relationship before hand</a:t>
            </a:r>
          </a:p>
          <a:p>
            <a:pPr lvl="1"/>
            <a:r>
              <a:rPr lang="en-US" dirty="0" smtClean="0"/>
              <a:t>So less descriptive/exploratory than traditional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8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size </a:t>
            </a:r>
          </a:p>
          <a:p>
            <a:pPr lvl="1"/>
            <a:r>
              <a:rPr lang="en-US" dirty="0" smtClean="0"/>
              <a:t>BIG</a:t>
            </a:r>
          </a:p>
          <a:p>
            <a:pPr lvl="1"/>
            <a:r>
              <a:rPr lang="en-US" dirty="0" smtClean="0"/>
              <a:t>Similar to EFA.</a:t>
            </a:r>
          </a:p>
          <a:p>
            <a:pPr lvl="1"/>
            <a:r>
              <a:rPr lang="en-US" dirty="0" smtClean="0"/>
              <a:t>More people give you more information – information helps you estimate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0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EEK!</a:t>
            </a:r>
          </a:p>
          <a:p>
            <a:pPr lvl="1"/>
            <a:r>
              <a:rPr lang="en-US" dirty="0" smtClean="0"/>
              <a:t>You should check missing data in normal data screening before starting SEM</a:t>
            </a:r>
          </a:p>
          <a:p>
            <a:pPr lvl="1"/>
            <a:r>
              <a:rPr lang="en-US" dirty="0" smtClean="0"/>
              <a:t>You can leave the data as missing in Amos, but will need to tell it to estimate missing data</a:t>
            </a:r>
          </a:p>
          <a:p>
            <a:pPr lvl="2"/>
            <a:r>
              <a:rPr lang="en-US" dirty="0" smtClean="0"/>
              <a:t>(it’s still a bad idea to estimate more than 5%, you don’t have enough information and it gets sad </a:t>
            </a:r>
            <a:r>
              <a:rPr lang="en-US" dirty="0" smtClean="0">
                <a:sym typeface="Wingdings"/>
              </a:rPr>
              <a:t>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9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Outliers: </a:t>
            </a:r>
          </a:p>
          <a:p>
            <a:pPr lvl="1"/>
            <a:r>
              <a:rPr lang="en-US" dirty="0" smtClean="0"/>
              <a:t>Check multivariate outliers with </a:t>
            </a:r>
            <a:r>
              <a:rPr lang="en-US" dirty="0" err="1" smtClean="0"/>
              <a:t>Mahalanobis</a:t>
            </a:r>
            <a:r>
              <a:rPr lang="en-US" dirty="0" smtClean="0"/>
              <a:t> distance</a:t>
            </a:r>
          </a:p>
          <a:p>
            <a:pPr lvl="1"/>
            <a:r>
              <a:rPr lang="en-US" dirty="0" smtClean="0"/>
              <a:t>You can get the estimates in Amos, but it’s easier to do fake regression data screening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72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err="1" smtClean="0"/>
              <a:t>Multicollinearity</a:t>
            </a:r>
            <a:r>
              <a:rPr lang="en-US" dirty="0" smtClean="0"/>
              <a:t> – variables cannot be too correlated</a:t>
            </a:r>
          </a:p>
          <a:p>
            <a:pPr lvl="2"/>
            <a:r>
              <a:rPr lang="en-US" dirty="0" smtClean="0"/>
              <a:t>Remember that in CFA the indicators will be correlated, so just not .95+</a:t>
            </a:r>
          </a:p>
          <a:p>
            <a:pPr lvl="1"/>
            <a:r>
              <a:rPr lang="en-US" dirty="0" smtClean="0"/>
              <a:t>Linearity </a:t>
            </a:r>
          </a:p>
          <a:p>
            <a:pPr lvl="2"/>
            <a:r>
              <a:rPr lang="en-US" dirty="0" smtClean="0"/>
              <a:t>Check with a PP Plot</a:t>
            </a:r>
          </a:p>
        </p:txBody>
      </p:sp>
    </p:spTree>
    <p:extLst>
      <p:ext uri="{BB962C8B-B14F-4D97-AF65-F5344CB8AC3E}">
        <p14:creationId xmlns:p14="http://schemas.microsoft.com/office/powerpoint/2010/main" val="352522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Normality </a:t>
            </a:r>
          </a:p>
          <a:p>
            <a:pPr lvl="2"/>
            <a:r>
              <a:rPr lang="en-US" dirty="0"/>
              <a:t>Multivariate normality – check with a residual histogram</a:t>
            </a:r>
          </a:p>
          <a:p>
            <a:pPr lvl="1"/>
            <a:r>
              <a:rPr lang="en-US" dirty="0" smtClean="0"/>
              <a:t>Homoscedasticity</a:t>
            </a:r>
          </a:p>
          <a:p>
            <a:pPr lvl="2"/>
            <a:r>
              <a:rPr lang="en-US" dirty="0" smtClean="0"/>
              <a:t>Check with a residual scatterplot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2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be more specific about the error terms, rather than just lumping them altogether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17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(to me anyway):</a:t>
            </a:r>
          </a:p>
          <a:p>
            <a:pPr lvl="1"/>
            <a:r>
              <a:rPr lang="en-US" dirty="0" smtClean="0"/>
              <a:t>You can model things you don’t actually have numbers for</a:t>
            </a:r>
          </a:p>
        </p:txBody>
      </p:sp>
    </p:spTree>
    <p:extLst>
      <p:ext uri="{BB962C8B-B14F-4D97-AF65-F5344CB8AC3E}">
        <p14:creationId xmlns:p14="http://schemas.microsoft.com/office/powerpoint/2010/main" val="7278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variables </a:t>
            </a:r>
          </a:p>
          <a:p>
            <a:pPr lvl="1"/>
            <a:r>
              <a:rPr lang="en-US" dirty="0" smtClean="0"/>
              <a:t>Represented by circles</a:t>
            </a:r>
          </a:p>
          <a:p>
            <a:pPr lvl="1"/>
            <a:r>
              <a:rPr lang="en-US" dirty="0" smtClean="0"/>
              <a:t>Abstract phenomena you are trying to model </a:t>
            </a:r>
          </a:p>
          <a:p>
            <a:pPr lvl="1"/>
            <a:r>
              <a:rPr lang="en-US" dirty="0" smtClean="0"/>
              <a:t>Aren’t actually represented by a number in the dataset </a:t>
            </a:r>
          </a:p>
          <a:p>
            <a:pPr lvl="2"/>
            <a:r>
              <a:rPr lang="en-US" dirty="0" smtClean="0"/>
              <a:t>Linked to the measured variables</a:t>
            </a:r>
          </a:p>
          <a:p>
            <a:pPr lvl="2"/>
            <a:r>
              <a:rPr lang="en-US" dirty="0" smtClean="0"/>
              <a:t>Represented indirectly by those variables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54289" y="920631"/>
            <a:ext cx="1131999" cy="9940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Manifest or observed variables</a:t>
            </a:r>
          </a:p>
          <a:p>
            <a:pPr lvl="1"/>
            <a:r>
              <a:rPr lang="en-US" dirty="0" smtClean="0"/>
              <a:t>Represented by squares </a:t>
            </a:r>
          </a:p>
          <a:p>
            <a:pPr lvl="1"/>
            <a:r>
              <a:rPr lang="en-US" dirty="0" smtClean="0"/>
              <a:t>Measured from participants (i.e. questions or subtotals or counts or whatever).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9946" y="1132070"/>
            <a:ext cx="1242439" cy="1242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Exogenous</a:t>
            </a:r>
          </a:p>
          <a:p>
            <a:pPr lvl="1"/>
            <a:r>
              <a:rPr lang="en-US" dirty="0" smtClean="0"/>
              <a:t>These are synonymous with independent variables – they are thought to be the cause of something.</a:t>
            </a:r>
          </a:p>
          <a:p>
            <a:pPr lvl="1"/>
            <a:r>
              <a:rPr lang="en-US" dirty="0" smtClean="0"/>
              <a:t>In a model, the arrow will be going out of the variable.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90926" y="4762979"/>
            <a:ext cx="1311462" cy="1311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81080" y="4762979"/>
            <a:ext cx="1311462" cy="1311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ENDO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802388" y="5418710"/>
            <a:ext cx="26786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5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side note:</a:t>
            </a:r>
          </a:p>
          <a:p>
            <a:r>
              <a:rPr lang="en-US" dirty="0" smtClean="0"/>
              <a:t>Exogenous variables </a:t>
            </a:r>
            <a:r>
              <a:rPr lang="en-US" i="1" dirty="0" smtClean="0"/>
              <a:t>will not</a:t>
            </a:r>
            <a:r>
              <a:rPr lang="en-US" dirty="0" smtClean="0"/>
              <a:t> have an error term</a:t>
            </a:r>
          </a:p>
          <a:p>
            <a:pPr lvl="1"/>
            <a:r>
              <a:rPr lang="en-US" dirty="0" smtClean="0"/>
              <a:t>Changes in these variables are represented by something else you aren’t modeling (like age, gender, etc.)</a:t>
            </a:r>
          </a:p>
          <a:p>
            <a:r>
              <a:rPr lang="en-US" dirty="0" smtClean="0"/>
              <a:t>ALL endogenous variables </a:t>
            </a:r>
            <a:r>
              <a:rPr lang="en-US" i="1" dirty="0" smtClean="0"/>
              <a:t>have</a:t>
            </a:r>
            <a:r>
              <a:rPr lang="en-US" dirty="0" smtClean="0"/>
              <a:t> to have an error term.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1004</Words>
  <Application>Microsoft Macintosh PowerPoint</Application>
  <PresentationFormat>On-screen Show (4:3)</PresentationFormat>
  <Paragraphs>170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SEM: Basics</vt:lpstr>
      <vt:lpstr>Overview</vt:lpstr>
      <vt:lpstr>Overview</vt:lpstr>
      <vt:lpstr>Overview</vt:lpstr>
      <vt:lpstr>Overview</vt:lpstr>
      <vt:lpstr>Concepts</vt:lpstr>
      <vt:lpstr>Concepts</vt:lpstr>
      <vt:lpstr>Concepts 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The New Hyp Testing</vt:lpstr>
      <vt:lpstr>The New Hyp Testing</vt:lpstr>
      <vt:lpstr>The New Hyp Testing</vt:lpstr>
      <vt:lpstr>The Pictures</vt:lpstr>
      <vt:lpstr>The Pictures</vt:lpstr>
      <vt:lpstr>Important Side Note</vt:lpstr>
      <vt:lpstr>Important Side Note</vt:lpstr>
      <vt:lpstr>Path Diagrams</vt:lpstr>
      <vt:lpstr>The Pictures</vt:lpstr>
      <vt:lpstr>The Pictures</vt:lpstr>
      <vt:lpstr>Types of Research Questions</vt:lpstr>
      <vt:lpstr>Types of Research Questions</vt:lpstr>
      <vt:lpstr>Types of Research Questions</vt:lpstr>
      <vt:lpstr>Limitations</vt:lpstr>
      <vt:lpstr>Practical Issues</vt:lpstr>
      <vt:lpstr>Practical Issues</vt:lpstr>
      <vt:lpstr>Practical Issues</vt:lpstr>
      <vt:lpstr>Practical Issues</vt:lpstr>
      <vt:lpstr>Practical Issues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SEM: Basics</dc:title>
  <dc:creator>Erin Buchanan</dc:creator>
  <cp:lastModifiedBy>Erin Buchanan</cp:lastModifiedBy>
  <cp:revision>47</cp:revision>
  <dcterms:created xsi:type="dcterms:W3CDTF">2014-06-02T03:59:14Z</dcterms:created>
  <dcterms:modified xsi:type="dcterms:W3CDTF">2014-06-06T02:37:11Z</dcterms:modified>
</cp:coreProperties>
</file>