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74" r:id="rId9"/>
    <p:sldId id="262" r:id="rId10"/>
    <p:sldId id="263" r:id="rId11"/>
    <p:sldId id="266" r:id="rId12"/>
    <p:sldId id="267" r:id="rId13"/>
    <p:sldId id="268" r:id="rId14"/>
    <p:sldId id="270" r:id="rId15"/>
    <p:sldId id="291" r:id="rId16"/>
    <p:sldId id="269" r:id="rId17"/>
    <p:sldId id="271" r:id="rId18"/>
    <p:sldId id="272" r:id="rId19"/>
    <p:sldId id="275" r:id="rId20"/>
    <p:sldId id="276" r:id="rId21"/>
    <p:sldId id="278" r:id="rId22"/>
    <p:sldId id="281" r:id="rId23"/>
    <p:sldId id="282" r:id="rId24"/>
    <p:sldId id="283" r:id="rId25"/>
    <p:sldId id="279" r:id="rId26"/>
    <p:sldId id="284" r:id="rId27"/>
    <p:sldId id="280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6" r:id="rId38"/>
    <p:sldId id="295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3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E276-9233-E949-8FFE-B27242E10D88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CE32-D510-CD47-A242-52FEB2B4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Multigroup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7</a:t>
            </a:r>
          </a:p>
          <a:p>
            <a:r>
              <a:rPr lang="en-US" dirty="0" smtClean="0"/>
              <a:t>Brown 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8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test each group separately</a:t>
            </a:r>
          </a:p>
          <a:p>
            <a:pPr lvl="1"/>
            <a:r>
              <a:rPr lang="en-US" dirty="0" smtClean="0"/>
              <a:t>You will use the group function in the dataset window to pick one group at a time</a:t>
            </a:r>
          </a:p>
          <a:p>
            <a:pPr lvl="1"/>
            <a:r>
              <a:rPr lang="en-US" dirty="0" smtClean="0"/>
              <a:t>Pick the variable that contains the grouping numbers (like the value label kind of thing in SPSS).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2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Second, test each group separately</a:t>
            </a:r>
          </a:p>
          <a:p>
            <a:pPr lvl="1"/>
            <a:r>
              <a:rPr lang="en-US" dirty="0" smtClean="0"/>
              <a:t>Pick the one group, get the fit indices</a:t>
            </a:r>
          </a:p>
          <a:p>
            <a:pPr lvl="1"/>
            <a:r>
              <a:rPr lang="en-US" dirty="0" smtClean="0"/>
              <a:t>Switch to the other group, get the fit indices</a:t>
            </a:r>
          </a:p>
          <a:p>
            <a:r>
              <a:rPr lang="en-US" dirty="0" smtClean="0"/>
              <a:t>Fit?</a:t>
            </a:r>
          </a:p>
          <a:p>
            <a:pPr lvl="1"/>
            <a:r>
              <a:rPr lang="en-US" dirty="0" smtClean="0"/>
              <a:t>If the fit for one group is extremely different (or bad), you would stop here.  You need them to be roughly equal.</a:t>
            </a:r>
          </a:p>
        </p:txBody>
      </p:sp>
    </p:spTree>
    <p:extLst>
      <p:ext uri="{BB962C8B-B14F-4D97-AF65-F5344CB8AC3E}">
        <p14:creationId xmlns:p14="http://schemas.microsoft.com/office/powerpoint/2010/main" val="35588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Nesting!</a:t>
            </a:r>
          </a:p>
          <a:p>
            <a:pPr lvl="1"/>
            <a:r>
              <a:rPr lang="en-US" dirty="0" smtClean="0"/>
              <a:t>The next steps will be to nest the two models together.</a:t>
            </a:r>
          </a:p>
          <a:p>
            <a:pPr lvl="1"/>
            <a:r>
              <a:rPr lang="en-US" dirty="0" smtClean="0"/>
              <a:t>Nesting is like stacking the models together (like pancakes).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8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nested model steps, most people use Brown’s terminology and procedure.</a:t>
            </a:r>
          </a:p>
          <a:p>
            <a:r>
              <a:rPr lang="en-US" dirty="0" smtClean="0"/>
              <a:t>Byrne’s is a mix of the two – and not the way you see them published in journals.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possible paths:</a:t>
            </a:r>
          </a:p>
          <a:p>
            <a:pPr lvl="1"/>
            <a:r>
              <a:rPr lang="en-US" dirty="0" smtClean="0"/>
              <a:t>The whole model (the picture)</a:t>
            </a:r>
          </a:p>
          <a:p>
            <a:pPr lvl="1"/>
            <a:r>
              <a:rPr lang="en-US" dirty="0" smtClean="0"/>
              <a:t>Loadings (regression weights)</a:t>
            </a:r>
          </a:p>
          <a:p>
            <a:pPr lvl="1"/>
            <a:r>
              <a:rPr lang="en-US" dirty="0" smtClean="0"/>
              <a:t>Intercepts (y-intercept for each item)</a:t>
            </a:r>
          </a:p>
          <a:p>
            <a:pPr lvl="1"/>
            <a:r>
              <a:rPr lang="en-US" dirty="0" smtClean="0"/>
              <a:t>Error variances (variance)</a:t>
            </a:r>
          </a:p>
          <a:p>
            <a:pPr lvl="1"/>
            <a:r>
              <a:rPr lang="en-US" dirty="0" smtClean="0"/>
              <a:t>Factor variances (variances for the </a:t>
            </a:r>
            <a:r>
              <a:rPr lang="en-US" dirty="0" err="1" smtClean="0"/>
              <a:t>latents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Factor </a:t>
            </a:r>
            <a:r>
              <a:rPr lang="en-US" dirty="0" err="1" smtClean="0"/>
              <a:t>covariances</a:t>
            </a:r>
            <a:r>
              <a:rPr lang="en-US" dirty="0" smtClean="0"/>
              <a:t> (correlation)</a:t>
            </a:r>
          </a:p>
          <a:p>
            <a:pPr lvl="1"/>
            <a:r>
              <a:rPr lang="en-US" dirty="0" smtClean="0"/>
              <a:t>Factor means (latent means)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a + </a:t>
            </a:r>
            <a:r>
              <a:rPr lang="en-US" dirty="0" err="1" smtClean="0"/>
              <a:t>bx</a:t>
            </a:r>
            <a:r>
              <a:rPr lang="en-US" dirty="0" smtClean="0"/>
              <a:t> + e</a:t>
            </a:r>
          </a:p>
          <a:p>
            <a:pPr lvl="1"/>
            <a:r>
              <a:rPr lang="en-US" dirty="0" smtClean="0"/>
              <a:t>A = intercept</a:t>
            </a:r>
          </a:p>
          <a:p>
            <a:pPr lvl="1"/>
            <a:r>
              <a:rPr lang="en-US" dirty="0" smtClean="0"/>
              <a:t>B = Loading</a:t>
            </a:r>
          </a:p>
          <a:p>
            <a:pPr lvl="1"/>
            <a:r>
              <a:rPr lang="en-US" dirty="0" smtClean="0"/>
              <a:t>E = residual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0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form / </a:t>
            </a:r>
            <a:r>
              <a:rPr lang="en-US" dirty="0" err="1" smtClean="0"/>
              <a:t>configural</a:t>
            </a:r>
            <a:r>
              <a:rPr lang="en-US" dirty="0" smtClean="0"/>
              <a:t> invariance</a:t>
            </a:r>
          </a:p>
          <a:p>
            <a:pPr lvl="1"/>
            <a:r>
              <a:rPr lang="en-US" dirty="0" smtClean="0"/>
              <a:t>In this model, you put the two groups together into the same model.</a:t>
            </a:r>
          </a:p>
          <a:p>
            <a:pPr lvl="1"/>
            <a:r>
              <a:rPr lang="en-US" dirty="0" smtClean="0"/>
              <a:t>You do not force any of the paths to be the same, but you are forcing the model picture to be the same.</a:t>
            </a:r>
          </a:p>
          <a:p>
            <a:pPr lvl="1"/>
            <a:r>
              <a:rPr lang="en-US" dirty="0" smtClean="0"/>
              <a:t>You are testing if both groups show the same factor structure (configuration).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Invariance</a:t>
            </a:r>
          </a:p>
          <a:p>
            <a:pPr lvl="1"/>
            <a:r>
              <a:rPr lang="en-US" dirty="0" smtClean="0"/>
              <a:t>In this model, you are forcing all the factor loadings (regression weights) to be exactly the same</a:t>
            </a:r>
          </a:p>
          <a:p>
            <a:pPr lvl="1"/>
            <a:r>
              <a:rPr lang="en-US" dirty="0" smtClean="0"/>
              <a:t>This step will tell you if the groups have the same weights for each question – or if some questions have different signs or strengths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Invariance</a:t>
            </a:r>
          </a:p>
          <a:p>
            <a:pPr lvl="1"/>
            <a:r>
              <a:rPr lang="en-US" dirty="0" smtClean="0"/>
              <a:t>In this model, you are forcing the intercepts of the items to be the same.</a:t>
            </a:r>
          </a:p>
          <a:p>
            <a:pPr lvl="1"/>
            <a:r>
              <a:rPr lang="en-US" dirty="0" smtClean="0"/>
              <a:t>This step will tell you if items have the same starting point – remember that the y-intercept is the mean of the item.</a:t>
            </a:r>
          </a:p>
          <a:p>
            <a:pPr lvl="1"/>
            <a:r>
              <a:rPr lang="en-US" dirty="0" smtClean="0"/>
              <a:t>If a MG model is going to indicate non-invariance – this step is usually the one that breaks.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Factorial Invariance</a:t>
            </a:r>
          </a:p>
          <a:p>
            <a:pPr lvl="1"/>
            <a:r>
              <a:rPr lang="en-US" dirty="0" smtClean="0"/>
              <a:t>In this model, you are forcing the error variances for each item to be the same. </a:t>
            </a:r>
            <a:endParaRPr lang="en-US" dirty="0"/>
          </a:p>
          <a:p>
            <a:pPr lvl="1"/>
            <a:r>
              <a:rPr lang="en-US" dirty="0" smtClean="0"/>
              <a:t>This step will tell you if the variance (the spread) of the item is the same for each item.  If you get differences, that indicates one group has a larger range of answers than another. (means they are more heterogeneous).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Invariant – Equivalent </a:t>
            </a:r>
          </a:p>
          <a:p>
            <a:pPr lvl="1"/>
            <a:r>
              <a:rPr lang="en-US" dirty="0" smtClean="0"/>
              <a:t>Means that the structures, items, etc.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6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Population Heterogeneity</a:t>
            </a:r>
          </a:p>
          <a:p>
            <a:pPr lvl="1"/>
            <a:r>
              <a:rPr lang="en-US" dirty="0" smtClean="0"/>
              <a:t>Equal factor variances </a:t>
            </a:r>
          </a:p>
          <a:p>
            <a:pPr lvl="2"/>
            <a:r>
              <a:rPr lang="en-US" dirty="0" smtClean="0"/>
              <a:t>Testing if </a:t>
            </a:r>
            <a:r>
              <a:rPr lang="en-US" dirty="0" err="1" smtClean="0"/>
              <a:t>latents</a:t>
            </a:r>
            <a:r>
              <a:rPr lang="en-US" dirty="0" smtClean="0"/>
              <a:t> have the same set of variance – means that the overall score has the same spread</a:t>
            </a:r>
          </a:p>
          <a:p>
            <a:pPr lvl="1"/>
            <a:r>
              <a:rPr lang="en-US" dirty="0" smtClean="0"/>
              <a:t>Equal factor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2"/>
            <a:r>
              <a:rPr lang="en-US" dirty="0" smtClean="0"/>
              <a:t>Testing if the correlations between factors is the same for each group</a:t>
            </a:r>
          </a:p>
          <a:p>
            <a:pPr lvl="1"/>
            <a:r>
              <a:rPr lang="en-US" dirty="0" smtClean="0"/>
              <a:t>Equal latent means</a:t>
            </a:r>
          </a:p>
          <a:p>
            <a:pPr lvl="2"/>
            <a:r>
              <a:rPr lang="en-US" dirty="0" smtClean="0"/>
              <a:t>Testing if the overall latent means are equal for each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776" y="87027"/>
            <a:ext cx="7376829" cy="677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tell if steps are invariant?</a:t>
            </a:r>
          </a:p>
          <a:p>
            <a:pPr lvl="1"/>
            <a:r>
              <a:rPr lang="en-US" dirty="0" smtClean="0"/>
              <a:t>You will expect fit to </a:t>
            </a:r>
            <a:r>
              <a:rPr lang="en-US" i="1" dirty="0" smtClean="0"/>
              <a:t>get worse</a:t>
            </a:r>
            <a:r>
              <a:rPr lang="en-US" dirty="0" smtClean="0"/>
              <a:t> as you go because you are being more and more restrictive.</a:t>
            </a:r>
          </a:p>
          <a:p>
            <a:pPr lvl="1"/>
            <a:r>
              <a:rPr lang="en-US" dirty="0" smtClean="0"/>
              <a:t>You can use a change in chi-square test (not suggested too much because of chi-square issues we’ve discussed before).</a:t>
            </a:r>
          </a:p>
          <a:p>
            <a:pPr lvl="1"/>
            <a:r>
              <a:rPr lang="en-US" dirty="0" smtClean="0"/>
              <a:t>Most people use the change in CFI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 do if steps are NOT invariant?</a:t>
            </a:r>
          </a:p>
          <a:p>
            <a:r>
              <a:rPr lang="en-US" dirty="0" smtClean="0"/>
              <a:t>Partial invariance – when strict invariance cannot be met, you can test for partial invariance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invariance occurs when most of the items are invariant but a couple.</a:t>
            </a:r>
          </a:p>
          <a:p>
            <a:pPr lvl="1"/>
            <a:r>
              <a:rPr lang="en-US" dirty="0" smtClean="0"/>
              <a:t>You have to meet the invariance criteria, so you trying to bring your bad step “up” to the invariant level</a:t>
            </a:r>
          </a:p>
          <a:p>
            <a:pPr lvl="1"/>
            <a:r>
              <a:rPr lang="en-US" dirty="0" smtClean="0"/>
              <a:t>You want to do as few of items as possible (see table in handout).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8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Groups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groups, double click on the group 1 label, hit add.</a:t>
            </a:r>
          </a:p>
          <a:p>
            <a:r>
              <a:rPr lang="en-US" dirty="0" smtClean="0"/>
              <a:t>You will have to add the second group’s data and value labels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655376"/>
            <a:ext cx="4432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714500"/>
            <a:ext cx="6210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78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Multigroup</a:t>
            </a:r>
            <a:r>
              <a:rPr lang="en-US" dirty="0" smtClean="0"/>
              <a:t>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manage &gt; </a:t>
            </a:r>
            <a:r>
              <a:rPr lang="en-US" dirty="0" err="1" smtClean="0"/>
              <a:t>multigroup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You’ll get a message that says it will delete models, just say ok!</a:t>
            </a:r>
          </a:p>
          <a:p>
            <a:r>
              <a:rPr lang="en-US" dirty="0" smtClean="0"/>
              <a:t>You’ll get a bunch of check marks – you will need to change them to match the steps we use.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7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4" y="0"/>
            <a:ext cx="7610442" cy="4306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776" y="5172678"/>
            <a:ext cx="87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Weights = loadings, intercepts = intercepts, take off means and </a:t>
            </a:r>
            <a:r>
              <a:rPr lang="en-US" dirty="0" err="1" smtClean="0"/>
              <a:t>covariances</a:t>
            </a:r>
            <a:r>
              <a:rPr lang="en-US" dirty="0" smtClean="0"/>
              <a:t>, leave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a bunch of new models in the models section</a:t>
            </a:r>
          </a:p>
          <a:p>
            <a:pPr lvl="1"/>
            <a:r>
              <a:rPr lang="en-US" dirty="0" smtClean="0"/>
              <a:t>I highly recommend relabeling these to match our steps, so the output makes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items act the same across groups?</a:t>
            </a:r>
          </a:p>
          <a:p>
            <a:r>
              <a:rPr lang="en-US" dirty="0" smtClean="0"/>
              <a:t>Is the factor structure the same across groups?</a:t>
            </a:r>
          </a:p>
          <a:p>
            <a:r>
              <a:rPr lang="en-US" dirty="0" smtClean="0"/>
              <a:t>Are the paths equal across groups?</a:t>
            </a:r>
          </a:p>
          <a:p>
            <a:r>
              <a:rPr lang="en-US" dirty="0" smtClean="0"/>
              <a:t>Are the latent means equal across groups?</a:t>
            </a:r>
          </a:p>
          <a:p>
            <a:r>
              <a:rPr lang="en-US" dirty="0" smtClean="0"/>
              <a:t>Does this replicate?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11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group window</a:t>
            </a:r>
          </a:p>
          <a:p>
            <a:pPr lvl="1"/>
            <a:r>
              <a:rPr lang="en-US" dirty="0" smtClean="0"/>
              <a:t>Equal form: will be blank</a:t>
            </a:r>
          </a:p>
          <a:p>
            <a:pPr lvl="1"/>
            <a:r>
              <a:rPr lang="en-US" dirty="0" smtClean="0"/>
              <a:t>Metric Invariance: a values</a:t>
            </a:r>
          </a:p>
          <a:p>
            <a:pPr lvl="1"/>
            <a:r>
              <a:rPr lang="en-US" dirty="0" smtClean="0"/>
              <a:t>Scalar Invariance: I values</a:t>
            </a:r>
          </a:p>
          <a:p>
            <a:pPr lvl="1"/>
            <a:r>
              <a:rPr lang="en-US" dirty="0" smtClean="0"/>
              <a:t>Strict factorial invariance: v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55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Heterogeneity</a:t>
            </a:r>
          </a:p>
          <a:p>
            <a:pPr lvl="1"/>
            <a:r>
              <a:rPr lang="en-US" dirty="0" smtClean="0"/>
              <a:t>Equal factor variances: </a:t>
            </a:r>
            <a:r>
              <a:rPr lang="en-US" dirty="0" err="1" smtClean="0"/>
              <a:t>vvv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Equal factor </a:t>
            </a:r>
            <a:r>
              <a:rPr lang="en-US" dirty="0" err="1" smtClean="0"/>
              <a:t>covariances</a:t>
            </a:r>
            <a:r>
              <a:rPr lang="en-US" dirty="0" smtClean="0"/>
              <a:t>: ccc values</a:t>
            </a:r>
          </a:p>
          <a:p>
            <a:pPr lvl="1"/>
            <a:r>
              <a:rPr lang="en-US" dirty="0" smtClean="0"/>
              <a:t>Equal latent means: you will have to give these text values, as they are automatically set to zero.</a:t>
            </a:r>
          </a:p>
          <a:p>
            <a:pPr lvl="2"/>
            <a:r>
              <a:rPr lang="en-US" dirty="0" smtClean="0"/>
              <a:t>We will go over this Wednesday!</a:t>
            </a:r>
          </a:p>
        </p:txBody>
      </p:sp>
    </p:spTree>
    <p:extLst>
      <p:ext uri="{BB962C8B-B14F-4D97-AF65-F5344CB8AC3E}">
        <p14:creationId xmlns:p14="http://schemas.microsoft.com/office/powerpoint/2010/main" val="168087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how do I test partial invariance?</a:t>
            </a:r>
          </a:p>
          <a:p>
            <a:pPr lvl="1"/>
            <a:r>
              <a:rPr lang="en-US" dirty="0" smtClean="0"/>
              <a:t>You will change ONE item at a time.</a:t>
            </a:r>
          </a:p>
          <a:p>
            <a:pPr lvl="1"/>
            <a:r>
              <a:rPr lang="en-US" dirty="0" smtClean="0"/>
              <a:t>What you’ve done in the group window is set them to equal (name of path _ model number).</a:t>
            </a:r>
          </a:p>
          <a:p>
            <a:pPr lvl="1"/>
            <a:r>
              <a:rPr lang="en-US" dirty="0" smtClean="0"/>
              <a:t>If you take that line OUT, then you’ve let them be unequal.</a:t>
            </a:r>
          </a:p>
          <a:p>
            <a:pPr lvl="1"/>
            <a:r>
              <a:rPr lang="en-US" dirty="0" smtClean="0"/>
              <a:t>You want to take it out, then put it back.  Change ONE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MG RS 14.sav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 in 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steps examined if the equation for each person was invariant.  Next, we can examine the higher order structure to determine if they are invariant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5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 in 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 already programmed model – we are going to add the latent means.</a:t>
            </a:r>
          </a:p>
          <a:p>
            <a:pPr lvl="1"/>
            <a:r>
              <a:rPr lang="en-US" dirty="0" smtClean="0"/>
              <a:t>First, you have to set them to something other than zero.</a:t>
            </a:r>
          </a:p>
          <a:p>
            <a:pPr lvl="1"/>
            <a:r>
              <a:rPr lang="en-US" dirty="0" smtClean="0"/>
              <a:t>Double click to get object properties.</a:t>
            </a:r>
          </a:p>
          <a:p>
            <a:pPr lvl="1"/>
            <a:r>
              <a:rPr lang="en-US" dirty="0" smtClean="0"/>
              <a:t>Change the mean from 0 to a label (text).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 in 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are going to add in that latent mean restriction to our final model from the traditional invariance steps </a:t>
            </a:r>
          </a:p>
          <a:p>
            <a:pPr lvl="1"/>
            <a:r>
              <a:rPr lang="en-US" dirty="0" smtClean="0"/>
              <a:t>So that might be a partially invariant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14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 in 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click on a model in manage models</a:t>
            </a:r>
          </a:p>
          <a:p>
            <a:r>
              <a:rPr lang="en-US" dirty="0" smtClean="0"/>
              <a:t>Add a new model</a:t>
            </a:r>
          </a:p>
          <a:p>
            <a:r>
              <a:rPr lang="en-US" dirty="0" smtClean="0"/>
              <a:t>Set the means to equal using the names you just created</a:t>
            </a:r>
          </a:p>
          <a:p>
            <a:pPr lvl="1"/>
            <a:r>
              <a:rPr lang="en-US" dirty="0" smtClean="0"/>
              <a:t>Remember (label _ group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14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Means in 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use the same procedure, check and see if there a significant degrade in fit when you set them to equal.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14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Means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common approach is to calculate the weighted means by hand (excel!).</a:t>
            </a:r>
          </a:p>
          <a:p>
            <a:r>
              <a:rPr lang="en-US" dirty="0" smtClean="0"/>
              <a:t>You will take the estimates for the loadings for each factor</a:t>
            </a:r>
          </a:p>
          <a:p>
            <a:pPr lvl="1"/>
            <a:r>
              <a:rPr lang="en-US" dirty="0" smtClean="0"/>
              <a:t>So, if you have two factors you will need the weights for each one but separately, aka don’t just all them all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people only consider two groups at a time.</a:t>
            </a:r>
          </a:p>
          <a:p>
            <a:pPr lvl="1"/>
            <a:r>
              <a:rPr lang="en-US" dirty="0" smtClean="0"/>
              <a:t>You can do more than two groups but it gets very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15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Means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calculate the factor score for each person by multiplying their individual item score times the loading</a:t>
            </a:r>
          </a:p>
          <a:p>
            <a:pPr lvl="1"/>
            <a:r>
              <a:rPr lang="en-US" dirty="0" smtClean="0"/>
              <a:t>Then you can average them or total them depending on how the scale is traditionally scored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2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Means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this for a second:</a:t>
            </a:r>
          </a:p>
          <a:p>
            <a:pPr lvl="1"/>
            <a:r>
              <a:rPr lang="en-US" dirty="0" smtClean="0"/>
              <a:t>We normally use EFA/CFA to show that each question has a nice loading and the questions “go together”</a:t>
            </a:r>
          </a:p>
          <a:p>
            <a:pPr lvl="1"/>
            <a:r>
              <a:rPr lang="en-US" dirty="0" smtClean="0"/>
              <a:t>And then we totally ignore the fact that the loadings are different and just create total scores or average scores.</a:t>
            </a:r>
          </a:p>
          <a:p>
            <a:pPr lvl="1"/>
            <a:r>
              <a:rPr lang="en-US" dirty="0" smtClean="0"/>
              <a:t>Why lose that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77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Means by hand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5" y="1891386"/>
            <a:ext cx="7537714" cy="31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4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Means by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you can test if groups are different by using either excel or SPSS on the factor means.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24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RS14 data </a:t>
            </a:r>
            <a:r>
              <a:rPr lang="en-US" smtClean="0"/>
              <a:t>from yesterday.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working with the least restrictive model</a:t>
            </a:r>
          </a:p>
          <a:p>
            <a:pPr lvl="1"/>
            <a:r>
              <a:rPr lang="en-US" dirty="0" smtClean="0"/>
              <a:t>This model is the base CFA you are working with.</a:t>
            </a:r>
          </a:p>
          <a:p>
            <a:pPr lvl="1"/>
            <a:r>
              <a:rPr lang="en-US" dirty="0" smtClean="0"/>
              <a:t>You start by putting everyone together regardless of group (because if the regular CFA is bad, </a:t>
            </a:r>
            <a:r>
              <a:rPr lang="en-US" dirty="0" err="1" smtClean="0"/>
              <a:t>multigroup</a:t>
            </a:r>
            <a:r>
              <a:rPr lang="en-US" dirty="0" smtClean="0"/>
              <a:t> testing is not appropriate).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working with the least restrictive model</a:t>
            </a:r>
          </a:p>
          <a:p>
            <a:pPr lvl="1"/>
            <a:r>
              <a:rPr lang="en-US" dirty="0" smtClean="0"/>
              <a:t>Then you put them all together in one big model, separated by group but:</a:t>
            </a:r>
          </a:p>
          <a:p>
            <a:pPr lvl="1"/>
            <a:r>
              <a:rPr lang="en-US" dirty="0" smtClean="0"/>
              <a:t>You let the estimates be different across groups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77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test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move to more restrictive models</a:t>
            </a:r>
          </a:p>
          <a:p>
            <a:pPr lvl="1"/>
            <a:r>
              <a:rPr lang="en-US" dirty="0" smtClean="0"/>
              <a:t>Force estimates to be equal across groups</a:t>
            </a:r>
          </a:p>
          <a:p>
            <a:pPr lvl="1"/>
            <a:r>
              <a:rPr lang="en-US" dirty="0" smtClean="0"/>
              <a:t>Pick one estimate at a time, so you can see where the model breaks (or doesn’t)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turn on estimate means and intercepts for these models because they are an important part of the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test the model as a regular CFA with everyone in the dataset </a:t>
            </a:r>
          </a:p>
          <a:p>
            <a:pPr lvl="1"/>
            <a:r>
              <a:rPr lang="en-US" dirty="0" smtClean="0"/>
              <a:t>Do not group them</a:t>
            </a:r>
          </a:p>
          <a:p>
            <a:pPr lvl="1"/>
            <a:r>
              <a:rPr lang="en-US" dirty="0" smtClean="0"/>
              <a:t>You must establish that the CFA is good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1589</Words>
  <Application>Microsoft Macintosh PowerPoint</Application>
  <PresentationFormat>On-screen Show (4:3)</PresentationFormat>
  <Paragraphs>167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Multigroup Models</vt:lpstr>
      <vt:lpstr>Terms</vt:lpstr>
      <vt:lpstr>Questions</vt:lpstr>
      <vt:lpstr>Quick Note</vt:lpstr>
      <vt:lpstr>So how do we test this?</vt:lpstr>
      <vt:lpstr>So how do we test this?</vt:lpstr>
      <vt:lpstr>So how do we test this?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Steps</vt:lpstr>
      <vt:lpstr>PowerPoint Presentation</vt:lpstr>
      <vt:lpstr>How to tell?</vt:lpstr>
      <vt:lpstr>What next?</vt:lpstr>
      <vt:lpstr>Partial Invariance</vt:lpstr>
      <vt:lpstr>Manage Groups Window</vt:lpstr>
      <vt:lpstr>PowerPoint Presentation</vt:lpstr>
      <vt:lpstr>Multigroup Window</vt:lpstr>
      <vt:lpstr>PowerPoint Presentation</vt:lpstr>
      <vt:lpstr>Manage Models</vt:lpstr>
      <vt:lpstr>Steps</vt:lpstr>
      <vt:lpstr>Steps</vt:lpstr>
      <vt:lpstr>Partial Invariance</vt:lpstr>
      <vt:lpstr>Let’s Try It!</vt:lpstr>
      <vt:lpstr>Latent Means in AMOS</vt:lpstr>
      <vt:lpstr>Latent Means in AMOS</vt:lpstr>
      <vt:lpstr>Latent Means in AMOS</vt:lpstr>
      <vt:lpstr>Latent Means in AMOS</vt:lpstr>
      <vt:lpstr>Latent Means in AMOS</vt:lpstr>
      <vt:lpstr>Factor Means by hand</vt:lpstr>
      <vt:lpstr>Factor Means by hand</vt:lpstr>
      <vt:lpstr>Factor Means by hand</vt:lpstr>
      <vt:lpstr>Factor Means by hand</vt:lpstr>
      <vt:lpstr>Factor Means by hand</vt:lpstr>
      <vt:lpstr>Let’s Try It!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Buchanan</cp:lastModifiedBy>
  <cp:revision>72</cp:revision>
  <dcterms:created xsi:type="dcterms:W3CDTF">2014-07-21T00:28:19Z</dcterms:created>
  <dcterms:modified xsi:type="dcterms:W3CDTF">2014-07-21T16:30:54Z</dcterms:modified>
</cp:coreProperties>
</file>