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96A7-8A53-3C40-9FBA-BF1C3467B835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CDA-91F2-D442-8279-9EC2EE2E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Growth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– represents the change over time</a:t>
            </a:r>
          </a:p>
          <a:p>
            <a:pPr lvl="1"/>
            <a:r>
              <a:rPr lang="en-US" dirty="0" smtClean="0"/>
              <a:t>You can set these values to anything you want</a:t>
            </a:r>
          </a:p>
          <a:p>
            <a:pPr lvl="1"/>
            <a:r>
              <a:rPr lang="en-US" dirty="0" smtClean="0"/>
              <a:t>Usually the first time is indicated by a 0</a:t>
            </a:r>
          </a:p>
          <a:p>
            <a:pPr lvl="2"/>
            <a:r>
              <a:rPr lang="en-US" dirty="0" smtClean="0"/>
              <a:t>There’s no slope for time 1, just an intercept</a:t>
            </a:r>
          </a:p>
          <a:p>
            <a:pPr lvl="1"/>
            <a:r>
              <a:rPr lang="en-US" dirty="0" smtClean="0"/>
              <a:t>Then the paths are set based on the time differences between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the parameters this way:</a:t>
            </a:r>
          </a:p>
          <a:p>
            <a:pPr lvl="1"/>
            <a:r>
              <a:rPr lang="en-US" dirty="0" smtClean="0"/>
              <a:t>Helps with identification</a:t>
            </a:r>
          </a:p>
          <a:p>
            <a:pPr lvl="1"/>
            <a:r>
              <a:rPr lang="en-US" dirty="0" smtClean="0"/>
              <a:t>Is theoretical to match the concept of slope and intercept estimation</a:t>
            </a:r>
          </a:p>
          <a:p>
            <a:pPr lvl="1"/>
            <a:r>
              <a:rPr lang="en-US" dirty="0" smtClean="0"/>
              <a:t>Allows you to not have to set the variances, so you can look at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2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within subject change, you check out the measurement model</a:t>
            </a:r>
          </a:p>
          <a:p>
            <a:pPr lvl="1"/>
            <a:r>
              <a:rPr lang="en-US" dirty="0" smtClean="0"/>
              <a:t>Basically, you are setting the covariance structure to a very specific set up, so that you can measure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9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why knowing what type of model to use (linear, curvilinear) is important this step</a:t>
            </a:r>
          </a:p>
          <a:p>
            <a:pPr lvl="1"/>
            <a:r>
              <a:rPr lang="en-US" dirty="0" smtClean="0"/>
              <a:t>Because you set the variables to specific numbers, the output is not useful at this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4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structural part of the model (the </a:t>
            </a:r>
            <a:r>
              <a:rPr lang="en-US" dirty="0" err="1" smtClean="0"/>
              <a:t>latents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Examining the mean structures of intercept and slope</a:t>
            </a:r>
          </a:p>
          <a:p>
            <a:pPr lvl="1"/>
            <a:r>
              <a:rPr lang="en-US" dirty="0" smtClean="0"/>
              <a:t>Examining the variances associated with those </a:t>
            </a:r>
            <a:r>
              <a:rPr lang="en-US" dirty="0" err="1" smtClean="0"/>
              <a:t>latents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mean = the average starting point for time 1</a:t>
            </a:r>
          </a:p>
          <a:p>
            <a:r>
              <a:rPr lang="en-US" dirty="0" smtClean="0"/>
              <a:t>Slope mean = the average increment across time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4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variance = the spread around the average start point</a:t>
            </a:r>
          </a:p>
          <a:p>
            <a:pPr lvl="1"/>
            <a:r>
              <a:rPr lang="en-US" dirty="0" smtClean="0"/>
              <a:t>Large scores indicate a lot of spread – meaning people start in a lot of different places</a:t>
            </a:r>
          </a:p>
          <a:p>
            <a:pPr lvl="1"/>
            <a:r>
              <a:rPr lang="en-US" dirty="0" smtClean="0"/>
              <a:t>Small scores indicate a small spread – everyone starts about the same place</a:t>
            </a:r>
          </a:p>
        </p:txBody>
      </p:sp>
    </p:spTree>
    <p:extLst>
      <p:ext uri="{BB962C8B-B14F-4D97-AF65-F5344CB8AC3E}">
        <p14:creationId xmlns:p14="http://schemas.microsoft.com/office/powerpoint/2010/main" val="171066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variance – the range of increments across time points</a:t>
            </a:r>
          </a:p>
          <a:p>
            <a:pPr lvl="1"/>
            <a:r>
              <a:rPr lang="en-US" dirty="0" smtClean="0"/>
              <a:t>Small variances mean that everyone is going up/down about the same amount</a:t>
            </a:r>
          </a:p>
          <a:p>
            <a:pPr lvl="1"/>
            <a:r>
              <a:rPr lang="en-US" dirty="0" smtClean="0"/>
              <a:t>Large variances mean that people scores are going up/down differently (almost like an interaction)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4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covariance – examines the relationship between intercept and slope</a:t>
            </a:r>
          </a:p>
          <a:p>
            <a:pPr lvl="1"/>
            <a:r>
              <a:rPr lang="en-US" dirty="0" smtClean="0"/>
              <a:t>If you have a positive covariance – people who start higher go up faster </a:t>
            </a:r>
          </a:p>
          <a:p>
            <a:pPr lvl="1"/>
            <a:r>
              <a:rPr lang="en-US" dirty="0" smtClean="0"/>
              <a:t>(high intercepts are tied to high slopes)</a:t>
            </a:r>
          </a:p>
          <a:p>
            <a:r>
              <a:rPr lang="en-US" dirty="0" smtClean="0"/>
              <a:t>Remember this interpretation is based on if the slope is positive or negative </a:t>
            </a:r>
          </a:p>
        </p:txBody>
      </p:sp>
    </p:spTree>
    <p:extLst>
      <p:ext uri="{BB962C8B-B14F-4D97-AF65-F5344CB8AC3E}">
        <p14:creationId xmlns:p14="http://schemas.microsoft.com/office/powerpoint/2010/main" val="414583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covariance – examines the relationship between intercept and slope</a:t>
            </a:r>
          </a:p>
          <a:p>
            <a:pPr lvl="1"/>
            <a:r>
              <a:rPr lang="en-US" dirty="0" smtClean="0"/>
              <a:t>If you have a negative covariance – people who start higher go up slower </a:t>
            </a:r>
          </a:p>
          <a:p>
            <a:pPr lvl="1"/>
            <a:r>
              <a:rPr lang="en-US" dirty="0" smtClean="0"/>
              <a:t>(high intercepts are tied to low slopes)</a:t>
            </a:r>
          </a:p>
          <a:p>
            <a:r>
              <a:rPr lang="en-US" dirty="0" smtClean="0"/>
              <a:t>Remember this interpretation is based on if the slope is positive or negative </a:t>
            </a:r>
          </a:p>
        </p:txBody>
      </p:sp>
    </p:spTree>
    <p:extLst>
      <p:ext uri="{BB962C8B-B14F-4D97-AF65-F5344CB8AC3E}">
        <p14:creationId xmlns:p14="http://schemas.microsoft.com/office/powerpoint/2010/main" val="24271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Growth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change over repeated time measurements</a:t>
            </a:r>
          </a:p>
          <a:p>
            <a:pPr lvl="1"/>
            <a:r>
              <a:rPr lang="en-US" dirty="0" smtClean="0"/>
              <a:t>Gives you more information than a repeated measures test – even if you use a linear post hoc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the plug in.  It crashes every time.  It’s dumb.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1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make the intercept and slope latent variables</a:t>
            </a:r>
            <a:endParaRPr lang="en-US" sz="2600" dirty="0"/>
          </a:p>
          <a:p>
            <a:r>
              <a:rPr lang="en-US" dirty="0" smtClean="0"/>
              <a:t>Fix </a:t>
            </a:r>
            <a:r>
              <a:rPr lang="en-US" dirty="0"/>
              <a:t>the intercepts to 1 and the slopes to 0, 1,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are setting the intercepts to fixed to be equal across times (it’s one regression equation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Remember that you can change the slope values based on their time set up</a:t>
            </a:r>
          </a:p>
          <a:p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4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estimate means and intercepts</a:t>
            </a:r>
          </a:p>
          <a:p>
            <a:pPr lvl="1"/>
            <a:r>
              <a:rPr lang="en-US" dirty="0" smtClean="0"/>
              <a:t>Make sure you get the 0 next to the squares for the mean</a:t>
            </a:r>
          </a:p>
          <a:p>
            <a:pPr lvl="1"/>
            <a:r>
              <a:rPr lang="en-US" dirty="0" smtClean="0"/>
              <a:t>Make sure you get NO 0,Var next to the intercept and slope</a:t>
            </a:r>
          </a:p>
          <a:p>
            <a:pPr lvl="2"/>
            <a:r>
              <a:rPr lang="en-US" dirty="0" smtClean="0"/>
              <a:t>You want to estimate the mean and variance!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4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growth </a:t>
            </a:r>
            <a:r>
              <a:rPr lang="en-US" dirty="0" err="1" smtClean="0"/>
              <a:t>spss</a:t>
            </a:r>
            <a:r>
              <a:rPr lang="en-US" dirty="0"/>
              <a:t> </a:t>
            </a:r>
            <a:r>
              <a:rPr lang="en-US" dirty="0" smtClean="0"/>
              <a:t>file to </a:t>
            </a:r>
            <a:r>
              <a:rPr lang="en-US" smtClean="0"/>
              <a:t>get going.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Growth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Estimate means and </a:t>
            </a:r>
            <a:r>
              <a:rPr lang="en-US" dirty="0" err="1" smtClean="0"/>
              <a:t>covariances</a:t>
            </a:r>
            <a:r>
              <a:rPr lang="en-US" dirty="0" smtClean="0"/>
              <a:t> separately </a:t>
            </a:r>
          </a:p>
          <a:p>
            <a:pPr lvl="1"/>
            <a:r>
              <a:rPr lang="en-US" dirty="0" smtClean="0"/>
              <a:t>Estimating observed values and unobserved values separately </a:t>
            </a:r>
          </a:p>
          <a:p>
            <a:pPr lvl="2"/>
            <a:r>
              <a:rPr lang="en-US" dirty="0" smtClean="0"/>
              <a:t>You can’t really get the unobserved in 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measurement of the DVs</a:t>
            </a:r>
          </a:p>
          <a:p>
            <a:pPr lvl="1"/>
            <a:r>
              <a:rPr lang="en-US" dirty="0" smtClean="0"/>
              <a:t>This assumption is true for all of SEM though.</a:t>
            </a:r>
          </a:p>
          <a:p>
            <a:r>
              <a:rPr lang="en-US" dirty="0" smtClean="0"/>
              <a:t>Time spacing is the same across people</a:t>
            </a:r>
          </a:p>
          <a:p>
            <a:pPr lvl="1"/>
            <a:r>
              <a:rPr lang="en-US" dirty="0" smtClean="0"/>
              <a:t>NOT across measurements, but people need to be spaced the same</a:t>
            </a:r>
          </a:p>
        </p:txBody>
      </p:sp>
    </p:spTree>
    <p:extLst>
      <p:ext uri="{BB962C8B-B14F-4D97-AF65-F5344CB8AC3E}">
        <p14:creationId xmlns:p14="http://schemas.microsoft.com/office/powerpoint/2010/main" val="22682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three time points per person</a:t>
            </a:r>
          </a:p>
          <a:p>
            <a:pPr lvl="1"/>
            <a:r>
              <a:rPr lang="en-US" dirty="0" smtClean="0"/>
              <a:t>(otherwise it’s a dependent t-test)</a:t>
            </a:r>
          </a:p>
          <a:p>
            <a:r>
              <a:rPr lang="en-US" dirty="0" smtClean="0"/>
              <a:t>Larger samples (N&gt;200)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9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Dual-Layered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 = within person change across time</a:t>
            </a:r>
          </a:p>
          <a:p>
            <a:pPr lvl="1"/>
            <a:r>
              <a:rPr lang="en-US" dirty="0" smtClean="0"/>
              <a:t>Similar idea as repeated measures</a:t>
            </a:r>
          </a:p>
          <a:p>
            <a:r>
              <a:rPr lang="en-US" dirty="0" smtClean="0"/>
              <a:t>Level 2 = between person changes </a:t>
            </a:r>
          </a:p>
          <a:p>
            <a:pPr lvl="1"/>
            <a:r>
              <a:rPr lang="en-US" dirty="0" smtClean="0"/>
              <a:t>Similar idea as between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know the expected type of change before you start</a:t>
            </a:r>
          </a:p>
          <a:p>
            <a:pPr lvl="1"/>
            <a:r>
              <a:rPr lang="en-US" dirty="0" smtClean="0"/>
              <a:t>Generally it’s linear (hence linear growth models)</a:t>
            </a:r>
          </a:p>
          <a:p>
            <a:pPr lvl="1"/>
            <a:r>
              <a:rPr lang="en-US" dirty="0" smtClean="0"/>
              <a:t>But it can be curvilinear or power functions,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You set these values to 1 indicating that you do NOT want to estimate them</a:t>
            </a:r>
          </a:p>
          <a:p>
            <a:pPr lvl="1"/>
            <a:r>
              <a:rPr lang="en-US" dirty="0" smtClean="0"/>
              <a:t>Basically that gives you a starting value for the first time point … the average point where people start, which is the y-intercept.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752</Words>
  <Application>Microsoft Macintosh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Latent Growth Modeling</vt:lpstr>
      <vt:lpstr>Latent Growth Modeling</vt:lpstr>
      <vt:lpstr>Latent Growth Modeling</vt:lpstr>
      <vt:lpstr>Assumptions</vt:lpstr>
      <vt:lpstr>Assumptions</vt:lpstr>
      <vt:lpstr>Dual-Layered Model</vt:lpstr>
      <vt:lpstr>Before you start…</vt:lpstr>
      <vt:lpstr>PowerPoint Presentation</vt:lpstr>
      <vt:lpstr>Linear Models</vt:lpstr>
      <vt:lpstr>Linear Models</vt:lpstr>
      <vt:lpstr>Linear Models</vt:lpstr>
      <vt:lpstr>Level 1</vt:lpstr>
      <vt:lpstr>Level 1</vt:lpstr>
      <vt:lpstr>Level 2</vt:lpstr>
      <vt:lpstr>Level 2</vt:lpstr>
      <vt:lpstr>Level 2</vt:lpstr>
      <vt:lpstr>Level 2</vt:lpstr>
      <vt:lpstr>Level 2</vt:lpstr>
      <vt:lpstr>Level 2</vt:lpstr>
      <vt:lpstr>A side note</vt:lpstr>
      <vt:lpstr>The set up</vt:lpstr>
      <vt:lpstr>The set up</vt:lpstr>
      <vt:lpstr>Let’s try it!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Growth Modeling</dc:title>
  <dc:creator>Erin Buchanan</dc:creator>
  <cp:lastModifiedBy>Erin Buchanan</cp:lastModifiedBy>
  <cp:revision>24</cp:revision>
  <dcterms:created xsi:type="dcterms:W3CDTF">2014-07-28T01:37:03Z</dcterms:created>
  <dcterms:modified xsi:type="dcterms:W3CDTF">2014-07-28T02:37:45Z</dcterms:modified>
</cp:coreProperties>
</file>