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2" r:id="rId3"/>
    <p:sldId id="273" r:id="rId4"/>
    <p:sldId id="274" r:id="rId5"/>
    <p:sldId id="275" r:id="rId6"/>
    <p:sldId id="287" r:id="rId7"/>
    <p:sldId id="289" r:id="rId8"/>
    <p:sldId id="288" r:id="rId9"/>
    <p:sldId id="276" r:id="rId10"/>
    <p:sldId id="277" r:id="rId11"/>
    <p:sldId id="278" r:id="rId12"/>
    <p:sldId id="260" r:id="rId13"/>
    <p:sldId id="262" r:id="rId14"/>
    <p:sldId id="290" r:id="rId15"/>
    <p:sldId id="291" r:id="rId16"/>
    <p:sldId id="292" r:id="rId17"/>
    <p:sldId id="293" r:id="rId18"/>
    <p:sldId id="259" r:id="rId19"/>
    <p:sldId id="263" r:id="rId20"/>
    <p:sldId id="264" r:id="rId21"/>
    <p:sldId id="261" r:id="rId22"/>
    <p:sldId id="265" r:id="rId23"/>
    <p:sldId id="266" r:id="rId24"/>
    <p:sldId id="294" r:id="rId25"/>
    <p:sldId id="267" r:id="rId26"/>
    <p:sldId id="268" r:id="rId27"/>
    <p:sldId id="269" r:id="rId28"/>
    <p:sldId id="270" r:id="rId29"/>
    <p:sldId id="295" r:id="rId30"/>
    <p:sldId id="281" r:id="rId31"/>
    <p:sldId id="296" r:id="rId32"/>
    <p:sldId id="282" r:id="rId33"/>
    <p:sldId id="283" r:id="rId34"/>
    <p:sldId id="284" r:id="rId35"/>
    <p:sldId id="285" r:id="rId36"/>
    <p:sldId id="286" r:id="rId37"/>
    <p:sldId id="297" r:id="rId38"/>
    <p:sldId id="298" r:id="rId3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14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printerSettings" Target="printerSettings/printerSettings1.bin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6E9CE-90DD-4E49-94AB-9D7FEB24175C}" type="datetimeFigureOut">
              <a:rPr lang="en-US" smtClean="0"/>
              <a:t>6/12/14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F8044-4FB2-1A4B-AD1E-AB1CE0D3C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804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6E9CE-90DD-4E49-94AB-9D7FEB24175C}" type="datetimeFigureOut">
              <a:rPr lang="en-US" smtClean="0"/>
              <a:t>6/12/14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F8044-4FB2-1A4B-AD1E-AB1CE0D3C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52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6E9CE-90DD-4E49-94AB-9D7FEB24175C}" type="datetimeFigureOut">
              <a:rPr lang="en-US" smtClean="0"/>
              <a:t>6/12/14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F8044-4FB2-1A4B-AD1E-AB1CE0D3C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639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6E9CE-90DD-4E49-94AB-9D7FEB24175C}" type="datetimeFigureOut">
              <a:rPr lang="en-US" smtClean="0"/>
              <a:t>6/12/14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F8044-4FB2-1A4B-AD1E-AB1CE0D3C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716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6E9CE-90DD-4E49-94AB-9D7FEB24175C}" type="datetimeFigureOut">
              <a:rPr lang="en-US" smtClean="0"/>
              <a:t>6/12/14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F8044-4FB2-1A4B-AD1E-AB1CE0D3C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641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6E9CE-90DD-4E49-94AB-9D7FEB24175C}" type="datetimeFigureOut">
              <a:rPr lang="en-US" smtClean="0"/>
              <a:t>6/12/14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F8044-4FB2-1A4B-AD1E-AB1CE0D3C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634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6E9CE-90DD-4E49-94AB-9D7FEB24175C}" type="datetimeFigureOut">
              <a:rPr lang="en-US" smtClean="0"/>
              <a:t>6/12/14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F8044-4FB2-1A4B-AD1E-AB1CE0D3C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966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6E9CE-90DD-4E49-94AB-9D7FEB24175C}" type="datetimeFigureOut">
              <a:rPr lang="en-US" smtClean="0"/>
              <a:t>6/12/14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F8044-4FB2-1A4B-AD1E-AB1CE0D3C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225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6E9CE-90DD-4E49-94AB-9D7FEB24175C}" type="datetimeFigureOut">
              <a:rPr lang="en-US" smtClean="0"/>
              <a:t>6/12/14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F8044-4FB2-1A4B-AD1E-AB1CE0D3C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644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6E9CE-90DD-4E49-94AB-9D7FEB24175C}" type="datetimeFigureOut">
              <a:rPr lang="en-US" smtClean="0"/>
              <a:t>6/12/14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F8044-4FB2-1A4B-AD1E-AB1CE0D3C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10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6E9CE-90DD-4E49-94AB-9D7FEB24175C}" type="datetimeFigureOut">
              <a:rPr lang="en-US" smtClean="0"/>
              <a:t>6/12/14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F8044-4FB2-1A4B-AD1E-AB1CE0D3C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162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66E9CE-90DD-4E49-94AB-9D7FEB24175C}" type="datetimeFigureOut">
              <a:rPr lang="en-US" smtClean="0"/>
              <a:t>6/12/14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8F8044-4FB2-1A4B-AD1E-AB1CE0D3C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898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SEM Basics 2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Byrne Chapter 2</a:t>
            </a:r>
          </a:p>
          <a:p>
            <a:r>
              <a:rPr lang="en-US" dirty="0" smtClean="0"/>
              <a:t>Kline </a:t>
            </a:r>
            <a:r>
              <a:rPr lang="en-US" dirty="0" err="1" smtClean="0"/>
              <a:t>pg</a:t>
            </a:r>
            <a:r>
              <a:rPr lang="en-US" dirty="0" smtClean="0"/>
              <a:t> 7-15, 50-</a:t>
            </a:r>
            <a:r>
              <a:rPr lang="en-US" dirty="0" smtClean="0"/>
              <a:t>51,  </a:t>
            </a:r>
          </a:p>
          <a:p>
            <a:r>
              <a:rPr lang="en-US" dirty="0" smtClean="0"/>
              <a:t>91-103, 124-130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318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Covariances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also estimate a mean structure</a:t>
            </a:r>
          </a:p>
          <a:p>
            <a:pPr lvl="1"/>
            <a:r>
              <a:rPr lang="en-US" dirty="0" smtClean="0"/>
              <a:t>Usually when you want to estimate factor means (actual numbers for those bubbles).</a:t>
            </a:r>
          </a:p>
          <a:p>
            <a:pPr lvl="1"/>
            <a:r>
              <a:rPr lang="en-US" dirty="0" smtClean="0"/>
              <a:t>You can compare factor means across groups as an analysis.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874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Size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N:q</a:t>
            </a:r>
            <a:r>
              <a:rPr lang="en-US" dirty="0" smtClean="0"/>
              <a:t> rule</a:t>
            </a:r>
          </a:p>
          <a:p>
            <a:pPr lvl="1"/>
            <a:r>
              <a:rPr lang="en-US" dirty="0" smtClean="0"/>
              <a:t>Number of people = N</a:t>
            </a:r>
          </a:p>
          <a:p>
            <a:pPr lvl="1"/>
            <a:r>
              <a:rPr lang="en-US" dirty="0" smtClean="0"/>
              <a:t>q number of estimated parameters (will explain in a bit)</a:t>
            </a:r>
          </a:p>
          <a:p>
            <a:r>
              <a:rPr lang="en-US" dirty="0" smtClean="0"/>
              <a:t>You want the </a:t>
            </a:r>
            <a:r>
              <a:rPr lang="en-US" dirty="0" err="1" smtClean="0"/>
              <a:t>N:q</a:t>
            </a:r>
            <a:r>
              <a:rPr lang="en-US" dirty="0" smtClean="0"/>
              <a:t> ratio to be 20:1 or greater in a perfect world, 10:1 if you can manage 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1037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Essentially, models that are identified have a unique answer (also </a:t>
            </a:r>
            <a:r>
              <a:rPr lang="en-US" dirty="0" err="1" smtClean="0"/>
              <a:t>invertable</a:t>
            </a:r>
            <a:r>
              <a:rPr lang="en-US" dirty="0" smtClean="0"/>
              <a:t> matrix)</a:t>
            </a:r>
          </a:p>
          <a:p>
            <a:pPr lvl="1"/>
            <a:r>
              <a:rPr lang="en-US" dirty="0" smtClean="0"/>
              <a:t>That means that you have </a:t>
            </a:r>
            <a:r>
              <a:rPr lang="en-US" i="1" dirty="0" smtClean="0"/>
              <a:t>one</a:t>
            </a:r>
            <a:r>
              <a:rPr lang="en-US" dirty="0" smtClean="0"/>
              <a:t> probable answer for all the parameters you are estimating</a:t>
            </a:r>
          </a:p>
          <a:p>
            <a:pPr lvl="1"/>
            <a:r>
              <a:rPr lang="en-US" dirty="0" smtClean="0"/>
              <a:t>If lots of possible answers exist (like saying X + Y = some number), then the model is not identified.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6783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Identification is tied to:</a:t>
            </a:r>
          </a:p>
          <a:p>
            <a:pPr lvl="1"/>
            <a:r>
              <a:rPr lang="en-US" dirty="0" smtClean="0"/>
              <a:t>Parameters to be estimated</a:t>
            </a:r>
          </a:p>
          <a:p>
            <a:pPr lvl="1"/>
            <a:r>
              <a:rPr lang="en-US" dirty="0" smtClean="0"/>
              <a:t>Degrees of Freedom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8594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Free parameter – will be estimated from the data</a:t>
            </a:r>
          </a:p>
          <a:p>
            <a:r>
              <a:rPr lang="en-US" dirty="0" smtClean="0"/>
              <a:t>Fixed parameter – will be set to a specific value (i.e. usually 1).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0843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Constrained parameter – estimated from the data with some specific rule</a:t>
            </a:r>
          </a:p>
          <a:p>
            <a:pPr lvl="1"/>
            <a:r>
              <a:rPr lang="en-US" dirty="0" smtClean="0"/>
              <a:t>I.e. Setting multiple paths to some variable name (like cheese).  They will be estimated but forced to all be the same</a:t>
            </a:r>
          </a:p>
          <a:p>
            <a:pPr lvl="1"/>
            <a:r>
              <a:rPr lang="en-US" dirty="0" smtClean="0"/>
              <a:t>Also known as an equality constraint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7900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Cross group equality constraints – mostly used in </a:t>
            </a:r>
            <a:r>
              <a:rPr lang="en-US" dirty="0" err="1" smtClean="0"/>
              <a:t>multigroup</a:t>
            </a:r>
            <a:r>
              <a:rPr lang="en-US" dirty="0" smtClean="0"/>
              <a:t> models, forces the same paths to be equal (but estimated) for each group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7574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Other constraints that aren’t use very often:</a:t>
            </a:r>
          </a:p>
          <a:p>
            <a:pPr lvl="1"/>
            <a:r>
              <a:rPr lang="en-US" dirty="0" smtClean="0"/>
              <a:t>Proportionality constraint</a:t>
            </a:r>
          </a:p>
          <a:p>
            <a:pPr lvl="1"/>
            <a:r>
              <a:rPr lang="en-US" dirty="0" smtClean="0"/>
              <a:t>Inequality constraint</a:t>
            </a:r>
          </a:p>
          <a:p>
            <a:pPr lvl="1"/>
            <a:r>
              <a:rPr lang="en-US" dirty="0" smtClean="0"/>
              <a:t>Nonlinear constraints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3990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Figuring out what’s estimated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256243" y="4818202"/>
            <a:ext cx="745463" cy="74546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91023" y="4279778"/>
            <a:ext cx="497006" cy="49700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092100" y="4929184"/>
            <a:ext cx="497006" cy="49700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92100" y="5629157"/>
            <a:ext cx="497006" cy="49700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4" idx="7"/>
            <a:endCxn id="5" idx="1"/>
          </p:cNvCxnSpPr>
          <p:nvPr/>
        </p:nvCxnSpPr>
        <p:spPr>
          <a:xfrm flipV="1">
            <a:off x="1892535" y="4528281"/>
            <a:ext cx="1198488" cy="3990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6"/>
            <a:endCxn id="6" idx="1"/>
          </p:cNvCxnSpPr>
          <p:nvPr/>
        </p:nvCxnSpPr>
        <p:spPr>
          <a:xfrm flipV="1">
            <a:off x="2001706" y="5177687"/>
            <a:ext cx="1090394" cy="132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5"/>
            <a:endCxn id="7" idx="1"/>
          </p:cNvCxnSpPr>
          <p:nvPr/>
        </p:nvCxnSpPr>
        <p:spPr>
          <a:xfrm>
            <a:off x="1892535" y="5454494"/>
            <a:ext cx="1199565" cy="4231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1256243" y="2347512"/>
            <a:ext cx="745463" cy="74546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091023" y="1809088"/>
            <a:ext cx="497006" cy="49700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092100" y="2458494"/>
            <a:ext cx="497006" cy="49700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092100" y="3158467"/>
            <a:ext cx="497006" cy="49700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stCxn id="12" idx="7"/>
            <a:endCxn id="13" idx="1"/>
          </p:cNvCxnSpPr>
          <p:nvPr/>
        </p:nvCxnSpPr>
        <p:spPr>
          <a:xfrm flipV="1">
            <a:off x="1892535" y="2057591"/>
            <a:ext cx="1198488" cy="3990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2" idx="6"/>
            <a:endCxn id="14" idx="1"/>
          </p:cNvCxnSpPr>
          <p:nvPr/>
        </p:nvCxnSpPr>
        <p:spPr>
          <a:xfrm flipV="1">
            <a:off x="2001706" y="2706997"/>
            <a:ext cx="1090394" cy="132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5"/>
            <a:endCxn id="15" idx="1"/>
          </p:cNvCxnSpPr>
          <p:nvPr/>
        </p:nvCxnSpPr>
        <p:spPr>
          <a:xfrm>
            <a:off x="1892535" y="2983804"/>
            <a:ext cx="1199565" cy="4231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212800" y="1809087"/>
            <a:ext cx="4663732" cy="4801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 each path without a one will be estimated: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4 paths (regression coefficients)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r>
              <a:rPr lang="en-US" dirty="0" smtClean="0"/>
              <a:t>Then each error term </a:t>
            </a:r>
            <a:r>
              <a:rPr lang="en-US" i="1" dirty="0" smtClean="0"/>
              <a:t>variance</a:t>
            </a:r>
            <a:r>
              <a:rPr lang="en-US" dirty="0" smtClean="0"/>
              <a:t> (not shown) will be estimated: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6 variances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Remember the paths will not be estimated because they include a 1 on them.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r>
              <a:rPr lang="en-US" dirty="0" smtClean="0"/>
              <a:t>Each factor </a:t>
            </a:r>
            <a:r>
              <a:rPr lang="en-US" i="1" dirty="0" smtClean="0"/>
              <a:t>variance</a:t>
            </a:r>
            <a:r>
              <a:rPr lang="en-US" dirty="0" smtClean="0"/>
              <a:t> will be estimated: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2 variances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r>
              <a:rPr lang="en-US" dirty="0" smtClean="0"/>
              <a:t>The covariance arrow will be estimated: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1 covariance</a:t>
            </a:r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277803" y="193280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333022" y="437641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23" name="Curved Connector 22"/>
          <p:cNvCxnSpPr>
            <a:stCxn id="12" idx="2"/>
            <a:endCxn id="4" idx="2"/>
          </p:cNvCxnSpPr>
          <p:nvPr/>
        </p:nvCxnSpPr>
        <p:spPr>
          <a:xfrm rot="10800000" flipV="1">
            <a:off x="1256243" y="2720244"/>
            <a:ext cx="12700" cy="2470690"/>
          </a:xfrm>
          <a:prstGeom prst="curvedConnector3">
            <a:avLst>
              <a:gd name="adj1" fmla="val 6039283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36536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Degrees of Freedom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Note: DF now has </a:t>
            </a:r>
            <a:r>
              <a:rPr lang="en-US" i="1" dirty="0" smtClean="0"/>
              <a:t>nothing</a:t>
            </a:r>
            <a:r>
              <a:rPr lang="en-US" dirty="0" smtClean="0"/>
              <a:t> to do with sample size.</a:t>
            </a:r>
          </a:p>
          <a:p>
            <a:r>
              <a:rPr lang="en-US" dirty="0" smtClean="0"/>
              <a:t>Possible parameters</a:t>
            </a:r>
          </a:p>
          <a:p>
            <a:pPr lvl="1"/>
            <a:r>
              <a:rPr lang="en-US" dirty="0" smtClean="0"/>
              <a:t>P(P+1) / 2</a:t>
            </a:r>
          </a:p>
          <a:p>
            <a:pPr lvl="1"/>
            <a:r>
              <a:rPr lang="en-US" dirty="0" smtClean="0"/>
              <a:t>Where P = number of observed variables</a:t>
            </a:r>
          </a:p>
        </p:txBody>
      </p:sp>
    </p:spTree>
    <p:extLst>
      <p:ext uri="{BB962C8B-B14F-4D97-AF65-F5344CB8AC3E}">
        <p14:creationId xmlns:p14="http://schemas.microsoft.com/office/powerpoint/2010/main" val="3606631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Kline!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Kline (page 7-8) talks about the different types of approaches:</a:t>
            </a:r>
          </a:p>
          <a:p>
            <a:pPr lvl="1"/>
            <a:r>
              <a:rPr lang="en-US" dirty="0" smtClean="0"/>
              <a:t>Strictly confirmatory</a:t>
            </a:r>
          </a:p>
          <a:p>
            <a:pPr lvl="1"/>
            <a:r>
              <a:rPr lang="en-US" dirty="0" smtClean="0"/>
              <a:t>Alternative models</a:t>
            </a:r>
          </a:p>
          <a:p>
            <a:pPr lvl="1"/>
            <a:r>
              <a:rPr lang="en-US" dirty="0" smtClean="0"/>
              <a:t>Model generation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9691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Degrees of Freedom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 for our model = 6 (6+1) / 2 = 21</a:t>
            </a:r>
          </a:p>
          <a:p>
            <a:endParaRPr lang="en-US" dirty="0"/>
          </a:p>
          <a:p>
            <a:r>
              <a:rPr lang="en-US" i="1" dirty="0"/>
              <a:t>DF</a:t>
            </a:r>
            <a:r>
              <a:rPr lang="en-US" dirty="0"/>
              <a:t> = possible parameters – estimated parameters</a:t>
            </a:r>
            <a:endParaRPr lang="en-US" i="1" dirty="0"/>
          </a:p>
          <a:p>
            <a:pPr lvl="1"/>
            <a:r>
              <a:rPr lang="en-US" i="1" dirty="0" err="1" smtClean="0"/>
              <a:t>df</a:t>
            </a:r>
            <a:r>
              <a:rPr lang="en-US" i="1" dirty="0" smtClean="0"/>
              <a:t> = </a:t>
            </a:r>
            <a:r>
              <a:rPr lang="en-US" dirty="0" smtClean="0"/>
              <a:t>21 – 13 = 8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5327869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Just identified – you have as many things to estimate as you do degrees of freedom</a:t>
            </a:r>
          </a:p>
          <a:p>
            <a:pPr lvl="1"/>
            <a:r>
              <a:rPr lang="en-US" dirty="0" smtClean="0"/>
              <a:t>That means that </a:t>
            </a:r>
            <a:r>
              <a:rPr lang="en-US" i="1" dirty="0" err="1" smtClean="0"/>
              <a:t>df</a:t>
            </a:r>
            <a:r>
              <a:rPr lang="en-US" i="1" dirty="0" smtClean="0"/>
              <a:t> = 0.</a:t>
            </a:r>
          </a:p>
          <a:p>
            <a:pPr lvl="1"/>
            <a:r>
              <a:rPr lang="en-US" i="1" dirty="0" smtClean="0"/>
              <a:t>EEEK.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6402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 </a:t>
            </a:r>
            <a:r>
              <a:rPr lang="en-US" dirty="0" smtClean="0"/>
              <a:t>identified – when you have more parameters you could estimate than you do</a:t>
            </a:r>
          </a:p>
          <a:p>
            <a:pPr lvl="1"/>
            <a:r>
              <a:rPr lang="en-US" i="1" dirty="0" err="1" smtClean="0"/>
              <a:t>df</a:t>
            </a:r>
            <a:r>
              <a:rPr lang="en-US" i="1" dirty="0" smtClean="0"/>
              <a:t> </a:t>
            </a:r>
            <a:r>
              <a:rPr lang="en-US" dirty="0" smtClean="0"/>
              <a:t>is a positive number.</a:t>
            </a:r>
          </a:p>
          <a:p>
            <a:pPr lvl="1"/>
            <a:r>
              <a:rPr lang="en-US" i="1" dirty="0" smtClean="0"/>
              <a:t>GREAT!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2374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 </a:t>
            </a:r>
            <a:r>
              <a:rPr lang="en-US" dirty="0" smtClean="0"/>
              <a:t>identified – you are estimating more parameters than possible options you have</a:t>
            </a:r>
          </a:p>
          <a:p>
            <a:pPr lvl="1"/>
            <a:r>
              <a:rPr lang="en-US" i="1" dirty="0" err="1" smtClean="0"/>
              <a:t>df</a:t>
            </a:r>
            <a:r>
              <a:rPr lang="en-US" dirty="0" smtClean="0"/>
              <a:t> = negative </a:t>
            </a:r>
          </a:p>
          <a:p>
            <a:pPr lvl="1"/>
            <a:r>
              <a:rPr lang="en-US" i="1" dirty="0" smtClean="0"/>
              <a:t>BAD!</a:t>
            </a:r>
            <a:endParaRPr lang="en-US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687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Empirical under identification – when two observed variables are highly correlated, which effectively reduces the number of parameters you can estimate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0274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Even if you have an over identified model, you can have under identified sections.</a:t>
            </a:r>
          </a:p>
          <a:p>
            <a:pPr lvl="1"/>
            <a:r>
              <a:rPr lang="en-US" dirty="0" smtClean="0"/>
              <a:t>You will usually get an error in the output you get saying something to the effect of “you suck you forgot a 1 somewhere”.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1626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i="1" dirty="0" smtClean="0"/>
              <a:t>reference variable</a:t>
            </a:r>
            <a:r>
              <a:rPr lang="en-US" dirty="0" smtClean="0"/>
              <a:t> is the one you set to 1. </a:t>
            </a:r>
          </a:p>
          <a:p>
            <a:pPr lvl="1"/>
            <a:r>
              <a:rPr lang="en-US" dirty="0" smtClean="0"/>
              <a:t>That helps with the </a:t>
            </a:r>
            <a:r>
              <a:rPr lang="en-US" i="1" dirty="0" err="1" smtClean="0"/>
              <a:t>df</a:t>
            </a:r>
            <a:r>
              <a:rPr lang="en-US" dirty="0" smtClean="0"/>
              <a:t> to keep over identification, gives the variables a scale, and generally helps things run smoothly.</a:t>
            </a:r>
          </a:p>
          <a:p>
            <a:r>
              <a:rPr lang="en-US" dirty="0" smtClean="0"/>
              <a:t>A cool note: the variable you set does not matter.</a:t>
            </a:r>
          </a:p>
          <a:p>
            <a:pPr lvl="1"/>
            <a:r>
              <a:rPr lang="en-US" dirty="0" smtClean="0"/>
              <a:t>Except in very strange cases where that particular observed variable has no relationship with the latent variable.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7454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Another note: The reference variable will not have an estimated unstandardized parameter.</a:t>
            </a:r>
          </a:p>
          <a:p>
            <a:pPr lvl="1"/>
            <a:r>
              <a:rPr lang="en-US" dirty="0" smtClean="0"/>
              <a:t>But you will get a standardized parameter, so you can check if the variable is loading like what you think it should.</a:t>
            </a:r>
          </a:p>
          <a:p>
            <a:pPr lvl="1"/>
            <a:r>
              <a:rPr lang="en-US" dirty="0" smtClean="0"/>
              <a:t>If you want to get a </a:t>
            </a:r>
            <a:r>
              <a:rPr lang="en-US" i="1" dirty="0" smtClean="0"/>
              <a:t>p</a:t>
            </a:r>
            <a:r>
              <a:rPr lang="en-US" dirty="0" smtClean="0"/>
              <a:t> value for that parameter, you can run the model once, then change the reference variable, and run again.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1510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side note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section on second order factors we will cover more in depth when we get to CFA</a:t>
            </a:r>
          </a:p>
          <a:p>
            <a:pPr lvl="1"/>
            <a:r>
              <a:rPr lang="en-US" dirty="0" smtClean="0"/>
              <a:t>The important part is making sure each section of the model is identified, so you’ll notice that (page 36) the variance is set to 1 on the second latent to solve that problem.</a:t>
            </a:r>
          </a:p>
          <a:p>
            <a:pPr lvl="2"/>
            <a:r>
              <a:rPr lang="en-US" dirty="0" smtClean="0"/>
              <a:t>You can also set a path to 1.</a:t>
            </a:r>
          </a:p>
        </p:txBody>
      </p:sp>
    </p:spTree>
    <p:extLst>
      <p:ext uri="{BB962C8B-B14F-4D97-AF65-F5344CB8AC3E}">
        <p14:creationId xmlns:p14="http://schemas.microsoft.com/office/powerpoint/2010/main" val="39540119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have a complex model:</a:t>
            </a:r>
          </a:p>
          <a:p>
            <a:pPr lvl="1"/>
            <a:r>
              <a:rPr lang="en-US" dirty="0" smtClean="0"/>
              <a:t>Start small – work with the measurement model components first, since they have simple identification rules</a:t>
            </a:r>
          </a:p>
          <a:p>
            <a:pPr lvl="1"/>
            <a:r>
              <a:rPr lang="en-US" dirty="0" smtClean="0"/>
              <a:t>Then slowly add variables to see where the problem occurs.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365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SEM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Strictly confirmatory – the Byrne approach</a:t>
            </a:r>
          </a:p>
          <a:p>
            <a:pPr lvl="1"/>
            <a:r>
              <a:rPr lang="en-US" dirty="0" smtClean="0"/>
              <a:t>You have a theorized model and you accept or reject it only.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137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Kline stuff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Chapter 2 = a great review of regression techniques</a:t>
            </a:r>
          </a:p>
          <a:p>
            <a:r>
              <a:rPr lang="en-US" dirty="0" smtClean="0"/>
              <a:t>Chapter 3 = data screening review</a:t>
            </a:r>
          </a:p>
          <a:p>
            <a:r>
              <a:rPr lang="en-US" dirty="0" smtClean="0"/>
              <a:t>(next slide is over page 50-51)</a:t>
            </a:r>
          </a:p>
          <a:p>
            <a:r>
              <a:rPr lang="en-US" dirty="0" smtClean="0"/>
              <a:t>Chapter 4 = tells you about the types of programs </a:t>
            </a:r>
            <a:r>
              <a:rPr lang="en-US" dirty="0" smtClean="0"/>
              <a:t>available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3746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Kline Stuff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Chapter 5 – specification, what the symbols are etc.</a:t>
            </a:r>
          </a:p>
          <a:p>
            <a:r>
              <a:rPr lang="en-US" dirty="0" smtClean="0"/>
              <a:t>Chapter 6 – Identification (covered a lot of this)</a:t>
            </a:r>
          </a:p>
          <a:p>
            <a:pPr lvl="1"/>
            <a:r>
              <a:rPr lang="en-US" dirty="0" smtClean="0"/>
              <a:t>Page 130 on has specific identification guidelines that are good rules of thumb </a:t>
            </a:r>
          </a:p>
        </p:txBody>
      </p:sp>
    </p:spTree>
    <p:extLst>
      <p:ext uri="{BB962C8B-B14F-4D97-AF65-F5344CB8AC3E}">
        <p14:creationId xmlns:p14="http://schemas.microsoft.com/office/powerpoint/2010/main" val="23942386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Positive Definite Matrices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of the problems you’ll see running SEM is an error about “matrix not definite”. </a:t>
            </a:r>
          </a:p>
          <a:p>
            <a:r>
              <a:rPr lang="en-US" dirty="0" smtClean="0"/>
              <a:t>What that indicates is the following:</a:t>
            </a:r>
          </a:p>
          <a:p>
            <a:pPr lvl="1"/>
            <a:r>
              <a:rPr lang="en-US" dirty="0" smtClean="0"/>
              <a:t>1) matrix is singular</a:t>
            </a:r>
          </a:p>
          <a:p>
            <a:pPr lvl="1"/>
            <a:r>
              <a:rPr lang="en-US" dirty="0" smtClean="0"/>
              <a:t>2) eigenvalues are negative</a:t>
            </a:r>
          </a:p>
          <a:p>
            <a:pPr lvl="1"/>
            <a:r>
              <a:rPr lang="en-US" dirty="0" smtClean="0"/>
              <a:t>3) determinants are zero or negative</a:t>
            </a:r>
          </a:p>
          <a:p>
            <a:pPr lvl="1"/>
            <a:r>
              <a:rPr lang="en-US" dirty="0" smtClean="0"/>
              <a:t>4) correlations are out of bounds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208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Positive Definite Matrices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Singular matrix</a:t>
            </a:r>
          </a:p>
          <a:p>
            <a:pPr lvl="1"/>
            <a:r>
              <a:rPr lang="en-US" dirty="0" smtClean="0"/>
              <a:t>Simply put: each column has to indicate something unique</a:t>
            </a:r>
          </a:p>
          <a:p>
            <a:pPr lvl="1"/>
            <a:r>
              <a:rPr lang="en-US" dirty="0" smtClean="0"/>
              <a:t>Therefore, if you have two columns that are perfectly correlated OR are linear transformations of each other, you will have a singular matrix.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4553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Positive Definite Matrices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Negative eigenvalues – remember that eigenvalues are combinations of variance</a:t>
            </a:r>
          </a:p>
          <a:p>
            <a:pPr lvl="1"/>
            <a:r>
              <a:rPr lang="en-US" dirty="0" smtClean="0"/>
              <a:t>And variance is positive (it’s squared in the formula!)</a:t>
            </a:r>
          </a:p>
          <a:p>
            <a:pPr lvl="1"/>
            <a:r>
              <a:rPr lang="en-US" dirty="0" smtClean="0"/>
              <a:t>So negative = bad.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5800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Positive Definite Matrices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Determinants = the products of eigenvalues</a:t>
            </a:r>
          </a:p>
          <a:p>
            <a:pPr lvl="1"/>
            <a:r>
              <a:rPr lang="en-US" dirty="0" smtClean="0"/>
              <a:t>So, again, they cannot be negative.</a:t>
            </a:r>
          </a:p>
          <a:p>
            <a:pPr lvl="1"/>
            <a:r>
              <a:rPr lang="en-US" dirty="0" smtClean="0"/>
              <a:t>A zero determinant indicates a singular matrix.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2195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Positive Definite Matrices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Out of bounds – basically that means that the data has correlations over 1 or negative variances (called a Heywood case).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2202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talk about output in AMOS</a:t>
            </a:r>
          </a:p>
          <a:p>
            <a:r>
              <a:rPr lang="en-US" dirty="0" smtClean="0"/>
              <a:t>Make a small path model to run and look at output.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1301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 next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Kline page 103-112 Path Models</a:t>
            </a:r>
          </a:p>
          <a:p>
            <a:r>
              <a:rPr lang="en-US" dirty="0" smtClean="0"/>
              <a:t>Kline chapter 7 estimation methods</a:t>
            </a:r>
          </a:p>
          <a:p>
            <a:r>
              <a:rPr lang="en-US" dirty="0" smtClean="0"/>
              <a:t>Kline chapter 8 </a:t>
            </a:r>
            <a:r>
              <a:rPr lang="en-US" smtClean="0"/>
              <a:t>fit indices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953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SEM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Alternative models – comparison between many different models of the construct</a:t>
            </a:r>
          </a:p>
          <a:p>
            <a:pPr lvl="1"/>
            <a:r>
              <a:rPr lang="en-US" dirty="0" smtClean="0"/>
              <a:t>This type typically happens when different theories posit different things</a:t>
            </a:r>
          </a:p>
          <a:p>
            <a:pPr lvl="2"/>
            <a:r>
              <a:rPr lang="en-US" dirty="0" smtClean="0"/>
              <a:t>Like is it a 6 factor model or 4 factor model?</a:t>
            </a:r>
          </a:p>
        </p:txBody>
      </p:sp>
    </p:spTree>
    <p:extLst>
      <p:ext uri="{BB962C8B-B14F-4D97-AF65-F5344CB8AC3E}">
        <p14:creationId xmlns:p14="http://schemas.microsoft.com/office/powerpoint/2010/main" val="3975712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SEM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 generating – the original model doesn’t work, so you edit it.</a:t>
            </a:r>
          </a:p>
          <a:p>
            <a:pPr marL="342900" lvl="1" indent="-342900">
              <a:buFont typeface="Arial"/>
              <a:buChar char="•"/>
            </a:pPr>
            <a:r>
              <a:rPr lang="en-US" dirty="0"/>
              <a:t>(this is where you might modify the order or variables or the places that arrows go with the same variables)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735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200" y="0"/>
            <a:ext cx="79514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479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Specification is the term for generating the model hypothesis and drawing out how you think the variables are related.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306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Specification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Omitted predictors that are important but you left them out </a:t>
            </a:r>
          </a:p>
          <a:p>
            <a:pPr lvl="1"/>
            <a:r>
              <a:rPr lang="en-US" dirty="0" smtClean="0"/>
              <a:t>LOVE – left out variable error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751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Covariances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be able to understand identification, you have to understand that SEM is an analysis of </a:t>
            </a:r>
            <a:r>
              <a:rPr lang="en-US" dirty="0" err="1" smtClean="0"/>
              <a:t>covariances</a:t>
            </a:r>
            <a:endParaRPr lang="en-US" dirty="0" smtClean="0"/>
          </a:p>
          <a:p>
            <a:pPr lvl="1"/>
            <a:r>
              <a:rPr lang="en-US" dirty="0" smtClean="0"/>
              <a:t>You are trying to explain as much of the variance between variables with your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964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1275</Words>
  <Application>Microsoft Macintosh PowerPoint</Application>
  <PresentationFormat>On-screen Show (4:3)</PresentationFormat>
  <Paragraphs>155</Paragraphs>
  <Slides>38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Office Theme</vt:lpstr>
      <vt:lpstr>SEM Basics 2</vt:lpstr>
      <vt:lpstr>Kline!</vt:lpstr>
      <vt:lpstr>Types of SEM</vt:lpstr>
      <vt:lpstr>Types of SEM</vt:lpstr>
      <vt:lpstr>Types of SEM</vt:lpstr>
      <vt:lpstr>PowerPoint Presentation</vt:lpstr>
      <vt:lpstr>Specification</vt:lpstr>
      <vt:lpstr>Specification Errors</vt:lpstr>
      <vt:lpstr>Covariances</vt:lpstr>
      <vt:lpstr>Covariances</vt:lpstr>
      <vt:lpstr>Sample Size</vt:lpstr>
      <vt:lpstr>Identification</vt:lpstr>
      <vt:lpstr>Identification</vt:lpstr>
      <vt:lpstr>Identification</vt:lpstr>
      <vt:lpstr>Identification</vt:lpstr>
      <vt:lpstr>Identification</vt:lpstr>
      <vt:lpstr>Identification</vt:lpstr>
      <vt:lpstr>Figuring out what’s estimated</vt:lpstr>
      <vt:lpstr>Degrees of Freedom</vt:lpstr>
      <vt:lpstr>Degrees of Freedom</vt:lpstr>
      <vt:lpstr>Identification</vt:lpstr>
      <vt:lpstr>Identification</vt:lpstr>
      <vt:lpstr>Identification</vt:lpstr>
      <vt:lpstr>Identification</vt:lpstr>
      <vt:lpstr>Identification</vt:lpstr>
      <vt:lpstr>Identification</vt:lpstr>
      <vt:lpstr>Identification</vt:lpstr>
      <vt:lpstr>A side note</vt:lpstr>
      <vt:lpstr>What to do?</vt:lpstr>
      <vt:lpstr>Kline stuff</vt:lpstr>
      <vt:lpstr>Kline Stuff</vt:lpstr>
      <vt:lpstr>Positive Definite Matrices</vt:lpstr>
      <vt:lpstr>Positive Definite Matrices</vt:lpstr>
      <vt:lpstr>Positive Definite Matrices</vt:lpstr>
      <vt:lpstr>Positive Definite Matrices</vt:lpstr>
      <vt:lpstr>Positive Definite Matrices</vt:lpstr>
      <vt:lpstr>For now</vt:lpstr>
      <vt:lpstr>Up next</vt:lpstr>
    </vt:vector>
  </TitlesOfParts>
  <Company>Missouri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Erin Buchanan</dc:creator>
  <cp:lastModifiedBy>Erin Buchanan</cp:lastModifiedBy>
  <cp:revision>51</cp:revision>
  <dcterms:created xsi:type="dcterms:W3CDTF">2014-06-06T02:01:09Z</dcterms:created>
  <dcterms:modified xsi:type="dcterms:W3CDTF">2014-06-12T16:14:43Z</dcterms:modified>
</cp:coreProperties>
</file>