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80" r:id="rId23"/>
    <p:sldId id="278" r:id="rId24"/>
    <p:sldId id="279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1086-A44E-7646-A0F8-A582C5FA91F9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Assessing Hypothesis Testing</a:t>
            </a:r>
            <a:br>
              <a:rPr lang="en-US" dirty="0" smtClean="0"/>
            </a:br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Chapter </a:t>
            </a:r>
            <a:r>
              <a:rPr lang="en-US" dirty="0" smtClean="0"/>
              <a:t>8 (</a:t>
            </a:r>
            <a:r>
              <a:rPr lang="en-US" dirty="0" smtClean="0"/>
              <a:t>Stop at 210)</a:t>
            </a:r>
          </a:p>
          <a:p>
            <a:r>
              <a:rPr lang="en-US" dirty="0" smtClean="0"/>
              <a:t>Byrne page 68-84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fit indices </a:t>
            </a:r>
            <a:endParaRPr lang="en-US" dirty="0"/>
          </a:p>
          <a:p>
            <a:pPr lvl="1"/>
            <a:r>
              <a:rPr lang="en-US" dirty="0" smtClean="0"/>
              <a:t>Proportion of the covariance matrix explained by the model</a:t>
            </a:r>
          </a:p>
          <a:p>
            <a:pPr lvl="1"/>
            <a:r>
              <a:rPr lang="en-US" dirty="0" smtClean="0"/>
              <a:t>You can think about these as sort of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Want these values be high</a:t>
            </a:r>
          </a:p>
        </p:txBody>
      </p:sp>
    </p:spTree>
    <p:extLst>
      <p:ext uri="{BB962C8B-B14F-4D97-AF65-F5344CB8AC3E}">
        <p14:creationId xmlns:p14="http://schemas.microsoft.com/office/powerpoint/2010/main" val="417760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Fit Indices</a:t>
            </a:r>
          </a:p>
          <a:p>
            <a:pPr lvl="1"/>
            <a:r>
              <a:rPr lang="en-US" dirty="0" smtClean="0"/>
              <a:t>Also known as comparative fit indices</a:t>
            </a:r>
          </a:p>
          <a:p>
            <a:pPr lvl="1"/>
            <a:r>
              <a:rPr lang="en-US" dirty="0" smtClean="0"/>
              <a:t>Compared to the improvement over the independence model (remember that’s the one with no relationships between the variables)</a:t>
            </a:r>
          </a:p>
          <a:p>
            <a:pPr lvl="1"/>
            <a:r>
              <a:rPr lang="en-US" dirty="0" smtClean="0"/>
              <a:t>Not necessarily the best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Parsimony-adjusted index</a:t>
            </a:r>
          </a:p>
          <a:p>
            <a:pPr lvl="1"/>
            <a:r>
              <a:rPr lang="en-US" dirty="0" smtClean="0"/>
              <a:t>These include penalties for model complexity (which normally gives you better fix by adding more paths)</a:t>
            </a:r>
          </a:p>
          <a:p>
            <a:pPr lvl="1"/>
            <a:r>
              <a:rPr lang="en-US" dirty="0" smtClean="0"/>
              <a:t>These will have smaller values for simpler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4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fix indices</a:t>
            </a:r>
          </a:p>
          <a:p>
            <a:pPr lvl="1"/>
            <a:r>
              <a:rPr lang="en-US" dirty="0" smtClean="0"/>
              <a:t>Estimate model fit in a hypothetical replication of the study with the same sample size randomly drawn from the population</a:t>
            </a:r>
          </a:p>
          <a:p>
            <a:pPr lvl="1"/>
            <a:r>
              <a:rPr lang="en-US" dirty="0" smtClean="0"/>
              <a:t>Not always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size?  I need a rule?!</a:t>
            </a:r>
          </a:p>
          <a:p>
            <a:pPr lvl="1"/>
            <a:r>
              <a:rPr lang="en-US" dirty="0" smtClean="0"/>
              <a:t>Everyone cites Hu and </a:t>
            </a:r>
            <a:r>
              <a:rPr lang="en-US" dirty="0" err="1" smtClean="0"/>
              <a:t>Bentler</a:t>
            </a:r>
            <a:r>
              <a:rPr lang="en-US" dirty="0" smtClean="0"/>
              <a:t> (1999) for the golden standards.</a:t>
            </a:r>
          </a:p>
          <a:p>
            <a:pPr lvl="1"/>
            <a:r>
              <a:rPr lang="en-US" dirty="0" smtClean="0"/>
              <a:t>Same problem that Cohen had (we love rules).</a:t>
            </a:r>
            <a:endParaRPr lang="en-US" dirty="0"/>
          </a:p>
          <a:p>
            <a:r>
              <a:rPr lang="en-US" dirty="0" smtClean="0"/>
              <a:t>So when the fit is messy, cite Kline (page 197) as reasons that’s not a bad thing</a:t>
            </a:r>
          </a:p>
          <a:p>
            <a:pPr lvl="1"/>
            <a:r>
              <a:rPr lang="en-US" dirty="0" smtClean="0"/>
              <a:t>This section is an interesting read, especially if you have trouble publishing, but not crucial to your understanding of fit indices</a:t>
            </a:r>
          </a:p>
        </p:txBody>
      </p:sp>
    </p:spTree>
    <p:extLst>
      <p:ext uri="{BB962C8B-B14F-4D97-AF65-F5344CB8AC3E}">
        <p14:creationId xmlns:p14="http://schemas.microsoft.com/office/powerpoint/2010/main" val="156691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(listed as CMIN in your output)</a:t>
            </a:r>
          </a:p>
          <a:p>
            <a:pPr lvl="1"/>
            <a:r>
              <a:rPr lang="en-US" dirty="0" smtClean="0"/>
              <a:t>Formula = (N-1)F</a:t>
            </a:r>
            <a:r>
              <a:rPr lang="en-US" baseline="-25000" dirty="0" smtClean="0"/>
              <a:t>ML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ML</a:t>
            </a:r>
            <a:r>
              <a:rPr lang="en-US" dirty="0" smtClean="0"/>
              <a:t> = is the minimum fit function in ML estimation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values are based on </a:t>
            </a:r>
            <a:r>
              <a:rPr lang="en-US" i="1" dirty="0" err="1" smtClean="0"/>
              <a:t>df</a:t>
            </a:r>
            <a:r>
              <a:rPr lang="en-US" dirty="0" smtClean="0"/>
              <a:t> for your model and a chi-square distribution</a:t>
            </a:r>
          </a:p>
          <a:p>
            <a:pPr lvl="1"/>
            <a:r>
              <a:rPr lang="en-US" dirty="0" smtClean="0"/>
              <a:t>You want this to be </a:t>
            </a:r>
            <a:r>
              <a:rPr lang="en-US" dirty="0" err="1" smtClean="0"/>
              <a:t>nonsignificant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But this is a catch 22!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is biased by</a:t>
            </a:r>
          </a:p>
          <a:p>
            <a:pPr lvl="1"/>
            <a:r>
              <a:rPr lang="en-US" dirty="0" smtClean="0"/>
              <a:t>Multivariate non-normality </a:t>
            </a:r>
          </a:p>
          <a:p>
            <a:pPr lvl="1"/>
            <a:r>
              <a:rPr lang="en-US" dirty="0" smtClean="0"/>
              <a:t>Correlation size – bigger correlations can be bad for you (harder to estimate all that variance)</a:t>
            </a:r>
          </a:p>
          <a:p>
            <a:pPr lvl="1"/>
            <a:r>
              <a:rPr lang="en-US" dirty="0" smtClean="0"/>
              <a:t>Unique variance </a:t>
            </a:r>
          </a:p>
          <a:p>
            <a:pPr lvl="1"/>
            <a:r>
              <a:rPr lang="en-US" dirty="0" smtClean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reports chi-square, but people tend to ignore significant values</a:t>
            </a:r>
          </a:p>
          <a:p>
            <a:pPr lvl="1"/>
            <a:r>
              <a:rPr lang="en-US" dirty="0" smtClean="0"/>
              <a:t>(I’m sort of eh on his YOU MUST PAY ATTN OR DIE talk in this section)</a:t>
            </a:r>
          </a:p>
        </p:txBody>
      </p:sp>
    </p:spTree>
    <p:extLst>
      <p:ext uri="{BB962C8B-B14F-4D97-AF65-F5344CB8AC3E}">
        <p14:creationId xmlns:p14="http://schemas.microsoft.com/office/powerpoint/2010/main" val="247285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Normed chi-square or (X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dirty="0" smtClean="0"/>
              <a:t>) – this used to be widely reported and used</a:t>
            </a:r>
          </a:p>
          <a:p>
            <a:pPr lvl="1"/>
            <a:r>
              <a:rPr lang="en-US" dirty="0" smtClean="0"/>
              <a:t>The criterion was &lt; 3.00 were good models</a:t>
            </a:r>
          </a:p>
          <a:p>
            <a:pPr lvl="1"/>
            <a:r>
              <a:rPr lang="en-US" dirty="0" smtClean="0"/>
              <a:t>Now most people have moved away from this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2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RMSEA (root mean square error of approximation)</a:t>
            </a:r>
          </a:p>
          <a:p>
            <a:pPr lvl="1"/>
            <a:r>
              <a:rPr lang="en-US" dirty="0" smtClean="0"/>
              <a:t>SRMR (standardized root mean square residual)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A/GFI (adjusted/goodness of fit index) </a:t>
            </a:r>
          </a:p>
          <a:p>
            <a:pPr lvl="1"/>
            <a:r>
              <a:rPr lang="en-US" dirty="0" smtClean="0"/>
              <a:t>CFI (comparative fix index)</a:t>
            </a:r>
          </a:p>
          <a:p>
            <a:pPr lvl="1"/>
            <a:r>
              <a:rPr lang="en-US" dirty="0" smtClean="0"/>
              <a:t>TLI (Tucker-Lewis Index)</a:t>
            </a:r>
          </a:p>
          <a:p>
            <a:pPr lvl="1"/>
            <a:r>
              <a:rPr lang="en-US" dirty="0" smtClean="0"/>
              <a:t>NFI (Normed Fit Index)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 </a:t>
            </a:r>
            <a:r>
              <a:rPr lang="en-US" dirty="0" err="1" smtClean="0"/>
              <a:t>yo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a lot of them.</a:t>
            </a:r>
          </a:p>
          <a:p>
            <a:pPr lvl="1"/>
            <a:r>
              <a:rPr lang="en-US" dirty="0" smtClean="0"/>
              <a:t>They do not imply that you are perfectly right.</a:t>
            </a:r>
          </a:p>
          <a:p>
            <a:pPr lvl="1"/>
            <a:r>
              <a:rPr lang="en-US" dirty="0" smtClean="0"/>
              <a:t>They have guidelines but they are not perfect either.</a:t>
            </a:r>
          </a:p>
          <a:p>
            <a:pPr lvl="1"/>
            <a:r>
              <a:rPr lang="en-US" dirty="0" smtClean="0"/>
              <a:t>People misuse them.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Parsimony-adjusted index</a:t>
            </a:r>
          </a:p>
          <a:p>
            <a:r>
              <a:rPr lang="en-US" dirty="0" smtClean="0"/>
              <a:t>Want small values</a:t>
            </a:r>
          </a:p>
          <a:p>
            <a:pPr lvl="1"/>
            <a:r>
              <a:rPr lang="en-US" dirty="0" smtClean="0"/>
              <a:t>Excellent &lt; .06 (not a typo different than book)</a:t>
            </a:r>
          </a:p>
          <a:p>
            <a:pPr lvl="1"/>
            <a:r>
              <a:rPr lang="en-US" dirty="0" smtClean="0"/>
              <a:t>Good &lt; .08</a:t>
            </a:r>
          </a:p>
          <a:p>
            <a:pPr lvl="1"/>
            <a:r>
              <a:rPr lang="en-US" dirty="0" smtClean="0"/>
              <a:t>Acceptable &lt; .10</a:t>
            </a:r>
          </a:p>
          <a:p>
            <a:pPr lvl="1"/>
            <a:r>
              <a:rPr lang="en-US" dirty="0" err="1" smtClean="0"/>
              <a:t>Eeek</a:t>
            </a:r>
            <a:r>
              <a:rPr lang="en-US" dirty="0" smtClean="0"/>
              <a:t> &gt; .10</a:t>
            </a:r>
          </a:p>
          <a:p>
            <a:r>
              <a:rPr lang="en-US" dirty="0" smtClean="0"/>
              <a:t>Report CI!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095275"/>
            <a:ext cx="4343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if the RMSEA is in the excellent range</a:t>
            </a:r>
          </a:p>
          <a:p>
            <a:r>
              <a:rPr lang="en-US" dirty="0" smtClean="0"/>
              <a:t>You want p &gt; .50 to show that there is a high probability that RMSEA is effectively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0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Parsimony-adjusted index</a:t>
            </a:r>
          </a:p>
          <a:p>
            <a:r>
              <a:rPr lang="en-US" dirty="0"/>
              <a:t>Want small values</a:t>
            </a:r>
          </a:p>
          <a:p>
            <a:pPr lvl="1"/>
            <a:r>
              <a:rPr lang="en-US" dirty="0"/>
              <a:t>Excellent &lt; .06 (not a typo different than book)</a:t>
            </a:r>
          </a:p>
          <a:p>
            <a:pPr lvl="1"/>
            <a:r>
              <a:rPr lang="en-US" dirty="0"/>
              <a:t>Good &lt; .08</a:t>
            </a:r>
          </a:p>
          <a:p>
            <a:pPr lvl="1"/>
            <a:r>
              <a:rPr lang="en-US" dirty="0"/>
              <a:t>Acceptable &lt; .10</a:t>
            </a:r>
          </a:p>
          <a:p>
            <a:pPr lvl="1"/>
            <a:r>
              <a:rPr lang="en-US" dirty="0" err="1"/>
              <a:t>Eeek</a:t>
            </a:r>
            <a:r>
              <a:rPr lang="en-US" dirty="0"/>
              <a:t> &gt; .10</a:t>
            </a:r>
          </a:p>
        </p:txBody>
      </p:sp>
    </p:spTree>
    <p:extLst>
      <p:ext uri="{BB962C8B-B14F-4D97-AF65-F5344CB8AC3E}">
        <p14:creationId xmlns:p14="http://schemas.microsoft.com/office/powerpoint/2010/main" val="341438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this sucker unless you want to get a nasty review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GFI, AGFI, PGFI</a:t>
            </a:r>
            <a:endParaRPr lang="en-US" dirty="0" smtClean="0"/>
          </a:p>
          <a:p>
            <a:r>
              <a:rPr lang="en-US" dirty="0" smtClean="0"/>
              <a:t>Lots of research showing it’s positively biased</a:t>
            </a:r>
          </a:p>
          <a:p>
            <a:r>
              <a:rPr lang="en-US" dirty="0" smtClean="0"/>
              <a:t>Want large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4638"/>
            <a:ext cx="2971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0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Fit Index</a:t>
            </a:r>
          </a:p>
          <a:p>
            <a:pPr lvl="1"/>
            <a:r>
              <a:rPr lang="en-US" dirty="0" smtClean="0"/>
              <a:t>Values are 0 to 1 (sometimes you’ll get slightly over 1, usually indicates something is wrong)</a:t>
            </a:r>
          </a:p>
          <a:p>
            <a:pPr lvl="1"/>
            <a:r>
              <a:rPr lang="en-US" dirty="0" smtClean="0"/>
              <a:t>Want high values</a:t>
            </a:r>
          </a:p>
          <a:p>
            <a:pPr lvl="2"/>
            <a:r>
              <a:rPr lang="en-US" dirty="0" smtClean="0"/>
              <a:t>Excellent &gt;.95</a:t>
            </a:r>
          </a:p>
          <a:p>
            <a:pPr lvl="2"/>
            <a:r>
              <a:rPr lang="en-US" dirty="0" smtClean="0"/>
              <a:t>Good &gt; .90</a:t>
            </a:r>
          </a:p>
          <a:p>
            <a:pPr lvl="2"/>
            <a:r>
              <a:rPr lang="en-US" smtClean="0"/>
              <a:t>Blah &lt; .90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0"/>
            <a:ext cx="3594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8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NFI – a variation of the CFI, as it was said to underestimate for small samples</a:t>
            </a:r>
          </a:p>
          <a:p>
            <a:r>
              <a:rPr lang="en-US" dirty="0" smtClean="0"/>
              <a:t>RFI (relative fit index)</a:t>
            </a:r>
          </a:p>
          <a:p>
            <a:r>
              <a:rPr lang="en-US" dirty="0" smtClean="0"/>
              <a:t>IFI (incremental fit index)</a:t>
            </a:r>
          </a:p>
          <a:p>
            <a:r>
              <a:rPr lang="en-US" dirty="0" smtClean="0"/>
              <a:t>TLI (Tucker Lewis Index)</a:t>
            </a:r>
          </a:p>
          <a:p>
            <a:pPr lvl="1"/>
            <a:r>
              <a:rPr lang="en-US" dirty="0" smtClean="0"/>
              <a:t>All have the same basic rules and formulas as CFI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40" y="6378237"/>
            <a:ext cx="709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Tabachnick</a:t>
            </a:r>
            <a:r>
              <a:rPr lang="en-US" dirty="0" smtClean="0"/>
              <a:t> 720-725 for how these and the next slides are calculated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Pratio</a:t>
            </a:r>
            <a:r>
              <a:rPr lang="en-US" dirty="0" smtClean="0"/>
              <a:t> – parsimony index</a:t>
            </a:r>
          </a:p>
          <a:p>
            <a:r>
              <a:rPr lang="en-US" dirty="0" smtClean="0"/>
              <a:t>PNFI, PCFI are parsimony adjustments for NFI, CFI</a:t>
            </a:r>
          </a:p>
          <a:p>
            <a:r>
              <a:rPr lang="en-US" dirty="0" smtClean="0"/>
              <a:t>NCP – </a:t>
            </a:r>
            <a:r>
              <a:rPr lang="en-US" dirty="0" err="1" smtClean="0"/>
              <a:t>noncentrality</a:t>
            </a:r>
            <a:r>
              <a:rPr lang="en-US" dirty="0" smtClean="0"/>
              <a:t> parameter (tells you how much it leans from the normal for that distribution)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FMIN – minimum discrepancy function used to calculate chi-square and other statistics </a:t>
            </a:r>
          </a:p>
          <a:p>
            <a:pPr lvl="1"/>
            <a:r>
              <a:rPr lang="en-US" dirty="0" smtClean="0"/>
              <a:t>Include confidence interval in 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4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want to adjust your model</a:t>
            </a:r>
          </a:p>
          <a:p>
            <a:pPr lvl="1"/>
            <a:r>
              <a:rPr lang="en-US" dirty="0" smtClean="0"/>
              <a:t>You can compare the adjusted model to the original model to determine if the adjustment is better</a:t>
            </a:r>
          </a:p>
          <a:p>
            <a:r>
              <a:rPr lang="en-US" dirty="0" smtClean="0"/>
              <a:t>Let’s say you want to compare two different models</a:t>
            </a:r>
          </a:p>
          <a:p>
            <a:pPr lvl="1"/>
            <a:r>
              <a:rPr lang="en-US" dirty="0" smtClean="0"/>
              <a:t>You can compare their fits to see which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If you can create one model from another by the addition or subtraction of parameters, then it is nested</a:t>
            </a:r>
          </a:p>
          <a:p>
            <a:r>
              <a:rPr lang="en-US" dirty="0"/>
              <a:t>Model A is said to be nested within Model B, if Model B is a more complicated version of Model A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one-factor model is nested within a two-factor as a one-factor model can be viewed as a two-factor model in which the correlation between factors is perfect).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Fit statistics indicate an overall/average model fit. </a:t>
            </a:r>
            <a:endParaRPr lang="en-US" dirty="0"/>
          </a:p>
          <a:p>
            <a:pPr lvl="2"/>
            <a:r>
              <a:rPr lang="en-US" dirty="0" smtClean="0"/>
              <a:t>That means there can be bad sections, but the overall fit is good.</a:t>
            </a:r>
          </a:p>
          <a:p>
            <a:pPr lvl="1"/>
            <a:r>
              <a:rPr lang="en-US" dirty="0" smtClean="0"/>
              <a:t>No one magical number/summary.</a:t>
            </a:r>
          </a:p>
          <a:p>
            <a:pPr lvl="1"/>
            <a:r>
              <a:rPr lang="en-US" dirty="0" smtClean="0"/>
              <a:t>They do not tell you where a misspecification occurs.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7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Chi-square difference test</a:t>
            </a:r>
          </a:p>
          <a:p>
            <a:pPr lvl="1"/>
            <a:r>
              <a:rPr lang="en-US" dirty="0" smtClean="0"/>
              <a:t>| Subtract Model 1 CMIN – Model 2 CMIN |</a:t>
            </a:r>
          </a:p>
          <a:p>
            <a:pPr lvl="1"/>
            <a:r>
              <a:rPr lang="en-US" dirty="0" smtClean="0"/>
              <a:t>Subtract Model 1 </a:t>
            </a:r>
            <a:r>
              <a:rPr lang="en-US" dirty="0" err="1" smtClean="0"/>
              <a:t>df</a:t>
            </a:r>
            <a:r>
              <a:rPr lang="en-US" dirty="0" smtClean="0"/>
              <a:t> – Model 2 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Use a chi-square table to look up </a:t>
            </a:r>
            <a:r>
              <a:rPr lang="en-US" i="1" dirty="0" smtClean="0"/>
              <a:t>p</a:t>
            </a:r>
            <a:r>
              <a:rPr lang="en-US" dirty="0" smtClean="0"/>
              <a:t> &lt; .05 for difference in </a:t>
            </a:r>
            <a:r>
              <a:rPr lang="en-US" i="1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See if the first step is greater than that value</a:t>
            </a:r>
          </a:p>
          <a:p>
            <a:pPr lvl="2"/>
            <a:r>
              <a:rPr lang="en-US" dirty="0" smtClean="0"/>
              <a:t>If yes, you say the model with the lower chi-square is better</a:t>
            </a:r>
          </a:p>
          <a:p>
            <a:pPr lvl="2"/>
            <a:r>
              <a:rPr lang="en-US" dirty="0" smtClean="0"/>
              <a:t>If no, you say they are the same and go with the simpler model</a:t>
            </a:r>
          </a:p>
        </p:txBody>
      </p:sp>
    </p:spTree>
    <p:extLst>
      <p:ext uri="{BB962C8B-B14F-4D97-AF65-F5344CB8AC3E}">
        <p14:creationId xmlns:p14="http://schemas.microsoft.com/office/powerpoint/2010/main" val="134919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how can I tell what to change?</a:t>
            </a:r>
          </a:p>
          <a:p>
            <a:r>
              <a:rPr lang="en-US" dirty="0" smtClean="0"/>
              <a:t>NOTE: JUST CHANGE ONE THING AT A TIME!</a:t>
            </a:r>
          </a:p>
          <a:p>
            <a:r>
              <a:rPr lang="en-US" dirty="0" smtClean="0"/>
              <a:t>Use modification indices!</a:t>
            </a:r>
          </a:p>
          <a:p>
            <a:pPr lvl="1"/>
            <a:r>
              <a:rPr lang="en-US" dirty="0" smtClean="0"/>
              <a:t>They tell you what the chi-square change would be if you </a:t>
            </a:r>
            <a:r>
              <a:rPr lang="en-US" i="1" dirty="0" smtClean="0"/>
              <a:t>add</a:t>
            </a:r>
            <a:r>
              <a:rPr lang="en-US" dirty="0" smtClean="0"/>
              <a:t> the path suggested.</a:t>
            </a:r>
          </a:p>
          <a:p>
            <a:pPr lvl="1"/>
            <a:r>
              <a:rPr lang="en-US" dirty="0" smtClean="0"/>
              <a:t>Based on X</a:t>
            </a:r>
            <a:r>
              <a:rPr lang="en-US" baseline="30000" dirty="0" smtClean="0"/>
              <a:t>2</a:t>
            </a:r>
            <a:r>
              <a:rPr lang="en-US" dirty="0" smtClean="0"/>
              <a:t>(1) – called a Lagrange Multiplier</a:t>
            </a:r>
          </a:p>
          <a:p>
            <a:pPr lvl="2"/>
            <a:r>
              <a:rPr lang="en-US" dirty="0" smtClean="0"/>
              <a:t>Remember that </a:t>
            </a:r>
            <a:r>
              <a:rPr lang="en-US" i="1" dirty="0" smtClean="0"/>
              <a:t>p</a:t>
            </a:r>
            <a:r>
              <a:rPr lang="en-US" dirty="0" smtClean="0"/>
              <a:t> &lt; .05 = 3.84, so Amos automatically gives you everything &gt; 4.</a:t>
            </a:r>
          </a:p>
          <a:p>
            <a:pPr lvl="2"/>
            <a:r>
              <a:rPr lang="en-US" dirty="0" smtClean="0"/>
              <a:t>You can change this to see fewer options if you have a lot.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8753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AIC –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</a:t>
            </a:r>
          </a:p>
          <a:p>
            <a:pPr lvl="1"/>
            <a:r>
              <a:rPr lang="en-US" dirty="0" smtClean="0"/>
              <a:t>Related CAIC (consistent AIC)</a:t>
            </a:r>
          </a:p>
          <a:p>
            <a:r>
              <a:rPr lang="en-US" dirty="0" smtClean="0"/>
              <a:t>BIC – Bayesian Information Criterion</a:t>
            </a:r>
          </a:p>
          <a:p>
            <a:r>
              <a:rPr lang="en-US" dirty="0" smtClean="0"/>
              <a:t>BCC – Browne-</a:t>
            </a:r>
            <a:r>
              <a:rPr lang="en-US" dirty="0" err="1" smtClean="0"/>
              <a:t>Cudeck</a:t>
            </a:r>
            <a:r>
              <a:rPr lang="en-US" dirty="0" smtClean="0"/>
              <a:t> Criterion</a:t>
            </a:r>
          </a:p>
          <a:p>
            <a:endParaRPr lang="en-US" dirty="0"/>
          </a:p>
          <a:p>
            <a:pPr lvl="1"/>
            <a:r>
              <a:rPr lang="en-US" dirty="0" smtClean="0"/>
              <a:t>All of these are how much the sample will cross validate in the future</a:t>
            </a:r>
          </a:p>
          <a:p>
            <a:pPr lvl="1"/>
            <a:r>
              <a:rPr lang="en-US" dirty="0" smtClean="0"/>
              <a:t>You want them to be small, so you pick the smallest one of the two models (how different?)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ECVI – expected cross validation index</a:t>
            </a:r>
          </a:p>
          <a:p>
            <a:r>
              <a:rPr lang="en-US" dirty="0" smtClean="0"/>
              <a:t>MECVI – modified ECVI</a:t>
            </a:r>
          </a:p>
          <a:p>
            <a:endParaRPr lang="en-US" dirty="0"/>
          </a:p>
          <a:p>
            <a:pPr lvl="1"/>
            <a:r>
              <a:rPr lang="en-US" dirty="0" smtClean="0"/>
              <a:t>Again, you want small values, so you pick the model with the smallest ECVI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</a:p>
          <a:p>
            <a:pPr lvl="1"/>
            <a:r>
              <a:rPr lang="en-US" dirty="0" smtClean="0"/>
              <a:t>Mainly people report: X</a:t>
            </a:r>
            <a:r>
              <a:rPr lang="en-US" baseline="30000" dirty="0" smtClean="0"/>
              <a:t>2</a:t>
            </a:r>
            <a:r>
              <a:rPr lang="en-US" dirty="0" smtClean="0"/>
              <a:t>, RMSEA, SRMR, CFI</a:t>
            </a:r>
          </a:p>
          <a:p>
            <a:pPr lvl="1"/>
            <a:r>
              <a:rPr lang="en-US" dirty="0" smtClean="0"/>
              <a:t>Determine the type of model change to use the right model comparison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0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7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 not tell you the predictive value of a model.</a:t>
            </a:r>
          </a:p>
          <a:p>
            <a:pPr lvl="1"/>
            <a:r>
              <a:rPr lang="en-US" dirty="0" smtClean="0"/>
              <a:t>Do not tell you if it’s theoretically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test statistic – examines if the reproduced correlation matrix matches the sample correlation matrix</a:t>
            </a:r>
          </a:p>
          <a:p>
            <a:pPr lvl="1"/>
            <a:r>
              <a:rPr lang="en-US" dirty="0" smtClean="0"/>
              <a:t>Sometimes called “badness of fit”</a:t>
            </a:r>
          </a:p>
          <a:p>
            <a:pPr lvl="1"/>
            <a:r>
              <a:rPr lang="en-US" dirty="0" smtClean="0"/>
              <a:t>Want these to be small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NHST = reject-support context</a:t>
            </a:r>
          </a:p>
          <a:p>
            <a:pPr lvl="1"/>
            <a:r>
              <a:rPr lang="en-US" dirty="0" smtClean="0"/>
              <a:t>You reject the null to show your research hypothesis is correct.</a:t>
            </a:r>
          </a:p>
          <a:p>
            <a:r>
              <a:rPr lang="en-US" dirty="0" smtClean="0"/>
              <a:t>SEM </a:t>
            </a:r>
            <a:r>
              <a:rPr lang="en-US" dirty="0" err="1" smtClean="0"/>
              <a:t>Hyp</a:t>
            </a:r>
            <a:r>
              <a:rPr lang="en-US" dirty="0" smtClean="0"/>
              <a:t> Testing = accept-support context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do not</a:t>
            </a:r>
            <a:r>
              <a:rPr lang="en-US" dirty="0" smtClean="0"/>
              <a:t> reject the null showing that your model is consistent with the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types of statistical inferences have their problems … and especially in SEM because it is easy to find statistics that you would normally reject, even with good model fit.</a:t>
            </a:r>
          </a:p>
          <a:p>
            <a:r>
              <a:rPr lang="en-US" dirty="0" smtClean="0"/>
              <a:t>Tends to be too black and white (reject or not to reject!)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7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Fit Indices </a:t>
            </a:r>
          </a:p>
          <a:p>
            <a:pPr lvl="1"/>
            <a:r>
              <a:rPr lang="en-US" dirty="0" smtClean="0"/>
              <a:t>Not traditionally a dichotomous yes-no decision </a:t>
            </a:r>
          </a:p>
          <a:p>
            <a:pPr lvl="1"/>
            <a:r>
              <a:rPr lang="en-US" dirty="0" smtClean="0"/>
              <a:t>Do not distinguish between sampling error and evidence against the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Fit Indices</a:t>
            </a:r>
          </a:p>
          <a:p>
            <a:pPr lvl="1"/>
            <a:r>
              <a:rPr lang="en-US" dirty="0" smtClean="0"/>
              <a:t>Absolute Fit Indices</a:t>
            </a:r>
          </a:p>
          <a:p>
            <a:pPr lvl="1"/>
            <a:r>
              <a:rPr lang="en-US" dirty="0" smtClean="0"/>
              <a:t>Incremental Fit Indices</a:t>
            </a:r>
          </a:p>
          <a:p>
            <a:pPr lvl="1"/>
            <a:r>
              <a:rPr lang="en-US" dirty="0" smtClean="0"/>
              <a:t>A parsimony-adjusted Index</a:t>
            </a:r>
          </a:p>
          <a:p>
            <a:pPr lvl="1"/>
            <a:r>
              <a:rPr lang="en-US" dirty="0" smtClean="0"/>
              <a:t>Predictive Fit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1420</Words>
  <Application>Microsoft Macintosh PowerPoint</Application>
  <PresentationFormat>On-screen Show (4:3)</PresentationFormat>
  <Paragraphs>182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Assessing Hypothesis Testing 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Fit Indices</vt:lpstr>
      <vt:lpstr>Model Test Statistic</vt:lpstr>
      <vt:lpstr>Model Test Statistic</vt:lpstr>
      <vt:lpstr>Model Test Statistic</vt:lpstr>
      <vt:lpstr>Model Test Statistic</vt:lpstr>
      <vt:lpstr>Approximate Fit Indices</vt:lpstr>
      <vt:lpstr>RMSEA</vt:lpstr>
      <vt:lpstr>Pclose</vt:lpstr>
      <vt:lpstr>SRMR</vt:lpstr>
      <vt:lpstr>GFI</vt:lpstr>
      <vt:lpstr>CFI</vt:lpstr>
      <vt:lpstr>The Other FIs</vt:lpstr>
      <vt:lpstr>Some other statistics</vt:lpstr>
      <vt:lpstr>Some other statistics</vt:lpstr>
      <vt:lpstr>Model Comparisons</vt:lpstr>
      <vt:lpstr>Model Comparisons</vt:lpstr>
      <vt:lpstr>Nested Models</vt:lpstr>
      <vt:lpstr>Nested Models</vt:lpstr>
      <vt:lpstr>Non-Nested Models</vt:lpstr>
      <vt:lpstr>Non-Nested Models</vt:lpstr>
      <vt:lpstr>OMG!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Hypothesis Testing Fit Indices</dc:title>
  <dc:creator>Erin Buchanan</dc:creator>
  <cp:lastModifiedBy>Erin Buchanan</cp:lastModifiedBy>
  <cp:revision>31</cp:revision>
  <dcterms:created xsi:type="dcterms:W3CDTF">2014-06-15T18:38:40Z</dcterms:created>
  <dcterms:modified xsi:type="dcterms:W3CDTF">2014-06-15T20:50:05Z</dcterms:modified>
</cp:coreProperties>
</file>