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9E9B-3BC6-8C48-890E-0BF029C68032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782B-3DF0-3340-8FFD-EE86E78B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0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9E9B-3BC6-8C48-890E-0BF029C68032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782B-3DF0-3340-8FFD-EE86E78B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9E9B-3BC6-8C48-890E-0BF029C68032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782B-3DF0-3340-8FFD-EE86E78B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4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9E9B-3BC6-8C48-890E-0BF029C68032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782B-3DF0-3340-8FFD-EE86E78B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7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9E9B-3BC6-8C48-890E-0BF029C68032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782B-3DF0-3340-8FFD-EE86E78B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1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9E9B-3BC6-8C48-890E-0BF029C68032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782B-3DF0-3340-8FFD-EE86E78B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0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9E9B-3BC6-8C48-890E-0BF029C68032}" type="datetimeFigureOut">
              <a:rPr lang="en-US" smtClean="0"/>
              <a:t>6/19/14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782B-3DF0-3340-8FFD-EE86E78B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9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9E9B-3BC6-8C48-890E-0BF029C68032}" type="datetimeFigureOut">
              <a:rPr lang="en-US" smtClean="0"/>
              <a:t>6/19/14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782B-3DF0-3340-8FFD-EE86E78B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8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9E9B-3BC6-8C48-890E-0BF029C68032}" type="datetimeFigureOut">
              <a:rPr lang="en-US" smtClean="0"/>
              <a:t>6/19/14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782B-3DF0-3340-8FFD-EE86E78B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1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9E9B-3BC6-8C48-890E-0BF029C68032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782B-3DF0-3340-8FFD-EE86E78B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7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9E9B-3BC6-8C48-890E-0BF029C68032}" type="datetimeFigureOut">
              <a:rPr lang="en-US" smtClean="0"/>
              <a:t>6/19/14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B782B-3DF0-3340-8FFD-EE86E78B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C9E9B-3BC6-8C48-890E-0BF029C68032}" type="datetimeFigureOut">
              <a:rPr lang="en-US" smtClean="0"/>
              <a:t>6/19/14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B782B-3DF0-3340-8FFD-EE86E78B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5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CFA Model Revision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Byrne Chapter 4</a:t>
            </a:r>
          </a:p>
          <a:p>
            <a:r>
              <a:rPr lang="en-US" dirty="0" smtClean="0"/>
              <a:t>Brown Chapter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80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might CFA be bad?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Solutions:</a:t>
            </a:r>
          </a:p>
          <a:p>
            <a:pPr lvl="1"/>
            <a:r>
              <a:rPr lang="en-US" dirty="0" smtClean="0"/>
              <a:t>Run bivariate correlations and figure out which variables are too highly correlated</a:t>
            </a:r>
          </a:p>
          <a:p>
            <a:pPr lvl="2"/>
            <a:r>
              <a:rPr lang="en-US" dirty="0" smtClean="0"/>
              <a:t>Combine or drop one of them.</a:t>
            </a:r>
          </a:p>
          <a:p>
            <a:pPr lvl="1"/>
            <a:r>
              <a:rPr lang="en-US" dirty="0" smtClean="0"/>
              <a:t>Lots of filled in missing data will be a problem here.</a:t>
            </a:r>
          </a:p>
          <a:p>
            <a:pPr lvl="1"/>
            <a:r>
              <a:rPr lang="en-US" dirty="0" smtClean="0"/>
              <a:t>If everything is highly correlated, one low correlation will give you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0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might CFA be bad?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Solutions:</a:t>
            </a:r>
          </a:p>
          <a:p>
            <a:pPr lvl="1"/>
            <a:r>
              <a:rPr lang="en-US" dirty="0" smtClean="0"/>
              <a:t>More subjects </a:t>
            </a:r>
            <a:r>
              <a:rPr lang="en-US" dirty="0" smtClean="0">
                <a:sym typeface="Wingdings"/>
              </a:rPr>
              <a:t></a:t>
            </a:r>
          </a:p>
          <a:p>
            <a:pPr lvl="1"/>
            <a:r>
              <a:rPr lang="en-US" dirty="0" smtClean="0">
                <a:sym typeface="Wingdings"/>
              </a:rPr>
              <a:t>Eliminate outliers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0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Skewness</a:t>
            </a:r>
            <a:r>
              <a:rPr lang="en-US" dirty="0" smtClean="0"/>
              <a:t> affects the means of the measured variables </a:t>
            </a:r>
            <a:r>
              <a:rPr lang="en-US" dirty="0" smtClean="0">
                <a:sym typeface="Wingdings"/>
              </a:rPr>
              <a:t> affects means of </a:t>
            </a:r>
            <a:r>
              <a:rPr lang="en-US" dirty="0" err="1" smtClean="0">
                <a:sym typeface="Wingdings"/>
              </a:rPr>
              <a:t>latents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622977"/>
            <a:ext cx="6311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9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Kurtosis affects tests with variance/covariance (so all of SEM).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3738563"/>
            <a:ext cx="62738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72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Normally we check these statistics using residual values in SPSS </a:t>
            </a:r>
          </a:p>
          <a:p>
            <a:r>
              <a:rPr lang="en-US" dirty="0" smtClean="0"/>
              <a:t>We can check in Amos!</a:t>
            </a:r>
          </a:p>
          <a:p>
            <a:pPr lvl="1"/>
            <a:r>
              <a:rPr lang="en-US" dirty="0" smtClean="0"/>
              <a:t>Analysis properties &gt; output &gt; tests for normality and outliers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1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kurtosis &gt; values over 7 are problematic</a:t>
            </a:r>
          </a:p>
          <a:p>
            <a:pPr lvl="1"/>
            <a:r>
              <a:rPr lang="en-US" dirty="0" smtClean="0"/>
              <a:t>Positive numbers indicate peaked distributions, that don’t have enough variance</a:t>
            </a:r>
          </a:p>
          <a:p>
            <a:pPr lvl="1"/>
            <a:r>
              <a:rPr lang="en-US" dirty="0" smtClean="0"/>
              <a:t>Negative numbers indicate flat distributions that have too much variance</a:t>
            </a:r>
          </a:p>
          <a:p>
            <a:pPr lvl="1"/>
            <a:r>
              <a:rPr lang="en-US" dirty="0" smtClean="0"/>
              <a:t>Check these values under Kurtosis (not CR)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74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Multivariate normality (aka no skew/kurtosis)</a:t>
            </a:r>
          </a:p>
          <a:p>
            <a:pPr lvl="1"/>
            <a:r>
              <a:rPr lang="en-US" dirty="0" smtClean="0"/>
              <a:t>Look at the last line of the normality/outliers window. </a:t>
            </a:r>
          </a:p>
          <a:p>
            <a:pPr lvl="1"/>
            <a:r>
              <a:rPr lang="en-US" dirty="0" smtClean="0"/>
              <a:t>You are looking at the CR in this column.</a:t>
            </a:r>
          </a:p>
          <a:p>
            <a:pPr lvl="1"/>
            <a:r>
              <a:rPr lang="en-US" dirty="0" smtClean="0"/>
              <a:t>Values greater than 5 are bad.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3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normality is bad you can:</a:t>
            </a:r>
          </a:p>
          <a:p>
            <a:pPr lvl="1"/>
            <a:r>
              <a:rPr lang="en-US" dirty="0" smtClean="0"/>
              <a:t>Use ADF, but only tends to work with very large samples (10 times parameters estimated, 1000-5000 people)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Satorra-Bentler</a:t>
            </a:r>
            <a:r>
              <a:rPr lang="en-US" dirty="0" smtClean="0"/>
              <a:t> X</a:t>
            </a:r>
            <a:r>
              <a:rPr lang="en-US" baseline="30000" dirty="0" smtClean="0"/>
              <a:t>2</a:t>
            </a:r>
            <a:r>
              <a:rPr lang="en-US" dirty="0" smtClean="0"/>
              <a:t> correction (which Amos won’t do)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94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output for the outliers is the same idea of what we do in our normal data screening procedures</a:t>
            </a:r>
          </a:p>
          <a:p>
            <a:pPr lvl="1"/>
            <a:r>
              <a:rPr lang="en-US" dirty="0" smtClean="0"/>
              <a:t>You get </a:t>
            </a:r>
            <a:r>
              <a:rPr lang="en-US" dirty="0" err="1" smtClean="0"/>
              <a:t>Mahalanobis</a:t>
            </a:r>
            <a:r>
              <a:rPr lang="en-US" dirty="0" smtClean="0"/>
              <a:t> distance and </a:t>
            </a:r>
            <a:r>
              <a:rPr lang="en-US" dirty="0" err="1" smtClean="0"/>
              <a:t>pvalues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Remember that .000 is bad.</a:t>
            </a:r>
          </a:p>
          <a:p>
            <a:pPr lvl="1"/>
            <a:r>
              <a:rPr lang="en-US" dirty="0" smtClean="0"/>
              <a:t>Observation number is the line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95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just look for a big jump in the D statistics</a:t>
            </a:r>
          </a:p>
          <a:p>
            <a:pPr lvl="1"/>
            <a:r>
              <a:rPr lang="en-US" dirty="0" smtClean="0"/>
              <a:t>Kind of like the “big drop” for the EFA statistics on a scree plot.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7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CFA: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CFA is a confirmatory procedure</a:t>
            </a:r>
          </a:p>
          <a:p>
            <a:r>
              <a:rPr lang="en-US" dirty="0" smtClean="0"/>
              <a:t>Traditional:</a:t>
            </a:r>
          </a:p>
          <a:p>
            <a:pPr lvl="1"/>
            <a:r>
              <a:rPr lang="en-US" dirty="0" smtClean="0"/>
              <a:t>Create your scale</a:t>
            </a:r>
          </a:p>
          <a:p>
            <a:pPr lvl="1"/>
            <a:r>
              <a:rPr lang="en-US" dirty="0" smtClean="0"/>
              <a:t>Test with EFA</a:t>
            </a:r>
          </a:p>
          <a:p>
            <a:pPr lvl="1"/>
            <a:r>
              <a:rPr lang="en-US" dirty="0" smtClean="0"/>
              <a:t>Test again with CFA</a:t>
            </a:r>
          </a:p>
          <a:p>
            <a:pPr lvl="1"/>
            <a:r>
              <a:rPr lang="en-US" dirty="0" smtClean="0"/>
              <a:t>(or split half)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86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modification indices to determine what to do with the model</a:t>
            </a:r>
          </a:p>
          <a:p>
            <a:pPr lvl="1"/>
            <a:r>
              <a:rPr lang="en-US" dirty="0" smtClean="0"/>
              <a:t>Correlated error terms may be appropriate for very similar type items.</a:t>
            </a:r>
          </a:p>
          <a:p>
            <a:pPr lvl="1"/>
            <a:r>
              <a:rPr lang="en-US" dirty="0" smtClean="0"/>
              <a:t>You can try double loadings – but you may get pushback from the naysayers of traditional one-and-one-only loading people.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92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MBI</a:t>
            </a:r>
          </a:p>
          <a:p>
            <a:pPr lvl="1"/>
            <a:r>
              <a:rPr lang="en-US" dirty="0" err="1" smtClean="0"/>
              <a:t>Maslach</a:t>
            </a:r>
            <a:r>
              <a:rPr lang="en-US" dirty="0" smtClean="0"/>
              <a:t> Burnout Inventory</a:t>
            </a:r>
          </a:p>
          <a:p>
            <a:pPr lvl="1"/>
            <a:r>
              <a:rPr lang="en-US" dirty="0" smtClean="0"/>
              <a:t>MBI data 1.txt</a:t>
            </a:r>
          </a:p>
          <a:p>
            <a:pPr lvl="1"/>
            <a:r>
              <a:rPr lang="en-US" dirty="0" smtClean="0"/>
              <a:t>MBI data 2.sav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3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4-06-19 21.23.2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88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79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RS14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1417638"/>
            <a:ext cx="6858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 usually manage one way or another.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I feel proud that I have accomplished things in life.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I usually take things in stride.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I am friends with myself.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I feel that I can handle many things at a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I am determined.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I can get through difficult times because I’ve experienced difficulty before.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I have self-discipline.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I keep interested in things.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I can usually find something to laugh about.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My belief in myself gets me through hard times.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In an emergency, I’m someone people can generally rely 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My life has meaning.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When I’m in a difficult situation, I can usually find my way out of it.</a:t>
            </a:r>
          </a:p>
        </p:txBody>
      </p:sp>
    </p:spTree>
    <p:extLst>
      <p:ext uri="{BB962C8B-B14F-4D97-AF65-F5344CB8AC3E}">
        <p14:creationId xmlns:p14="http://schemas.microsoft.com/office/powerpoint/2010/main" val="1610136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1-factor model</a:t>
            </a:r>
          </a:p>
          <a:p>
            <a:r>
              <a:rPr lang="en-US" dirty="0" smtClean="0"/>
              <a:t>2-factor model</a:t>
            </a:r>
          </a:p>
          <a:p>
            <a:pPr lvl="1"/>
            <a:r>
              <a:rPr lang="en-US" dirty="0" smtClean="0"/>
              <a:t>F1: 1, 3, 5, 7, 11, 12, 14</a:t>
            </a:r>
          </a:p>
          <a:p>
            <a:pPr lvl="1"/>
            <a:r>
              <a:rPr lang="en-US" dirty="0" smtClean="0"/>
              <a:t>F2: 2, 4, 6, 8, 9, 10,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7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CFA: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 development now: </a:t>
            </a:r>
          </a:p>
          <a:p>
            <a:pPr lvl="1"/>
            <a:r>
              <a:rPr lang="en-US" dirty="0" smtClean="0"/>
              <a:t>Often you need to do the EFA and CFA in the same paper for new scale development</a:t>
            </a:r>
          </a:p>
          <a:p>
            <a:pPr lvl="1"/>
            <a:r>
              <a:rPr lang="en-US" dirty="0" smtClean="0"/>
              <a:t>If you have an established scale, skip the EFA and go to CFA*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* Depends on the reviewer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9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might CFA be bad?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factors</a:t>
            </a:r>
          </a:p>
          <a:p>
            <a:pPr lvl="1"/>
            <a:r>
              <a:rPr lang="en-US" dirty="0" smtClean="0"/>
              <a:t>If you do the EFA first, this reason is less likely to happen.</a:t>
            </a:r>
          </a:p>
          <a:p>
            <a:pPr lvl="1"/>
            <a:r>
              <a:rPr lang="en-US" dirty="0" smtClean="0"/>
              <a:t>Method effects</a:t>
            </a:r>
          </a:p>
          <a:p>
            <a:pPr lvl="2"/>
            <a:r>
              <a:rPr lang="en-US" dirty="0" smtClean="0"/>
              <a:t>The way you asked the question influences the items</a:t>
            </a:r>
          </a:p>
          <a:p>
            <a:pPr lvl="2"/>
            <a:r>
              <a:rPr lang="en-US" dirty="0" smtClean="0"/>
              <a:t>I worry all the time … I never worry at all.</a:t>
            </a:r>
          </a:p>
          <a:p>
            <a:pPr lvl="2"/>
            <a:r>
              <a:rPr lang="en-US" dirty="0" smtClean="0"/>
              <a:t>Be careful of reverse scored items.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might CFA be bad?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factors</a:t>
            </a:r>
          </a:p>
          <a:p>
            <a:pPr lvl="1"/>
            <a:r>
              <a:rPr lang="en-US" dirty="0" smtClean="0"/>
              <a:t>When you correlate errors – consider:</a:t>
            </a:r>
          </a:p>
          <a:p>
            <a:pPr lvl="2"/>
            <a:r>
              <a:rPr lang="en-US" dirty="0" smtClean="0"/>
              <a:t>Is it the wording of the item?</a:t>
            </a:r>
          </a:p>
          <a:p>
            <a:pPr lvl="2"/>
            <a:r>
              <a:rPr lang="en-US" dirty="0" smtClean="0"/>
              <a:t>Or are you missing a factor?</a:t>
            </a:r>
          </a:p>
          <a:p>
            <a:pPr lvl="2"/>
            <a:r>
              <a:rPr lang="en-US" dirty="0" smtClean="0"/>
              <a:t>There’s no way to tell from the SEM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5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might CFA be bad?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factors</a:t>
            </a:r>
          </a:p>
          <a:p>
            <a:pPr lvl="1"/>
            <a:r>
              <a:rPr lang="en-US" dirty="0" smtClean="0"/>
              <a:t>Too many factors will be seen with high latent-latent correlations</a:t>
            </a:r>
          </a:p>
          <a:p>
            <a:pPr lvl="1"/>
            <a:r>
              <a:rPr lang="en-US" dirty="0" smtClean="0"/>
              <a:t>If the correlation is close to 1, consider collapsing them into one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0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might CFA be bad?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Indicators and factor loadings</a:t>
            </a:r>
          </a:p>
          <a:p>
            <a:pPr lvl="1"/>
            <a:r>
              <a:rPr lang="en-US" dirty="0" smtClean="0"/>
              <a:t>One item might want to load on a different factor</a:t>
            </a:r>
          </a:p>
          <a:p>
            <a:pPr lvl="1"/>
            <a:r>
              <a:rPr lang="en-US" dirty="0" smtClean="0"/>
              <a:t>One item might want to cross load onto two factors or more</a:t>
            </a:r>
          </a:p>
          <a:p>
            <a:pPr lvl="1"/>
            <a:r>
              <a:rPr lang="en-US" dirty="0" smtClean="0"/>
              <a:t>One item might not load at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0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might CFA be bad?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Improper solutions/</a:t>
            </a:r>
            <a:r>
              <a:rPr lang="en-US" dirty="0" err="1" smtClean="0"/>
              <a:t>nonpositive</a:t>
            </a:r>
            <a:r>
              <a:rPr lang="en-US" dirty="0" smtClean="0"/>
              <a:t> definite matrices</a:t>
            </a:r>
          </a:p>
          <a:p>
            <a:pPr lvl="1"/>
            <a:r>
              <a:rPr lang="en-US" dirty="0" smtClean="0"/>
              <a:t>Remember improper solutions = Heywood, implausible parameter estimates</a:t>
            </a:r>
          </a:p>
          <a:p>
            <a:pPr lvl="1"/>
            <a:r>
              <a:rPr lang="en-US" dirty="0" err="1" smtClean="0"/>
              <a:t>Nonpositive</a:t>
            </a:r>
            <a:r>
              <a:rPr lang="en-US" dirty="0" smtClean="0"/>
              <a:t> definite matrices occur when things are too correlated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970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might CFA be bad?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test?</a:t>
            </a:r>
          </a:p>
          <a:p>
            <a:pPr lvl="1"/>
            <a:r>
              <a:rPr lang="en-US" dirty="0" smtClean="0"/>
              <a:t>You can run a PCA (whoa!)</a:t>
            </a:r>
          </a:p>
          <a:p>
            <a:pPr lvl="1"/>
            <a:r>
              <a:rPr lang="en-US" dirty="0" smtClean="0"/>
              <a:t>If all the eigenvalues are over zero, then you have a positive definite matrix.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03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885</Words>
  <Application>Microsoft Macintosh PowerPoint</Application>
  <PresentationFormat>On-screen Show (4:3)</PresentationFormat>
  <Paragraphs>117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CFA Model Revision</vt:lpstr>
      <vt:lpstr>CFA: Thoughts</vt:lpstr>
      <vt:lpstr>CFA: Thoughts</vt:lpstr>
      <vt:lpstr>Why might CFA be bad?</vt:lpstr>
      <vt:lpstr>Why might CFA be bad?</vt:lpstr>
      <vt:lpstr>Why might CFA be bad?</vt:lpstr>
      <vt:lpstr>Why might CFA be bad?</vt:lpstr>
      <vt:lpstr>Why might CFA be bad?</vt:lpstr>
      <vt:lpstr>Why might CFA be bad?</vt:lpstr>
      <vt:lpstr>Why might CFA be bad?</vt:lpstr>
      <vt:lpstr>Why might CFA be bad?</vt:lpstr>
      <vt:lpstr>Normality</vt:lpstr>
      <vt:lpstr>Normality</vt:lpstr>
      <vt:lpstr>Normality</vt:lpstr>
      <vt:lpstr>Normality</vt:lpstr>
      <vt:lpstr>Normality</vt:lpstr>
      <vt:lpstr>What to do?</vt:lpstr>
      <vt:lpstr>Outliers</vt:lpstr>
      <vt:lpstr>Outliers</vt:lpstr>
      <vt:lpstr>Model Revision</vt:lpstr>
      <vt:lpstr>Let’s Try It</vt:lpstr>
      <vt:lpstr>PowerPoint Presentation</vt:lpstr>
      <vt:lpstr>Let’s Try It!</vt:lpstr>
      <vt:lpstr>Let’s Try It</vt:lpstr>
    </vt:vector>
  </TitlesOfParts>
  <Company>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CFA Model Revision</dc:title>
  <dc:creator>Erin Buchanan</dc:creator>
  <cp:lastModifiedBy>Erin Buchanan</cp:lastModifiedBy>
  <cp:revision>29</cp:revision>
  <dcterms:created xsi:type="dcterms:W3CDTF">2014-06-20T02:05:20Z</dcterms:created>
  <dcterms:modified xsi:type="dcterms:W3CDTF">2014-06-20T03:01:07Z</dcterms:modified>
</cp:coreProperties>
</file>