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8" r:id="rId22"/>
    <p:sldId id="276" r:id="rId23"/>
    <p:sldId id="277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9" r:id="rId34"/>
    <p:sldId id="288" r:id="rId35"/>
    <p:sldId id="290" r:id="rId36"/>
    <p:sldId id="292" r:id="rId37"/>
    <p:sldId id="293" r:id="rId38"/>
    <p:sldId id="294" r:id="rId39"/>
    <p:sldId id="295" r:id="rId4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57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printerSettings" Target="printerSettings/printerSettings1.bin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91CA6-F65C-184E-B56A-7B6FA9ECFD81}" type="datetimeFigureOut">
              <a:rPr lang="en-US" smtClean="0"/>
              <a:t>7/8/14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FC809-2BA4-8E48-B4DF-D16A995CB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365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91CA6-F65C-184E-B56A-7B6FA9ECFD81}" type="datetimeFigureOut">
              <a:rPr lang="en-US" smtClean="0"/>
              <a:t>7/8/14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FC809-2BA4-8E48-B4DF-D16A995CB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611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91CA6-F65C-184E-B56A-7B6FA9ECFD81}" type="datetimeFigureOut">
              <a:rPr lang="en-US" smtClean="0"/>
              <a:t>7/8/14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FC809-2BA4-8E48-B4DF-D16A995CB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517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91CA6-F65C-184E-B56A-7B6FA9ECFD81}" type="datetimeFigureOut">
              <a:rPr lang="en-US" smtClean="0"/>
              <a:t>7/8/14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FC809-2BA4-8E48-B4DF-D16A995CB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043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91CA6-F65C-184E-B56A-7B6FA9ECFD81}" type="datetimeFigureOut">
              <a:rPr lang="en-US" smtClean="0"/>
              <a:t>7/8/14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FC809-2BA4-8E48-B4DF-D16A995CB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006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91CA6-F65C-184E-B56A-7B6FA9ECFD81}" type="datetimeFigureOut">
              <a:rPr lang="en-US" smtClean="0"/>
              <a:t>7/8/14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FC809-2BA4-8E48-B4DF-D16A995CB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877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91CA6-F65C-184E-B56A-7B6FA9ECFD81}" type="datetimeFigureOut">
              <a:rPr lang="en-US" smtClean="0"/>
              <a:t>7/8/14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FC809-2BA4-8E48-B4DF-D16A995CB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422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91CA6-F65C-184E-B56A-7B6FA9ECFD81}" type="datetimeFigureOut">
              <a:rPr lang="en-US" smtClean="0"/>
              <a:t>7/8/14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FC809-2BA4-8E48-B4DF-D16A995CB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911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91CA6-F65C-184E-B56A-7B6FA9ECFD81}" type="datetimeFigureOut">
              <a:rPr lang="en-US" smtClean="0"/>
              <a:t>7/8/14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FC809-2BA4-8E48-B4DF-D16A995CB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791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91CA6-F65C-184E-B56A-7B6FA9ECFD81}" type="datetimeFigureOut">
              <a:rPr lang="en-US" smtClean="0"/>
              <a:t>7/8/14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FC809-2BA4-8E48-B4DF-D16A995CB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485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91CA6-F65C-184E-B56A-7B6FA9ECFD81}" type="datetimeFigureOut">
              <a:rPr lang="en-US" smtClean="0"/>
              <a:t>7/8/14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FC809-2BA4-8E48-B4DF-D16A995CB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625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E91CA6-F65C-184E-B56A-7B6FA9ECFD81}" type="datetimeFigureOut">
              <a:rPr lang="en-US" smtClean="0"/>
              <a:t>7/8/14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FC809-2BA4-8E48-B4DF-D16A995CB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345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Order CFA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Byrne Chapter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363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Try It!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5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0613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quick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SEM assumes that the latent variables are continuous</a:t>
            </a:r>
          </a:p>
          <a:p>
            <a:pPr lvl="1"/>
            <a:r>
              <a:rPr lang="en-US" dirty="0" smtClean="0"/>
              <a:t>Well, sometimes that isn’t the data we actually have.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0513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Things that can happen when you assume continuous but they aren’t:</a:t>
            </a:r>
          </a:p>
          <a:p>
            <a:pPr lvl="1"/>
            <a:r>
              <a:rPr lang="en-US" dirty="0" smtClean="0"/>
              <a:t>Correlations appear lower than they are, especially for items with low #s of categories</a:t>
            </a:r>
          </a:p>
          <a:p>
            <a:pPr lvl="1"/>
            <a:r>
              <a:rPr lang="en-US" dirty="0" smtClean="0"/>
              <a:t>Chi-square values are inflated, especially when items are both positive and negative skewed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7299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Things that can happen when you assume continuous but they aren’t:</a:t>
            </a:r>
          </a:p>
          <a:p>
            <a:pPr lvl="1"/>
            <a:r>
              <a:rPr lang="en-US" dirty="0" smtClean="0"/>
              <a:t>Loadings are underestimated</a:t>
            </a:r>
          </a:p>
          <a:p>
            <a:pPr lvl="1"/>
            <a:r>
              <a:rPr lang="en-US" dirty="0" smtClean="0"/>
              <a:t>SEs are underestimated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4791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Categorical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But! If you have 4-5+ categories and they approximate normal = you are probably ok</a:t>
            </a:r>
          </a:p>
          <a:p>
            <a:r>
              <a:rPr lang="en-US" dirty="0" smtClean="0"/>
              <a:t>Solutions:</a:t>
            </a:r>
          </a:p>
          <a:p>
            <a:pPr lvl="1"/>
            <a:r>
              <a:rPr lang="en-US" dirty="0" smtClean="0"/>
              <a:t>Special correlation tables + ADF estimation</a:t>
            </a:r>
          </a:p>
          <a:p>
            <a:pPr lvl="1"/>
            <a:r>
              <a:rPr lang="en-US" dirty="0" smtClean="0"/>
              <a:t>Bayesian estimation!  </a:t>
            </a:r>
            <a:r>
              <a:rPr lang="en-US" dirty="0" smtClean="0">
                <a:sym typeface="Wingdings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516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Bayesian Estimation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Definitions:</a:t>
            </a:r>
          </a:p>
          <a:p>
            <a:pPr lvl="1"/>
            <a:r>
              <a:rPr lang="en-US" dirty="0" smtClean="0"/>
              <a:t>Prior distribution: a guess at what the underlying distribution of the parameter might be</a:t>
            </a:r>
          </a:p>
          <a:p>
            <a:pPr lvl="2"/>
            <a:r>
              <a:rPr lang="en-US" dirty="0" smtClean="0"/>
              <a:t>(this sounds crazy! How am I supposed to know! But think about the fact that we traditionally assume distributions are normal for analyses, so is it so crazy?)</a:t>
            </a:r>
          </a:p>
          <a:p>
            <a:pPr lvl="2"/>
            <a:r>
              <a:rPr lang="en-US" dirty="0" smtClean="0"/>
              <a:t>You just have to guess! But Amos does this for you actually.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3757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Bayesian Estimation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Definitions:</a:t>
            </a:r>
          </a:p>
          <a:p>
            <a:pPr lvl="1"/>
            <a:r>
              <a:rPr lang="en-US" dirty="0" smtClean="0"/>
              <a:t>Posterior distribution: distribution of the parameter after you have analyzed the data + the influence of the prior distribution</a:t>
            </a:r>
          </a:p>
          <a:p>
            <a:pPr lvl="2"/>
            <a:r>
              <a:rPr lang="en-US" dirty="0" smtClean="0"/>
              <a:t>So you use the data to estimate the parameters but include a little bit of the prior distribution as part of your estimate for the parameter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4704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Bayesian Estimation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of prior and posterior</a:t>
            </a:r>
          </a:p>
          <a:p>
            <a:r>
              <a:rPr lang="en-US" dirty="0" smtClean="0"/>
              <a:t>Two things to notice:</a:t>
            </a:r>
          </a:p>
          <a:p>
            <a:pPr lvl="1"/>
            <a:r>
              <a:rPr lang="en-US" dirty="0" smtClean="0"/>
              <a:t>How much data I have matters: the posterior is less influenced by the prior when you have more data</a:t>
            </a:r>
          </a:p>
          <a:p>
            <a:pPr lvl="1"/>
            <a:r>
              <a:rPr lang="en-US" dirty="0" smtClean="0"/>
              <a:t>How strong I make my prior matters: the posterior is less influenced when you make a weak prior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483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82201" y="0"/>
            <a:ext cx="4793446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0462" y="0"/>
            <a:ext cx="47975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9769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6882" y="0"/>
            <a:ext cx="4790364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58926" y="0"/>
            <a:ext cx="47721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814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Order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idea of a 2</a:t>
            </a:r>
            <a:r>
              <a:rPr lang="en-US" baseline="30000" dirty="0" smtClean="0"/>
              <a:t>nd</a:t>
            </a:r>
            <a:r>
              <a:rPr lang="en-US" dirty="0" smtClean="0"/>
              <a:t> order model (sometimes called a bi-factor model) is:</a:t>
            </a:r>
          </a:p>
          <a:p>
            <a:pPr lvl="1"/>
            <a:r>
              <a:rPr lang="en-US" dirty="0" smtClean="0"/>
              <a:t>You have some latent variables that are measured by the observed variables</a:t>
            </a:r>
          </a:p>
          <a:p>
            <a:pPr lvl="1"/>
            <a:r>
              <a:rPr lang="en-US" dirty="0" smtClean="0"/>
              <a:t>A portion of the variance in the latent variables can be explained by a second (set) of latent variables</a:t>
            </a:r>
          </a:p>
        </p:txBody>
      </p:sp>
    </p:spTree>
    <p:extLst>
      <p:ext uri="{BB962C8B-B14F-4D97-AF65-F5344CB8AC3E}">
        <p14:creationId xmlns:p14="http://schemas.microsoft.com/office/powerpoint/2010/main" val="33084581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Bayesian Estimation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in Amos:</a:t>
            </a:r>
          </a:p>
          <a:p>
            <a:pPr lvl="1"/>
            <a:r>
              <a:rPr lang="en-US" dirty="0" smtClean="0"/>
              <a:t>Go to Analysis properties (seriously, everything minus SRMR is in that window)</a:t>
            </a:r>
          </a:p>
          <a:p>
            <a:pPr lvl="1"/>
            <a:r>
              <a:rPr lang="en-US" dirty="0" smtClean="0"/>
              <a:t>Turn on estimate means and intercepts</a:t>
            </a:r>
          </a:p>
          <a:p>
            <a:pPr lvl="2"/>
            <a:r>
              <a:rPr lang="en-US" dirty="0" smtClean="0"/>
              <a:t>If you forget this step, you will get an error message saying “EEK!”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2954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00" y="495300"/>
            <a:ext cx="7378700" cy="585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2139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Bayesian Estimation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run Bayes, click on the button with the little distribution on it</a:t>
            </a:r>
          </a:p>
          <a:p>
            <a:r>
              <a:rPr lang="en-US" dirty="0" smtClean="0"/>
              <a:t>OR</a:t>
            </a:r>
          </a:p>
          <a:p>
            <a:r>
              <a:rPr lang="en-US" dirty="0" smtClean="0"/>
              <a:t>Analyze &gt; Bayesian Estimation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2450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what’s going on?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43150"/>
            <a:ext cx="9144000" cy="51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9066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to Note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MCMC what?</a:t>
            </a:r>
          </a:p>
          <a:p>
            <a:pPr lvl="1"/>
            <a:r>
              <a:rPr lang="en-US" dirty="0" smtClean="0"/>
              <a:t>Markov Chain Monte Carlo</a:t>
            </a:r>
          </a:p>
          <a:p>
            <a:pPr lvl="1"/>
            <a:r>
              <a:rPr lang="en-US" dirty="0" smtClean="0"/>
              <a:t>Sometimes called a random walk procedure</a:t>
            </a:r>
          </a:p>
          <a:p>
            <a:pPr lvl="1"/>
            <a:r>
              <a:rPr lang="en-US" dirty="0" smtClean="0"/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9679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to Note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pause button</a:t>
            </a:r>
          </a:p>
          <a:p>
            <a:pPr lvl="1"/>
            <a:r>
              <a:rPr lang="en-US" dirty="0" smtClean="0"/>
              <a:t>This button stops the analysis from running</a:t>
            </a:r>
          </a:p>
          <a:p>
            <a:r>
              <a:rPr lang="en-US" dirty="0" smtClean="0"/>
              <a:t>500 + ##</a:t>
            </a:r>
          </a:p>
          <a:p>
            <a:pPr lvl="1"/>
            <a:r>
              <a:rPr lang="en-US" dirty="0" smtClean="0"/>
              <a:t>500 is called the BURN IN</a:t>
            </a:r>
          </a:p>
          <a:p>
            <a:pPr lvl="1"/>
            <a:r>
              <a:rPr lang="en-US" dirty="0" smtClean="0"/>
              <a:t>Basically all MCMC analyses require a little bit of time before they settle down.</a:t>
            </a:r>
          </a:p>
          <a:p>
            <a:pPr lvl="1"/>
            <a:r>
              <a:rPr lang="en-US" dirty="0" smtClean="0"/>
              <a:t>I like to think of it as a drunken walk at the beginning so you exclude that part.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2316" y="1841909"/>
            <a:ext cx="1765300" cy="31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4463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to Note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500 + ###</a:t>
            </a:r>
          </a:p>
          <a:p>
            <a:pPr lvl="1"/>
            <a:r>
              <a:rPr lang="en-US" dirty="0" smtClean="0"/>
              <a:t>The number part is how many steps the program has run to converge (come to a stable solution).</a:t>
            </a:r>
          </a:p>
          <a:p>
            <a:pPr lvl="1"/>
            <a:r>
              <a:rPr lang="en-US" dirty="0" smtClean="0"/>
              <a:t>It’s going to be a big number, as many Markov Chains have to run 50,000 times to get a stable solution.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7260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to Note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I know I have a stable solution?</a:t>
            </a:r>
          </a:p>
          <a:p>
            <a:pPr lvl="1"/>
            <a:r>
              <a:rPr lang="en-US" dirty="0" smtClean="0"/>
              <a:t>Unhappy face</a:t>
            </a:r>
          </a:p>
          <a:p>
            <a:pPr lvl="1"/>
            <a:r>
              <a:rPr lang="en-US" dirty="0" smtClean="0"/>
              <a:t>Happy face</a:t>
            </a:r>
          </a:p>
          <a:p>
            <a:pPr lvl="2"/>
            <a:r>
              <a:rPr lang="en-US" dirty="0" smtClean="0"/>
              <a:t>1.002 and below result in happy faces</a:t>
            </a:r>
          </a:p>
          <a:p>
            <a:pPr lvl="2"/>
            <a:r>
              <a:rPr lang="en-US" dirty="0" smtClean="0"/>
              <a:t>But 1.10 is a common criteria as well</a:t>
            </a:r>
          </a:p>
          <a:p>
            <a:pPr lvl="2"/>
            <a:r>
              <a:rPr lang="en-US" dirty="0" smtClean="0"/>
              <a:t>You can stop the algorithm at any time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6741" y="2243381"/>
            <a:ext cx="1206500" cy="355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6741" y="2685318"/>
            <a:ext cx="914400" cy="35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1381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to Note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Next you get the loadings, means, intercepts, </a:t>
            </a:r>
            <a:r>
              <a:rPr lang="en-US" dirty="0" err="1" smtClean="0"/>
              <a:t>covariances</a:t>
            </a:r>
            <a:r>
              <a:rPr lang="en-US" dirty="0" smtClean="0"/>
              <a:t>, etc.</a:t>
            </a:r>
          </a:p>
          <a:p>
            <a:r>
              <a:rPr lang="en-US" dirty="0" smtClean="0"/>
              <a:t>The MEAN column is your estimate</a:t>
            </a:r>
          </a:p>
          <a:p>
            <a:r>
              <a:rPr lang="en-US" dirty="0" smtClean="0"/>
              <a:t>SE = standard error for all those samples – will be small</a:t>
            </a:r>
          </a:p>
          <a:p>
            <a:r>
              <a:rPr lang="en-US" dirty="0" smtClean="0"/>
              <a:t>SD = the estimate of SE for ML estimation</a:t>
            </a:r>
          </a:p>
          <a:p>
            <a:r>
              <a:rPr lang="en-US" dirty="0" smtClean="0"/>
              <a:t>CS is the convergence statistic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0310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to Note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Posterior Icon</a:t>
            </a:r>
          </a:p>
          <a:p>
            <a:pPr lvl="1"/>
            <a:r>
              <a:rPr lang="en-US" dirty="0" smtClean="0"/>
              <a:t>Gives you the posterior distribution</a:t>
            </a:r>
          </a:p>
          <a:p>
            <a:pPr lvl="1"/>
            <a:r>
              <a:rPr lang="en-US" dirty="0" smtClean="0"/>
              <a:t>You can get the first + last distribution</a:t>
            </a:r>
          </a:p>
          <a:p>
            <a:pPr lvl="2"/>
            <a:r>
              <a:rPr lang="en-US" dirty="0" smtClean="0"/>
              <a:t>You want these to overlap a lot</a:t>
            </a:r>
          </a:p>
          <a:p>
            <a:pPr lvl="2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0249" y="1747480"/>
            <a:ext cx="3429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104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Order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Therefore, we are switching out the </a:t>
            </a:r>
            <a:r>
              <a:rPr lang="en-US" dirty="0" err="1" smtClean="0"/>
              <a:t>covariances</a:t>
            </a:r>
            <a:r>
              <a:rPr lang="en-US" dirty="0" smtClean="0"/>
              <a:t> between factors and using another latent to explain them.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693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" y="215900"/>
            <a:ext cx="8597900" cy="641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0834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00" y="190500"/>
            <a:ext cx="86614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5055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to Note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Autocorrelation </a:t>
            </a:r>
          </a:p>
          <a:p>
            <a:pPr lvl="1"/>
            <a:r>
              <a:rPr lang="en-US" dirty="0" smtClean="0"/>
              <a:t>This fancy word is the problem of the starting point.</a:t>
            </a:r>
          </a:p>
          <a:p>
            <a:pPr lvl="1"/>
            <a:r>
              <a:rPr lang="en-US" dirty="0" smtClean="0"/>
              <a:t>If values are correlated, it implies that you didn’t get a good convergence of the data … aka when the walk started you got stuck somewhere or distracted (not a good thing).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7106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to Note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want the autocorrelation picture to be positively skewed and drop off to zero at the end.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1966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41300"/>
            <a:ext cx="8686800" cy="637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2399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to Note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Trace plots</a:t>
            </a:r>
          </a:p>
          <a:p>
            <a:pPr lvl="1"/>
            <a:r>
              <a:rPr lang="en-US" dirty="0" smtClean="0"/>
              <a:t>Trace plots show you the walk the MCMC chain took.  It should look like a very messy bunch of squiggles</a:t>
            </a:r>
          </a:p>
          <a:p>
            <a:pPr lvl="1"/>
            <a:r>
              <a:rPr lang="en-US" dirty="0" smtClean="0"/>
              <a:t>A problem (usually autocorrelation) would be if it looked like a bunch of lines together, then a break, then a bunch of lines (draw)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5035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500" y="863600"/>
            <a:ext cx="6731000" cy="511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6215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300" y="863600"/>
            <a:ext cx="6870700" cy="513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7234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Try it!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run a Bayesian analysis on Byrne’s second order model (you need full data for Bayes, not just correlations)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7493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3900" y="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218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" y="977900"/>
            <a:ext cx="9080500" cy="490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89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Remember that each portion of the model has to be identified.</a:t>
            </a:r>
          </a:p>
          <a:p>
            <a:pPr lvl="1"/>
            <a:r>
              <a:rPr lang="en-US" dirty="0" smtClean="0"/>
              <a:t>The section with each latent variable has to be identified (so you need at least one loading set to 1).</a:t>
            </a:r>
          </a:p>
          <a:p>
            <a:pPr lvl="1"/>
            <a:r>
              <a:rPr lang="en-US" dirty="0" smtClean="0"/>
              <a:t>The section with the </a:t>
            </a:r>
            <a:r>
              <a:rPr lang="en-US" dirty="0" err="1" smtClean="0"/>
              <a:t>latents</a:t>
            </a:r>
            <a:r>
              <a:rPr lang="en-US" dirty="0"/>
              <a:t> </a:t>
            </a:r>
            <a:r>
              <a:rPr lang="en-US" dirty="0" smtClean="0"/>
              <a:t>has to be identified</a:t>
            </a:r>
          </a:p>
          <a:p>
            <a:pPr lvl="2"/>
            <a:r>
              <a:rPr lang="en-US" dirty="0" smtClean="0"/>
              <a:t>(draw)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238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do get over identification in a couple of ways:</a:t>
            </a:r>
          </a:p>
          <a:p>
            <a:pPr lvl="1"/>
            <a:r>
              <a:rPr lang="en-US" dirty="0" smtClean="0"/>
              <a:t>Set some of the loadings in the upper portion of the model to be equal (give them the same name)</a:t>
            </a:r>
          </a:p>
          <a:p>
            <a:pPr lvl="1"/>
            <a:r>
              <a:rPr lang="en-US" dirty="0" smtClean="0"/>
              <a:t>You can set the variance in the upper latent to be 1</a:t>
            </a:r>
          </a:p>
          <a:p>
            <a:pPr lvl="1"/>
            <a:r>
              <a:rPr lang="en-US" dirty="0" smtClean="0"/>
              <a:t>You can set some of the error variances of the </a:t>
            </a:r>
            <a:r>
              <a:rPr lang="en-US" dirty="0" err="1" smtClean="0"/>
              <a:t>latents</a:t>
            </a:r>
            <a:r>
              <a:rPr lang="en-US" dirty="0" smtClean="0"/>
              <a:t> in the lower portion to be equal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363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Critical Ratio of Differences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Lists the CR of the difference between parameter loadings</a:t>
            </a:r>
          </a:p>
          <a:p>
            <a:pPr lvl="1"/>
            <a:r>
              <a:rPr lang="en-US" dirty="0" smtClean="0"/>
              <a:t>Remember that CR are basically Z scores</a:t>
            </a:r>
          </a:p>
          <a:p>
            <a:r>
              <a:rPr lang="en-US" dirty="0" smtClean="0"/>
              <a:t>Located in the analysis properties -&gt; output window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203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Critical Ratio of Differences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you get this output, all the parameters will get labels (to be able to tell what’s going on)</a:t>
            </a:r>
          </a:p>
          <a:p>
            <a:r>
              <a:rPr lang="en-US" dirty="0" smtClean="0"/>
              <a:t>The chart will look like a correlation table (similar to residual moments)</a:t>
            </a:r>
          </a:p>
          <a:p>
            <a:pPr lvl="1"/>
            <a:r>
              <a:rPr lang="en-US" dirty="0" smtClean="0"/>
              <a:t>You are looking for parameters with very small values close to zero.</a:t>
            </a:r>
          </a:p>
          <a:p>
            <a:pPr lvl="1"/>
            <a:r>
              <a:rPr lang="en-US" dirty="0" smtClean="0"/>
              <a:t>That means they have basically no difference in magnitude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58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Critical Ratio of Differences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logic:</a:t>
            </a:r>
          </a:p>
          <a:p>
            <a:pPr lvl="1"/>
            <a:r>
              <a:rPr lang="en-US" dirty="0" smtClean="0"/>
              <a:t>If two parameters are basically the same, why are we wasting a degree of freedom estimating the second one?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985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1069</Words>
  <Application>Microsoft Macintosh PowerPoint</Application>
  <PresentationFormat>On-screen Show (4:3)</PresentationFormat>
  <Paragraphs>117</Paragraphs>
  <Slides>39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Office Theme</vt:lpstr>
      <vt:lpstr>2nd Order CFA</vt:lpstr>
      <vt:lpstr>2nd Order Models</vt:lpstr>
      <vt:lpstr>2nd Order Models</vt:lpstr>
      <vt:lpstr>PowerPoint Presentation</vt:lpstr>
      <vt:lpstr>Identification</vt:lpstr>
      <vt:lpstr>Identification</vt:lpstr>
      <vt:lpstr>Critical Ratio of Differences</vt:lpstr>
      <vt:lpstr>Critical Ratio of Differences</vt:lpstr>
      <vt:lpstr>Critical Ratio of Differences</vt:lpstr>
      <vt:lpstr>Let’s Try It!</vt:lpstr>
      <vt:lpstr>A quick review</vt:lpstr>
      <vt:lpstr>Issues</vt:lpstr>
      <vt:lpstr>Issues</vt:lpstr>
      <vt:lpstr>Categorical Data</vt:lpstr>
      <vt:lpstr>Bayesian Estimation</vt:lpstr>
      <vt:lpstr>Bayesian Estimation</vt:lpstr>
      <vt:lpstr>Bayesian Estimation</vt:lpstr>
      <vt:lpstr>PowerPoint Presentation</vt:lpstr>
      <vt:lpstr>PowerPoint Presentation</vt:lpstr>
      <vt:lpstr>Bayesian Estimation</vt:lpstr>
      <vt:lpstr>PowerPoint Presentation</vt:lpstr>
      <vt:lpstr>Bayesian Estimation</vt:lpstr>
      <vt:lpstr>So what’s going on?</vt:lpstr>
      <vt:lpstr>Things to Note</vt:lpstr>
      <vt:lpstr>Things to Note </vt:lpstr>
      <vt:lpstr>Things to Note</vt:lpstr>
      <vt:lpstr>Things to Note </vt:lpstr>
      <vt:lpstr>Things to Note</vt:lpstr>
      <vt:lpstr>Things to Note</vt:lpstr>
      <vt:lpstr>PowerPoint Presentation</vt:lpstr>
      <vt:lpstr>PowerPoint Presentation</vt:lpstr>
      <vt:lpstr>Things to Note</vt:lpstr>
      <vt:lpstr>Things to Note</vt:lpstr>
      <vt:lpstr>PowerPoint Presentation</vt:lpstr>
      <vt:lpstr>Things to Note</vt:lpstr>
      <vt:lpstr>PowerPoint Presentation</vt:lpstr>
      <vt:lpstr>PowerPoint Presentation</vt:lpstr>
      <vt:lpstr>Let’s Try it!</vt:lpstr>
      <vt:lpstr>PowerPoint Presentation</vt:lpstr>
    </vt:vector>
  </TitlesOfParts>
  <Company>Missouri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2nd Order CFA</dc:title>
  <dc:creator>Erin Buchanan</dc:creator>
  <cp:lastModifiedBy>Erin Buchanan</cp:lastModifiedBy>
  <cp:revision>49</cp:revision>
  <dcterms:created xsi:type="dcterms:W3CDTF">2014-07-09T01:11:40Z</dcterms:created>
  <dcterms:modified xsi:type="dcterms:W3CDTF">2014-07-09T04:35:29Z</dcterms:modified>
</cp:coreProperties>
</file>