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8" r:id="rId14"/>
    <p:sldId id="267" r:id="rId15"/>
    <p:sldId id="274" r:id="rId16"/>
    <p:sldId id="269" r:id="rId17"/>
    <p:sldId id="275" r:id="rId18"/>
    <p:sldId id="270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7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411A-FBD1-1542-92F4-D2EAD3953592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3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Byrne Chapter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2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</a:t>
            </a:r>
          </a:p>
          <a:p>
            <a:pPr lvl="1"/>
            <a:r>
              <a:rPr lang="en-US" dirty="0" smtClean="0"/>
              <a:t>One of the big concerns/complaints with the traditional MTMM steps is that Model 1 is likely to create a </a:t>
            </a:r>
            <a:r>
              <a:rPr lang="en-US" dirty="0" err="1" smtClean="0"/>
              <a:t>heywood</a:t>
            </a:r>
            <a:r>
              <a:rPr lang="en-US" dirty="0" smtClean="0"/>
              <a:t> case with a negative error variance.</a:t>
            </a:r>
          </a:p>
          <a:p>
            <a:pPr lvl="1"/>
            <a:r>
              <a:rPr lang="en-US" dirty="0" smtClean="0"/>
              <a:t>Mostly because models are so complex – but think a lot of this stuff is correlated (on purpose), so it’s hard to figure out where all that correlation goes.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</a:t>
            </a:r>
          </a:p>
          <a:p>
            <a:pPr lvl="1"/>
            <a:r>
              <a:rPr lang="en-US" dirty="0" smtClean="0"/>
              <a:t>If you get a Heywood case of negative variance:</a:t>
            </a:r>
          </a:p>
          <a:p>
            <a:pPr lvl="2"/>
            <a:r>
              <a:rPr lang="en-US" dirty="0" smtClean="0"/>
              <a:t>Set the value to something small and positive (.01)</a:t>
            </a:r>
          </a:p>
          <a:p>
            <a:pPr lvl="2"/>
            <a:r>
              <a:rPr lang="en-US" dirty="0" smtClean="0"/>
              <a:t>Set the value equal to another small positive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1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model (2-4) is compared to model 1.</a:t>
            </a:r>
          </a:p>
          <a:p>
            <a:pPr lvl="1"/>
            <a:r>
              <a:rPr lang="en-US" dirty="0" smtClean="0"/>
              <a:t>Model 1 represents the best case scenario, wherein traits are correlated but not perfectly and they are estimated by the measurements but not perfectly.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0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every model as a different file.  Trust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7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2 – No traits / correlated methods</a:t>
            </a:r>
          </a:p>
          <a:p>
            <a:pPr lvl="1"/>
            <a:r>
              <a:rPr lang="en-US" dirty="0" smtClean="0"/>
              <a:t>Completely delete the trait </a:t>
            </a:r>
            <a:r>
              <a:rPr lang="en-US" dirty="0" err="1" smtClean="0"/>
              <a:t>latents</a:t>
            </a:r>
            <a:r>
              <a:rPr lang="en-US" dirty="0" smtClean="0"/>
              <a:t> (leave those indicators alone!).</a:t>
            </a:r>
          </a:p>
          <a:p>
            <a:pPr lvl="1"/>
            <a:r>
              <a:rPr lang="en-US" dirty="0" smtClean="0"/>
              <a:t>So now, you are basically testing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2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versus Model 2</a:t>
            </a:r>
          </a:p>
          <a:p>
            <a:pPr lvl="1"/>
            <a:r>
              <a:rPr lang="en-US" dirty="0" smtClean="0"/>
              <a:t>Convergent validity – independent measures of the same trait are correlated</a:t>
            </a:r>
          </a:p>
          <a:p>
            <a:pPr lvl="1"/>
            <a:r>
              <a:rPr lang="en-US" dirty="0" smtClean="0"/>
              <a:t>You want Model 2 to be worse than model 1.</a:t>
            </a:r>
          </a:p>
          <a:p>
            <a:pPr lvl="1"/>
            <a:r>
              <a:rPr lang="en-US" dirty="0" smtClean="0"/>
              <a:t>Model 1 has both traits and methods – model 2 has only methods.  If model 2 is good, that means that methods is the best estimate for the data, and traits are not useful (eek).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10" y="6447279"/>
            <a:ext cx="31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Convergent validity of the 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4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3 – Perfectly correlated traits / freely correlated methods</a:t>
            </a:r>
          </a:p>
          <a:p>
            <a:pPr lvl="1"/>
            <a:r>
              <a:rPr lang="en-US" dirty="0" smtClean="0"/>
              <a:t>In this model, you have both traits and methods</a:t>
            </a:r>
          </a:p>
          <a:p>
            <a:pPr lvl="1"/>
            <a:r>
              <a:rPr lang="en-US" dirty="0" smtClean="0"/>
              <a:t>You will set the covariance arrows (those double headed ones) to 1 </a:t>
            </a:r>
          </a:p>
          <a:p>
            <a:pPr lvl="2"/>
            <a:r>
              <a:rPr lang="en-US" dirty="0" smtClean="0"/>
              <a:t>Remember, double click on them, set the parameter to 1.</a:t>
            </a:r>
          </a:p>
          <a:p>
            <a:pPr lvl="1"/>
            <a:r>
              <a:rPr lang="en-US" dirty="0" smtClean="0"/>
              <a:t>Now we are testing if all the traits are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6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versus Model 3</a:t>
            </a:r>
          </a:p>
          <a:p>
            <a:pPr lvl="1"/>
            <a:r>
              <a:rPr lang="en-US" dirty="0" smtClean="0"/>
              <a:t>Discriminant validity – you want traits to measure different things </a:t>
            </a:r>
          </a:p>
          <a:p>
            <a:pPr lvl="1"/>
            <a:r>
              <a:rPr lang="en-US" dirty="0" smtClean="0"/>
              <a:t>You want model 3 to be bad.</a:t>
            </a:r>
          </a:p>
          <a:p>
            <a:pPr lvl="1"/>
            <a:r>
              <a:rPr lang="en-US" dirty="0" smtClean="0"/>
              <a:t>So you are comparing a freely estimated model (1) to a model where the correlations are set to 1 (model 3).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854" y="638686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Discriminant validity of the 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3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4 – Freely correlated traits / uncorrelated methods</a:t>
            </a:r>
          </a:p>
          <a:p>
            <a:pPr lvl="1"/>
            <a:r>
              <a:rPr lang="en-US" dirty="0" smtClean="0"/>
              <a:t>In this model, delete the covariance arrows between methods </a:t>
            </a:r>
            <a:r>
              <a:rPr lang="en-US" dirty="0" err="1" smtClean="0"/>
              <a:t>latents</a:t>
            </a:r>
            <a:r>
              <a:rPr lang="en-US" dirty="0" smtClean="0"/>
              <a:t> (don’t delete the latent).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8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versus Model 4</a:t>
            </a:r>
          </a:p>
          <a:p>
            <a:pPr lvl="1"/>
            <a:r>
              <a:rPr lang="en-US" dirty="0" smtClean="0"/>
              <a:t>Discriminant validity – you want the methods to measure different things (otherwise why use them all?)</a:t>
            </a:r>
          </a:p>
          <a:p>
            <a:pPr lvl="1"/>
            <a:r>
              <a:rPr lang="en-US" dirty="0" smtClean="0"/>
              <a:t>So you want freely estimated correlations (model 1) to equal </a:t>
            </a:r>
            <a:r>
              <a:rPr lang="en-US" dirty="0" err="1" smtClean="0"/>
              <a:t>unestimated</a:t>
            </a:r>
            <a:r>
              <a:rPr lang="en-US" dirty="0" smtClean="0"/>
              <a:t> correlations (setting them to zero, model 4).</a:t>
            </a:r>
          </a:p>
          <a:p>
            <a:pPr lvl="1"/>
            <a:r>
              <a:rPr lang="en-US" dirty="0" smtClean="0"/>
              <a:t>You want model 1 = model 4.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048" y="6359253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Discriminant validity of the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5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Multi-trait multi-method</a:t>
            </a:r>
          </a:p>
          <a:p>
            <a:pPr lvl="1"/>
            <a:r>
              <a:rPr lang="en-US" dirty="0" smtClean="0"/>
              <a:t>Traits – the latent factors you are trying to measure</a:t>
            </a:r>
          </a:p>
          <a:p>
            <a:pPr lvl="1"/>
            <a:r>
              <a:rPr lang="en-US" dirty="0" smtClean="0"/>
              <a:t>Methods – the way you are measuring the latent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4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yourself a table for this one:</a:t>
            </a:r>
          </a:p>
          <a:p>
            <a:r>
              <a:rPr lang="en-US" dirty="0" smtClean="0"/>
              <a:t>For each trait</a:t>
            </a:r>
            <a:endParaRPr lang="en-US" dirty="0"/>
          </a:p>
          <a:p>
            <a:pPr lvl="1"/>
            <a:r>
              <a:rPr lang="en-US" dirty="0" smtClean="0"/>
              <a:t>Items across the top</a:t>
            </a:r>
          </a:p>
          <a:p>
            <a:pPr lvl="1"/>
            <a:r>
              <a:rPr lang="en-US" dirty="0" smtClean="0"/>
              <a:t>Methods down the side</a:t>
            </a:r>
          </a:p>
          <a:p>
            <a:pPr lvl="1"/>
            <a:r>
              <a:rPr lang="en-US" dirty="0" smtClean="0"/>
              <a:t>Standardized parameters for diagonal (traits)</a:t>
            </a:r>
          </a:p>
          <a:p>
            <a:pPr lvl="1"/>
            <a:r>
              <a:rPr lang="en-US" dirty="0" smtClean="0"/>
              <a:t>Standardized parameters down the side (methods)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6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that table you want:</a:t>
            </a:r>
          </a:p>
          <a:p>
            <a:pPr lvl="1"/>
            <a:r>
              <a:rPr lang="en-US" dirty="0" smtClean="0"/>
              <a:t>Convergent validity – the trait loadings are higher than the methods loadings </a:t>
            </a:r>
          </a:p>
          <a:p>
            <a:pPr lvl="2"/>
            <a:r>
              <a:rPr lang="en-US" dirty="0" smtClean="0"/>
              <a:t>This finding tells you that the trait effects &gt; method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1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yourself a table for this one:</a:t>
            </a:r>
          </a:p>
          <a:p>
            <a:pPr lvl="1"/>
            <a:r>
              <a:rPr lang="en-US" dirty="0" smtClean="0"/>
              <a:t>Correlation table of traits and methods across the top and down the side</a:t>
            </a:r>
          </a:p>
          <a:p>
            <a:pPr lvl="1"/>
            <a:r>
              <a:rPr lang="en-US" dirty="0" smtClean="0"/>
              <a:t>Create little triangles where they match (i.e. only include correlations of traits to traits, methods to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69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traits table:</a:t>
            </a:r>
          </a:p>
          <a:p>
            <a:pPr lvl="1"/>
            <a:r>
              <a:rPr lang="en-US" dirty="0" smtClean="0"/>
              <a:t>Discriminant validity – you want traits correlations to be low (aka they don’t overlap that much).</a:t>
            </a:r>
          </a:p>
          <a:p>
            <a:r>
              <a:rPr lang="en-US" dirty="0" smtClean="0"/>
              <a:t>In the methods table:</a:t>
            </a:r>
          </a:p>
          <a:p>
            <a:pPr lvl="1"/>
            <a:r>
              <a:rPr lang="en-US" dirty="0" smtClean="0"/>
              <a:t>Discriminant validity – you want the methods correlations to be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32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type of model, you assume that the methods effects are the correlations in error terms</a:t>
            </a:r>
          </a:p>
          <a:p>
            <a:pPr lvl="1"/>
            <a:r>
              <a:rPr lang="en-US" dirty="0" smtClean="0"/>
              <a:t>(completely separate, she has it listed as model 5 but you wouldn’t make it step 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13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up:</a:t>
            </a:r>
          </a:p>
          <a:p>
            <a:pPr lvl="1"/>
            <a:r>
              <a:rPr lang="en-US" dirty="0" smtClean="0"/>
              <a:t>Create a traits side of your model, the same as the first model you created</a:t>
            </a:r>
          </a:p>
          <a:p>
            <a:pPr lvl="1"/>
            <a:r>
              <a:rPr lang="en-US" dirty="0" smtClean="0"/>
              <a:t>Instead of creating a methods side with </a:t>
            </a:r>
            <a:r>
              <a:rPr lang="en-US" dirty="0" err="1" smtClean="0"/>
              <a:t>latents</a:t>
            </a:r>
            <a:r>
              <a:rPr lang="en-US" dirty="0" smtClean="0"/>
              <a:t>, just correlate the errors within methods (not all of them!)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63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not have anything to compare the model to though … you just use the parameter comparisons explained earlier.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20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Convergent validity – check out the standardized estimates for each trait diagonal comparing methods</a:t>
            </a:r>
          </a:p>
          <a:p>
            <a:pPr lvl="1"/>
            <a:r>
              <a:rPr lang="en-US" dirty="0" smtClean="0"/>
              <a:t>Like factor loadings want them to be significant (usually above .300)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Discriminant validity – you will check out the correlation table for the traits (same rules)</a:t>
            </a:r>
          </a:p>
          <a:p>
            <a:r>
              <a:rPr lang="en-US" dirty="0" smtClean="0"/>
              <a:t>You will then check out the correlations of the error terms within each method to determine if they are highly correlated (same rules)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4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Brown  MTMM happy sad data</a:t>
            </a:r>
          </a:p>
          <a:p>
            <a:pPr lvl="1"/>
            <a:r>
              <a:rPr lang="en-US" dirty="0" smtClean="0"/>
              <a:t>See handout for tables/charts</a:t>
            </a:r>
          </a:p>
          <a:p>
            <a:pPr lvl="1"/>
            <a:r>
              <a:rPr lang="en-US" dirty="0" smtClean="0"/>
              <a:t>Traits – happy sad</a:t>
            </a:r>
          </a:p>
          <a:p>
            <a:pPr lvl="1"/>
            <a:r>
              <a:rPr lang="en-US" dirty="0" smtClean="0"/>
              <a:t>Methods – </a:t>
            </a:r>
            <a:r>
              <a:rPr lang="en-US" dirty="0" err="1" smtClean="0"/>
              <a:t>acl</a:t>
            </a:r>
            <a:r>
              <a:rPr lang="en-US" dirty="0" smtClean="0"/>
              <a:t>, ad, </a:t>
            </a:r>
            <a:r>
              <a:rPr lang="en-US" dirty="0" err="1" smtClean="0"/>
              <a:t>desc</a:t>
            </a:r>
            <a:r>
              <a:rPr lang="en-US" dirty="0" smtClean="0"/>
              <a:t>, </a:t>
            </a:r>
            <a:r>
              <a:rPr lang="en-US" smtClean="0"/>
              <a:t>lkrt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Convergent validity – how much different assessments measure the same traits</a:t>
            </a:r>
          </a:p>
          <a:p>
            <a:pPr lvl="1"/>
            <a:r>
              <a:rPr lang="en-US" dirty="0" smtClean="0"/>
              <a:t>So you want scale 1 and scale 2 to measure trait 1 equally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Discriminant validity – how much different assessment methods diverge in measurement of different traits </a:t>
            </a:r>
          </a:p>
          <a:p>
            <a:pPr lvl="1"/>
            <a:r>
              <a:rPr lang="en-US" dirty="0" smtClean="0"/>
              <a:t>So you want scale 1 and scale 2 to measure trait 1 and trait 2 differently (aka the traits shouldn’t be the same)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6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Method effects – how much scales cause overlap in traits</a:t>
            </a:r>
          </a:p>
          <a:p>
            <a:pPr lvl="1"/>
            <a:r>
              <a:rPr lang="en-US" dirty="0" smtClean="0"/>
              <a:t>So you want scale 1 to measure trait 1 and trait 2 differently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6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Widaman</a:t>
            </a:r>
            <a:r>
              <a:rPr lang="en-US" dirty="0" smtClean="0"/>
              <a:t> rules</a:t>
            </a:r>
          </a:p>
          <a:p>
            <a:pPr lvl="1"/>
            <a:r>
              <a:rPr lang="en-US" dirty="0" smtClean="0"/>
              <a:t>You are using a set of nested CFAs, so you want to use a chi-square difference test.</a:t>
            </a:r>
          </a:p>
          <a:p>
            <a:pPr lvl="1"/>
            <a:r>
              <a:rPr lang="en-US" dirty="0" smtClean="0"/>
              <a:t>(I think you could also probably easily use AIC or ECVI as well, but chi-square is the most common).</a:t>
            </a:r>
          </a:p>
          <a:p>
            <a:pPr lvl="1"/>
            <a:r>
              <a:rPr lang="en-US" dirty="0" smtClean="0"/>
              <a:t>You can also use a new rule that we will use extensively for MG models:</a:t>
            </a:r>
          </a:p>
          <a:p>
            <a:pPr lvl="2"/>
            <a:r>
              <a:rPr lang="en-US" dirty="0" smtClean="0"/>
              <a:t>Change in CFI &gt; .01 is a significant change in 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0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check out the new model specification, as it is not a normal CFA.</a:t>
            </a:r>
          </a:p>
          <a:p>
            <a:pPr lvl="1"/>
            <a:r>
              <a:rPr lang="en-US" dirty="0" smtClean="0"/>
              <a:t>I really would recommend setting up the model with traits on one side and methods on the other, with the questions down the middle.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6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check out the new model specification, as it is not a normal CFA.</a:t>
            </a:r>
          </a:p>
          <a:p>
            <a:pPr lvl="1"/>
            <a:r>
              <a:rPr lang="en-US" dirty="0" smtClean="0"/>
              <a:t>(page 277) As you’ll see we do not have the 1 set for indicator loadings on either side of the model. </a:t>
            </a:r>
          </a:p>
          <a:p>
            <a:pPr lvl="1"/>
            <a:r>
              <a:rPr lang="en-US" dirty="0" smtClean="0"/>
              <a:t>You should instead set the variance of each latent to 1.</a:t>
            </a:r>
          </a:p>
          <a:p>
            <a:pPr lvl="1"/>
            <a:r>
              <a:rPr lang="en-US" dirty="0" smtClean="0"/>
              <a:t>It’s still probably easiest to use the CFA button, but you will have to switch out the 1 from the indicator to the variance (for identification).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– Correlated Traits / Correlated Methods</a:t>
            </a:r>
          </a:p>
          <a:p>
            <a:pPr lvl="1"/>
            <a:r>
              <a:rPr lang="en-US" dirty="0" smtClean="0"/>
              <a:t>You will correlate traits with each other.</a:t>
            </a:r>
          </a:p>
          <a:p>
            <a:pPr lvl="1"/>
            <a:r>
              <a:rPr lang="en-US" dirty="0" smtClean="0"/>
              <a:t>You will correlate methods with each other.</a:t>
            </a:r>
          </a:p>
          <a:p>
            <a:pPr lvl="1"/>
            <a:r>
              <a:rPr lang="en-US" dirty="0" smtClean="0"/>
              <a:t>You will NOT cross correlate methods and traits.</a:t>
            </a:r>
          </a:p>
          <a:p>
            <a:pPr lvl="2"/>
            <a:r>
              <a:rPr lang="en-US" dirty="0" smtClean="0"/>
              <a:t>So you’ll get the error message saying but wait!  Correlations! Just hit proceed.</a:t>
            </a:r>
          </a:p>
        </p:txBody>
      </p:sp>
    </p:spTree>
    <p:extLst>
      <p:ext uri="{BB962C8B-B14F-4D97-AF65-F5344CB8AC3E}">
        <p14:creationId xmlns:p14="http://schemas.microsoft.com/office/powerpoint/2010/main" val="322553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1208</Words>
  <Application>Microsoft Macintosh PowerPoint</Application>
  <PresentationFormat>On-screen Show (4:3)</PresentationFormat>
  <Paragraphs>123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MTMM</vt:lpstr>
      <vt:lpstr>MTMM</vt:lpstr>
      <vt:lpstr>MTMM</vt:lpstr>
      <vt:lpstr>MTMM</vt:lpstr>
      <vt:lpstr>MTMM</vt:lpstr>
      <vt:lpstr>Steps</vt:lpstr>
      <vt:lpstr>Steps</vt:lpstr>
      <vt:lpstr>Steps</vt:lpstr>
      <vt:lpstr>Steps</vt:lpstr>
      <vt:lpstr>Steps</vt:lpstr>
      <vt:lpstr>Steps</vt:lpstr>
      <vt:lpstr>Comparisons </vt:lpstr>
      <vt:lpstr>Steps</vt:lpstr>
      <vt:lpstr>Steps</vt:lpstr>
      <vt:lpstr>Comparisons</vt:lpstr>
      <vt:lpstr>Steps </vt:lpstr>
      <vt:lpstr>Comparisons</vt:lpstr>
      <vt:lpstr>Steps</vt:lpstr>
      <vt:lpstr>Comparisons</vt:lpstr>
      <vt:lpstr>Parameter Estimates</vt:lpstr>
      <vt:lpstr>Parameter Estimates</vt:lpstr>
      <vt:lpstr>Parameter Estimates</vt:lpstr>
      <vt:lpstr>Parameter Estimates</vt:lpstr>
      <vt:lpstr>Correlated Uniqueness</vt:lpstr>
      <vt:lpstr>Correlated Uniqueness</vt:lpstr>
      <vt:lpstr>Correlated Uniqueness</vt:lpstr>
      <vt:lpstr>Correlated Uniqueness</vt:lpstr>
      <vt:lpstr>Correlated Uniqueness</vt:lpstr>
      <vt:lpstr>Let’s Try It!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MTMM</dc:title>
  <dc:creator>Erin Buchanan</dc:creator>
  <cp:lastModifiedBy>Erin Buchanan</cp:lastModifiedBy>
  <cp:revision>40</cp:revision>
  <dcterms:created xsi:type="dcterms:W3CDTF">2014-07-16T02:08:44Z</dcterms:created>
  <dcterms:modified xsi:type="dcterms:W3CDTF">2014-07-16T04:50:26Z</dcterms:modified>
</cp:coreProperties>
</file>