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63" r:id="rId9"/>
    <p:sldId id="264" r:id="rId10"/>
    <p:sldId id="288" r:id="rId11"/>
    <p:sldId id="265" r:id="rId12"/>
    <p:sldId id="266" r:id="rId13"/>
    <p:sldId id="273" r:id="rId14"/>
    <p:sldId id="267" r:id="rId15"/>
    <p:sldId id="289" r:id="rId16"/>
    <p:sldId id="274" r:id="rId17"/>
    <p:sldId id="269" r:id="rId18"/>
    <p:sldId id="290" r:id="rId19"/>
    <p:sldId id="275" r:id="rId20"/>
    <p:sldId id="270" r:id="rId21"/>
    <p:sldId id="291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3" r:id="rId30"/>
    <p:sldId id="292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3"/>
    <p:restoredTop sz="94737"/>
  </p:normalViewPr>
  <p:slideViewPr>
    <p:cSldViewPr snapToGrid="0" snapToObjects="1">
      <p:cViewPr varScale="1">
        <p:scale>
          <a:sx n="145" d="100"/>
          <a:sy n="145" d="100"/>
        </p:scale>
        <p:origin x="5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8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7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2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4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5/24/16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5/24/16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1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7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11A-FBD1-1542-92F4-D2EAD3953592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6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411A-FBD1-1542-92F4-D2EAD3953592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1998-7605-614C-AC56-0E8ABA0A0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3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davidakenny.net/cm/mtmm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MTMM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Brown Chapter </a:t>
            </a:r>
            <a:r>
              <a:rPr lang="en-US" dirty="0" smtClean="0"/>
              <a:t>6</a:t>
            </a:r>
          </a:p>
          <a:p>
            <a:r>
              <a:rPr lang="en-US" dirty="0" smtClean="0"/>
              <a:t>Also recommend: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davidakenny.net/cm/mtmm.htm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encrypted-tbn0.gstatic.com/images?q=tbn:ANd9GcThaprCGyqXj_J4AiEldk9w4faIPTS4OFp-hb6rnke7K4DqPYiK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88" y="960150"/>
            <a:ext cx="5610863" cy="467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1539" y="3114264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370" y="3113343"/>
            <a:ext cx="68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3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1 </a:t>
            </a:r>
          </a:p>
          <a:p>
            <a:pPr lvl="1"/>
            <a:r>
              <a:rPr lang="en-US" dirty="0" smtClean="0"/>
              <a:t>One of the big concerns/complaints with the traditional MTMM steps is that Model 1 is likely to create a </a:t>
            </a:r>
            <a:r>
              <a:rPr lang="en-US" dirty="0" err="1" smtClean="0"/>
              <a:t>heywood</a:t>
            </a:r>
            <a:r>
              <a:rPr lang="en-US" dirty="0" smtClean="0"/>
              <a:t> case with a negative error variance.</a:t>
            </a:r>
          </a:p>
          <a:p>
            <a:pPr lvl="1"/>
            <a:r>
              <a:rPr lang="en-US" dirty="0" smtClean="0"/>
              <a:t>Mostly because models are so complex – but think a lot of this stuff is correlated (on purpose), so it’s hard to figure out where all that correlation goes.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1</a:t>
            </a:r>
          </a:p>
          <a:p>
            <a:pPr lvl="1"/>
            <a:r>
              <a:rPr lang="en-US" dirty="0" smtClean="0"/>
              <a:t>If you get a Heywood case of negative variance:</a:t>
            </a:r>
          </a:p>
          <a:p>
            <a:pPr lvl="2"/>
            <a:r>
              <a:rPr lang="en-US" dirty="0" smtClean="0"/>
              <a:t>Set the value to something small and positive </a:t>
            </a:r>
            <a:endParaRPr lang="en-US" dirty="0"/>
          </a:p>
          <a:p>
            <a:pPr lvl="3"/>
            <a:r>
              <a:rPr lang="en-US" dirty="0" smtClean="0"/>
              <a:t>If you know the variance by having the real data, set it to that. </a:t>
            </a:r>
          </a:p>
          <a:p>
            <a:pPr lvl="2"/>
            <a:r>
              <a:rPr lang="en-US" dirty="0" smtClean="0"/>
              <a:t>Set the value equal to another small positive parameter.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1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model (2-4) is compared to model 1.</a:t>
            </a:r>
          </a:p>
          <a:p>
            <a:pPr lvl="1"/>
            <a:r>
              <a:rPr lang="en-US" dirty="0" smtClean="0"/>
              <a:t>Model 1 represents the best case scenario, wherein traits are correlated but not perfectly and they are estimated by the measurements but not perfectly.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01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2 – No traits / correlated methods</a:t>
            </a:r>
          </a:p>
          <a:p>
            <a:pPr lvl="1"/>
            <a:r>
              <a:rPr lang="en-US" dirty="0" smtClean="0"/>
              <a:t>Completely delete the trait </a:t>
            </a:r>
            <a:r>
              <a:rPr lang="en-US" dirty="0" err="1" smtClean="0"/>
              <a:t>latents</a:t>
            </a:r>
            <a:r>
              <a:rPr lang="en-US" dirty="0" smtClean="0"/>
              <a:t> (leave those indicators alone!).</a:t>
            </a:r>
          </a:p>
          <a:p>
            <a:pPr lvl="1"/>
            <a:r>
              <a:rPr lang="en-US" dirty="0" smtClean="0"/>
              <a:t>So now, you are basically testing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encrypted-tbn0.gstatic.com/images?q=tbn:ANd9GcThaprCGyqXj_J4AiEldk9w4faIPTS4OFp-hb6rnke7K4DqPYiK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88" y="960150"/>
            <a:ext cx="5610863" cy="467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1539" y="3114264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370" y="3113343"/>
            <a:ext cx="68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3431" y="316523"/>
            <a:ext cx="3745523" cy="63128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9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1 versus Model 2</a:t>
            </a:r>
          </a:p>
          <a:p>
            <a:pPr lvl="1"/>
            <a:r>
              <a:rPr lang="en-US" dirty="0" smtClean="0"/>
              <a:t>Convergent validity – independent measures of the same trait are correlated</a:t>
            </a:r>
          </a:p>
          <a:p>
            <a:pPr lvl="1"/>
            <a:r>
              <a:rPr lang="en-US" dirty="0" smtClean="0"/>
              <a:t>You want Model 2 to be worse than model 1.</a:t>
            </a:r>
          </a:p>
          <a:p>
            <a:pPr lvl="1"/>
            <a:r>
              <a:rPr lang="en-US" dirty="0" smtClean="0"/>
              <a:t>Model 1 has both traits and methods – model 2 has only methods.  If model 2 is good, that means that methods is the best estimate for the data, and traits are not useful (eek).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10" y="6447279"/>
            <a:ext cx="31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Convergent validity of the traits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3 – Perfectly correlated traits / freely correlated methods</a:t>
            </a:r>
          </a:p>
          <a:p>
            <a:pPr lvl="1"/>
            <a:r>
              <a:rPr lang="en-US" dirty="0" smtClean="0"/>
              <a:t>In this model, you have both traits and methods</a:t>
            </a:r>
          </a:p>
          <a:p>
            <a:pPr lvl="1"/>
            <a:r>
              <a:rPr lang="en-US" dirty="0" smtClean="0"/>
              <a:t>You will set the covariance arrows (those double headed ones) to 1 </a:t>
            </a:r>
          </a:p>
          <a:p>
            <a:pPr lvl="1"/>
            <a:r>
              <a:rPr lang="en-US" dirty="0" smtClean="0"/>
              <a:t>Now we are testing if all the traits are the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encrypted-tbn0.gstatic.com/images?q=tbn:ANd9GcThaprCGyqXj_J4AiEldk9w4faIPTS4OFp-hb6rnke7K4DqPYiK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88" y="960150"/>
            <a:ext cx="5610863" cy="467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1539" y="3114264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370" y="3113343"/>
            <a:ext cx="68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68315" y="1846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75792" y="1846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75792" y="2851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75792" y="3874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68315" y="3220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68315" y="2666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1 versus Model 3</a:t>
            </a:r>
          </a:p>
          <a:p>
            <a:pPr lvl="1"/>
            <a:r>
              <a:rPr lang="en-US" dirty="0" smtClean="0"/>
              <a:t>Discriminant validity – you want traits to measure different things </a:t>
            </a:r>
          </a:p>
          <a:p>
            <a:pPr lvl="1"/>
            <a:r>
              <a:rPr lang="en-US" dirty="0" smtClean="0"/>
              <a:t>You want model 3 to be bad.</a:t>
            </a:r>
          </a:p>
          <a:p>
            <a:pPr lvl="1"/>
            <a:r>
              <a:rPr lang="en-US" dirty="0" smtClean="0"/>
              <a:t>So you are comparing a freely estimated model (1) to a model where the correlations are set to 1 (model 3).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854" y="6386865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Discriminant validity of the traits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Multi-trait multi-method</a:t>
            </a:r>
          </a:p>
          <a:p>
            <a:pPr lvl="1"/>
            <a:r>
              <a:rPr lang="en-US" dirty="0" smtClean="0"/>
              <a:t>Traits – the latent factors you are trying to measure</a:t>
            </a:r>
          </a:p>
          <a:p>
            <a:pPr lvl="1"/>
            <a:r>
              <a:rPr lang="en-US" dirty="0" smtClean="0"/>
              <a:t>Methods – the way you are measuring the latent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45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4 – Freely correlated traits / uncorrelated methods</a:t>
            </a:r>
          </a:p>
          <a:p>
            <a:pPr lvl="1"/>
            <a:r>
              <a:rPr lang="en-US" dirty="0" smtClean="0"/>
              <a:t>In this model, set the covariance arrows between methods </a:t>
            </a:r>
            <a:r>
              <a:rPr lang="en-US" dirty="0" err="1" smtClean="0"/>
              <a:t>latents</a:t>
            </a:r>
            <a:r>
              <a:rPr lang="en-US" dirty="0" smtClean="0"/>
              <a:t> to zero.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encrypted-tbn0.gstatic.com/images?q=tbn:ANd9GcThaprCGyqXj_J4AiEldk9w4faIPTS4OFp-hb6rnke7K4DqPYiK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88" y="960150"/>
            <a:ext cx="5610863" cy="467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1539" y="3114264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370" y="3113343"/>
            <a:ext cx="68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81551" y="2928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1 versus Model 4</a:t>
            </a:r>
          </a:p>
          <a:p>
            <a:pPr lvl="1"/>
            <a:r>
              <a:rPr lang="en-US" dirty="0" smtClean="0"/>
              <a:t>Discriminant validity – you want the methods to measure different things (otherwise why use them all?)</a:t>
            </a:r>
          </a:p>
          <a:p>
            <a:pPr lvl="1"/>
            <a:r>
              <a:rPr lang="en-US" dirty="0" smtClean="0"/>
              <a:t>So you want freely estimated correlations (model 1) to equal </a:t>
            </a:r>
            <a:r>
              <a:rPr lang="en-US" dirty="0" err="1" smtClean="0"/>
              <a:t>unestimated</a:t>
            </a:r>
            <a:r>
              <a:rPr lang="en-US" dirty="0" smtClean="0"/>
              <a:t> correlations (setting them to zero, model 4).</a:t>
            </a:r>
          </a:p>
          <a:p>
            <a:pPr lvl="1"/>
            <a:r>
              <a:rPr lang="en-US" dirty="0" smtClean="0"/>
              <a:t>You want model 1 = model 4.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048" y="6359253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Discriminant validity of the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yourself a table for this one:</a:t>
            </a:r>
          </a:p>
          <a:p>
            <a:r>
              <a:rPr lang="en-US" dirty="0" smtClean="0"/>
              <a:t>For each item</a:t>
            </a:r>
            <a:endParaRPr lang="en-US" dirty="0"/>
          </a:p>
          <a:p>
            <a:pPr lvl="1"/>
            <a:r>
              <a:rPr lang="en-US" dirty="0" smtClean="0"/>
              <a:t>Standardized loadings for traits and methods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21630"/>
              </p:ext>
            </p:extLst>
          </p:nvPr>
        </p:nvGraphicFramePr>
        <p:xfrm>
          <a:off x="546882" y="3575848"/>
          <a:ext cx="6995160" cy="147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8270"/>
                <a:gridCol w="1439545"/>
                <a:gridCol w="1429385"/>
                <a:gridCol w="1398270"/>
                <a:gridCol w="132969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PI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GV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 rating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 rating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Item 1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Item 2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Item 3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Item 4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Item 5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Item 6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7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that table you want:</a:t>
            </a:r>
          </a:p>
          <a:p>
            <a:pPr lvl="1"/>
            <a:r>
              <a:rPr lang="en-US" dirty="0" smtClean="0"/>
              <a:t>Convergent validity – the trait loadings are higher than the methods loadings </a:t>
            </a:r>
          </a:p>
          <a:p>
            <a:pPr lvl="2"/>
            <a:r>
              <a:rPr lang="en-US" dirty="0" smtClean="0"/>
              <a:t>This finding tells you that the trait effects &gt; method effects.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15327"/>
              </p:ext>
            </p:extLst>
          </p:nvPr>
        </p:nvGraphicFramePr>
        <p:xfrm>
          <a:off x="538090" y="4068217"/>
          <a:ext cx="6995160" cy="147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8270"/>
                <a:gridCol w="1439545"/>
                <a:gridCol w="1429385"/>
                <a:gridCol w="1398270"/>
                <a:gridCol w="132969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PI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GV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 rating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 rating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Item 1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.89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.24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Item 2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.67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.29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Item 3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.50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.30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Item 4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.56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.70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Item 5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.87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.21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Item 6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.71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.31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51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let’s look at correlations</a:t>
            </a:r>
          </a:p>
          <a:p>
            <a:pPr lvl="1"/>
            <a:r>
              <a:rPr lang="en-US" dirty="0" smtClean="0"/>
              <a:t>Include correlations of traits to traits, methods to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6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traits table:</a:t>
            </a:r>
          </a:p>
          <a:p>
            <a:pPr lvl="1"/>
            <a:r>
              <a:rPr lang="en-US" dirty="0" smtClean="0"/>
              <a:t>Discriminant validity – you want traits correlations to be low (aka they don’t overlap that much).</a:t>
            </a:r>
          </a:p>
          <a:p>
            <a:r>
              <a:rPr lang="en-US" dirty="0" smtClean="0"/>
              <a:t>In the methods table:</a:t>
            </a:r>
          </a:p>
          <a:p>
            <a:pPr lvl="1"/>
            <a:r>
              <a:rPr lang="en-US" dirty="0" smtClean="0"/>
              <a:t>Discriminant validity – you want the methods correlations to be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3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Uniqueness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type of model, you assume that the methods effects are the correlations in error terms</a:t>
            </a:r>
          </a:p>
          <a:p>
            <a:pPr lvl="1"/>
            <a:r>
              <a:rPr lang="en-US" dirty="0" smtClean="0"/>
              <a:t>This type of analysis is completely separate from the previously listed steps.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Uniqueness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set up:</a:t>
            </a:r>
          </a:p>
          <a:p>
            <a:pPr lvl="1"/>
            <a:r>
              <a:rPr lang="en-US" dirty="0" smtClean="0"/>
              <a:t>Create a traits side of your model, the same as the first model you created</a:t>
            </a:r>
          </a:p>
          <a:p>
            <a:pPr lvl="1"/>
            <a:r>
              <a:rPr lang="en-US" dirty="0" smtClean="0"/>
              <a:t>Instead of creating a methods side with </a:t>
            </a:r>
            <a:r>
              <a:rPr lang="en-US" dirty="0" err="1" smtClean="0"/>
              <a:t>latents</a:t>
            </a:r>
            <a:r>
              <a:rPr lang="en-US" dirty="0" smtClean="0"/>
              <a:t>, just correlate the errors within methods (not all of them!)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encrypted-tbn0.gstatic.com/images?q=tbn:ANd9GcThaprCGyqXj_J4AiEldk9w4faIPTS4OFp-hb6rnke7K4DqPYiK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91"/>
          <a:stretch/>
        </p:blipFill>
        <p:spPr bwMode="auto">
          <a:xfrm>
            <a:off x="1670689" y="960150"/>
            <a:ext cx="3754166" cy="467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1539" y="3114264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370" y="3113343"/>
            <a:ext cx="68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Convergent validity – how much different assessments measure the same traits</a:t>
            </a:r>
          </a:p>
          <a:p>
            <a:pPr lvl="1"/>
            <a:r>
              <a:rPr lang="en-US" dirty="0" smtClean="0"/>
              <a:t>So you want scale 1 and scale 2 to measure trait 1 equally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29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70" y="0"/>
            <a:ext cx="5280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Uniqueness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 not have anything to compare the model to though … you just use the parameter comparisons explained earlier.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Uniqueness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Convergent validity – check out the standardized estimates for each trait </a:t>
            </a:r>
            <a:endParaRPr lang="en-US" dirty="0" smtClean="0"/>
          </a:p>
          <a:p>
            <a:r>
              <a:rPr lang="en-US" dirty="0" smtClean="0"/>
              <a:t>Like </a:t>
            </a:r>
            <a:r>
              <a:rPr lang="en-US" dirty="0" smtClean="0"/>
              <a:t>factor loadings want them to be significant (usually above .300)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Uniqueness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Discriminant validity – you will check out the correlation table for the traits (same rules)</a:t>
            </a:r>
          </a:p>
          <a:p>
            <a:r>
              <a:rPr lang="en-US" dirty="0" smtClean="0"/>
              <a:t>You will then check out the correlations of the error terms within each method to determine if they are highly correlated (same rules)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4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Discriminant validity – how much different assessment methods diverge in measurement of different traits </a:t>
            </a:r>
          </a:p>
          <a:p>
            <a:pPr lvl="1"/>
            <a:r>
              <a:rPr lang="en-US" dirty="0" smtClean="0"/>
              <a:t>So you want scale 1 and scale 2 to measure trait 1 and trait 2 differently </a:t>
            </a:r>
          </a:p>
          <a:p>
            <a:pPr lvl="2"/>
            <a:r>
              <a:rPr lang="en-US" dirty="0" smtClean="0"/>
              <a:t>That means that both scales are equally useful</a:t>
            </a:r>
          </a:p>
        </p:txBody>
      </p:sp>
    </p:spTree>
    <p:extLst>
      <p:ext uri="{BB962C8B-B14F-4D97-AF65-F5344CB8AC3E}">
        <p14:creationId xmlns:p14="http://schemas.microsoft.com/office/powerpoint/2010/main" val="345346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Method effects – how much scales cause overlap in traits</a:t>
            </a:r>
          </a:p>
          <a:p>
            <a:pPr lvl="1"/>
            <a:r>
              <a:rPr lang="en-US" dirty="0" smtClean="0"/>
              <a:t>So you want scale 1 to measure trait 1 and trait 2 differently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6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 Model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using a set of nested CFAs, so you want to use a chi-square difference test.</a:t>
            </a:r>
          </a:p>
          <a:p>
            <a:pPr lvl="1"/>
            <a:r>
              <a:rPr lang="en-US" dirty="0" smtClean="0"/>
              <a:t>(I think you could also probably easily use AIC or ECVI as well, but chi-square is the most common).</a:t>
            </a:r>
          </a:p>
          <a:p>
            <a:pPr lvl="1"/>
            <a:r>
              <a:rPr lang="en-US" dirty="0" smtClean="0"/>
              <a:t>You can also use a new rule that we will use extensively for MG models:</a:t>
            </a:r>
          </a:p>
          <a:p>
            <a:pPr lvl="2"/>
            <a:r>
              <a:rPr lang="en-US" dirty="0" smtClean="0"/>
              <a:t>Change in CFI &gt; .01 is a significant change in 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0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lots of approaches to MTMM</a:t>
            </a:r>
          </a:p>
          <a:p>
            <a:r>
              <a:rPr lang="en-US" dirty="0" smtClean="0"/>
              <a:t>We are going to cover the </a:t>
            </a:r>
            <a:r>
              <a:rPr lang="en-US" dirty="0" err="1"/>
              <a:t>Widaman</a:t>
            </a:r>
            <a:r>
              <a:rPr lang="en-US" dirty="0"/>
              <a:t>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You can also use correlation tables only, different methods of error correlation, etc. 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91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check out the new model specification, as it is not a normal CFA.</a:t>
            </a:r>
          </a:p>
          <a:p>
            <a:pPr lvl="1"/>
            <a:r>
              <a:rPr lang="en-US" dirty="0" smtClean="0"/>
              <a:t>You do not want to use normal scaling on the manifest variables. </a:t>
            </a:r>
          </a:p>
          <a:p>
            <a:pPr lvl="1"/>
            <a:r>
              <a:rPr lang="en-US" dirty="0" smtClean="0"/>
              <a:t>You should instead set the variance of each latent to 1.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std.lv</a:t>
            </a:r>
            <a:r>
              <a:rPr lang="en-US" dirty="0" smtClean="0"/>
              <a:t> = TRUE. </a:t>
            </a:r>
          </a:p>
        </p:txBody>
      </p:sp>
    </p:spTree>
    <p:extLst>
      <p:ext uri="{BB962C8B-B14F-4D97-AF65-F5344CB8AC3E}">
        <p14:creationId xmlns:p14="http://schemas.microsoft.com/office/powerpoint/2010/main" val="334724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1 – Correlated Traits / Correlated Methods</a:t>
            </a:r>
          </a:p>
          <a:p>
            <a:pPr lvl="1"/>
            <a:r>
              <a:rPr lang="en-US" dirty="0" smtClean="0"/>
              <a:t>You will correlate traits with each other.</a:t>
            </a:r>
          </a:p>
          <a:p>
            <a:pPr lvl="1"/>
            <a:r>
              <a:rPr lang="en-US" dirty="0" smtClean="0"/>
              <a:t>You will correlate methods with each other.</a:t>
            </a:r>
          </a:p>
          <a:p>
            <a:pPr lvl="1"/>
            <a:r>
              <a:rPr lang="en-US" dirty="0" smtClean="0"/>
              <a:t>You will NOT cross correlate methods and traits.</a:t>
            </a:r>
          </a:p>
          <a:p>
            <a:pPr lvl="2"/>
            <a:r>
              <a:rPr lang="en-US" dirty="0" smtClean="0"/>
              <a:t>So how can we force </a:t>
            </a:r>
            <a:r>
              <a:rPr lang="en-US" dirty="0" err="1" smtClean="0"/>
              <a:t>lavaan</a:t>
            </a:r>
            <a:r>
              <a:rPr lang="en-US" dirty="0" smtClean="0"/>
              <a:t> to do that?</a:t>
            </a:r>
          </a:p>
          <a:p>
            <a:pPr lvl="2"/>
            <a:r>
              <a:rPr lang="en-US" dirty="0" smtClean="0"/>
              <a:t>Latent ~~ 0*latent </a:t>
            </a:r>
          </a:p>
        </p:txBody>
      </p:sp>
    </p:spTree>
    <p:extLst>
      <p:ext uri="{BB962C8B-B14F-4D97-AF65-F5344CB8AC3E}">
        <p14:creationId xmlns:p14="http://schemas.microsoft.com/office/powerpoint/2010/main" val="322553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1138</Words>
  <Application>Microsoft Macintosh PowerPoint</Application>
  <PresentationFormat>On-screen Show (4:3)</PresentationFormat>
  <Paragraphs>199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Calibri</vt:lpstr>
      <vt:lpstr>Arial</vt:lpstr>
      <vt:lpstr>Office Theme</vt:lpstr>
      <vt:lpstr>MTMM</vt:lpstr>
      <vt:lpstr>MTMM</vt:lpstr>
      <vt:lpstr>MTMM</vt:lpstr>
      <vt:lpstr>MTMM</vt:lpstr>
      <vt:lpstr>MTMM</vt:lpstr>
      <vt:lpstr>Reminder Model Comparison</vt:lpstr>
      <vt:lpstr>Steps</vt:lpstr>
      <vt:lpstr>Steps</vt:lpstr>
      <vt:lpstr>Steps</vt:lpstr>
      <vt:lpstr>PowerPoint Presentation</vt:lpstr>
      <vt:lpstr>Steps</vt:lpstr>
      <vt:lpstr>Steps</vt:lpstr>
      <vt:lpstr>Comparisons </vt:lpstr>
      <vt:lpstr>Steps</vt:lpstr>
      <vt:lpstr>PowerPoint Presentation</vt:lpstr>
      <vt:lpstr>Comparisons</vt:lpstr>
      <vt:lpstr>Steps </vt:lpstr>
      <vt:lpstr>PowerPoint Presentation</vt:lpstr>
      <vt:lpstr>Comparisons</vt:lpstr>
      <vt:lpstr>Steps</vt:lpstr>
      <vt:lpstr>PowerPoint Presentation</vt:lpstr>
      <vt:lpstr>Comparisons</vt:lpstr>
      <vt:lpstr>Parameter Estimates</vt:lpstr>
      <vt:lpstr>Parameter Estimates</vt:lpstr>
      <vt:lpstr>Parameter Estimates</vt:lpstr>
      <vt:lpstr>Parameter Estimates</vt:lpstr>
      <vt:lpstr>Correlated Uniqueness</vt:lpstr>
      <vt:lpstr>Correlated Uniqueness</vt:lpstr>
      <vt:lpstr>PowerPoint Presentation</vt:lpstr>
      <vt:lpstr>PowerPoint Presentation</vt:lpstr>
      <vt:lpstr>Correlated Uniqueness</vt:lpstr>
      <vt:lpstr>Correlated Uniqueness</vt:lpstr>
      <vt:lpstr>Correlated Uniqueness</vt:lpstr>
    </vt:vector>
  </TitlesOfParts>
  <Company>Missouri State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MTMM</dc:title>
  <dc:creator>Erin Buchanan</dc:creator>
  <cp:lastModifiedBy>Erin M. Buchanan</cp:lastModifiedBy>
  <cp:revision>59</cp:revision>
  <dcterms:created xsi:type="dcterms:W3CDTF">2014-07-16T02:08:44Z</dcterms:created>
  <dcterms:modified xsi:type="dcterms:W3CDTF">2016-05-24T19:10:51Z</dcterms:modified>
</cp:coreProperties>
</file>