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258" r:id="rId9"/>
    <p:sldId id="264" r:id="rId10"/>
    <p:sldId id="262" r:id="rId11"/>
    <p:sldId id="263" r:id="rId12"/>
    <p:sldId id="267" r:id="rId13"/>
    <p:sldId id="268" r:id="rId14"/>
    <p:sldId id="270" r:id="rId15"/>
    <p:sldId id="291" r:id="rId16"/>
    <p:sldId id="269" r:id="rId17"/>
    <p:sldId id="271" r:id="rId18"/>
    <p:sldId id="272" r:id="rId19"/>
    <p:sldId id="275" r:id="rId20"/>
    <p:sldId id="276" r:id="rId21"/>
    <p:sldId id="278" r:id="rId22"/>
    <p:sldId id="281" r:id="rId23"/>
    <p:sldId id="282" r:id="rId24"/>
    <p:sldId id="283" r:id="rId25"/>
    <p:sldId id="289" r:id="rId26"/>
    <p:sldId id="355" r:id="rId27"/>
    <p:sldId id="356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3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E276-9233-E949-8FFE-B27242E10D88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Multigroup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Beaujean</a:t>
            </a:r>
            <a:r>
              <a:rPr lang="en-US" dirty="0" smtClean="0"/>
              <a:t> Chapter 4</a:t>
            </a:r>
          </a:p>
          <a:p>
            <a:r>
              <a:rPr lang="en-US" dirty="0" smtClean="0"/>
              <a:t>Brown 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test the model as a regular CFA with everyone in the dataset </a:t>
            </a:r>
          </a:p>
          <a:p>
            <a:pPr lvl="1"/>
            <a:r>
              <a:rPr lang="en-US" dirty="0" smtClean="0"/>
              <a:t>These models are the least restrictive</a:t>
            </a:r>
          </a:p>
          <a:p>
            <a:pPr lvl="1"/>
            <a:r>
              <a:rPr lang="en-US" dirty="0" smtClean="0"/>
              <a:t>Do not group them</a:t>
            </a:r>
          </a:p>
          <a:p>
            <a:pPr lvl="1"/>
            <a:r>
              <a:rPr lang="en-US" dirty="0"/>
              <a:t>You start by putting everyone together regardless of group (because if the regular CFA is bad, </a:t>
            </a:r>
            <a:r>
              <a:rPr lang="en-US" dirty="0" err="1"/>
              <a:t>multigroup</a:t>
            </a:r>
            <a:r>
              <a:rPr lang="en-US" dirty="0"/>
              <a:t> testing is not appropriate).</a:t>
            </a:r>
          </a:p>
        </p:txBody>
      </p:sp>
    </p:spTree>
    <p:extLst>
      <p:ext uri="{BB962C8B-B14F-4D97-AF65-F5344CB8AC3E}">
        <p14:creationId xmlns:p14="http://schemas.microsoft.com/office/powerpoint/2010/main" val="36246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test each group separately with the same CFA structure to determine that each individual group fits ok. </a:t>
            </a:r>
          </a:p>
          <a:p>
            <a:pPr lvl="1"/>
            <a:r>
              <a:rPr lang="en-US" dirty="0" smtClean="0"/>
              <a:t>Fit indices often decrease slightly here, because sample size is smaller (which usually has a bit more error variance).</a:t>
            </a:r>
          </a:p>
          <a:p>
            <a:pPr lvl="1"/>
            <a:r>
              <a:rPr lang="en-US" dirty="0" smtClean="0"/>
              <a:t>That’s ok. You are looking for big group differences.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Nesting!</a:t>
            </a:r>
          </a:p>
          <a:p>
            <a:pPr lvl="1"/>
            <a:r>
              <a:rPr lang="en-US" dirty="0" smtClean="0"/>
              <a:t>The next steps will be to nest the two models together.</a:t>
            </a:r>
          </a:p>
          <a:p>
            <a:pPr lvl="1"/>
            <a:r>
              <a:rPr lang="en-US" dirty="0" smtClean="0"/>
              <a:t>Nesting is like stacking the models together (like pancakes).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nested model steps, most people use Brown’s terminology and procedure.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Beaujean</a:t>
            </a:r>
            <a:r>
              <a:rPr lang="en-US" dirty="0" smtClean="0"/>
              <a:t> terms are a mix of different ones (there’s nothing wrong with them, but I’ve mostly seen Brown’s published).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possible paths:</a:t>
            </a:r>
          </a:p>
          <a:p>
            <a:pPr lvl="1"/>
            <a:r>
              <a:rPr lang="en-US" dirty="0" smtClean="0"/>
              <a:t>The whole model (the picture)</a:t>
            </a:r>
          </a:p>
          <a:p>
            <a:pPr lvl="1"/>
            <a:r>
              <a:rPr lang="en-US" dirty="0" smtClean="0"/>
              <a:t>Loadings (regression weights)</a:t>
            </a:r>
          </a:p>
          <a:p>
            <a:pPr lvl="1"/>
            <a:r>
              <a:rPr lang="en-US" dirty="0" smtClean="0"/>
              <a:t>Intercepts (y-intercept for each item)</a:t>
            </a:r>
          </a:p>
          <a:p>
            <a:pPr lvl="1"/>
            <a:r>
              <a:rPr lang="en-US" dirty="0" smtClean="0"/>
              <a:t>Error variances (variance)</a:t>
            </a:r>
          </a:p>
          <a:p>
            <a:pPr lvl="1"/>
            <a:r>
              <a:rPr lang="en-US" dirty="0" smtClean="0"/>
              <a:t>Factor variances (variances for the </a:t>
            </a:r>
            <a:r>
              <a:rPr lang="en-US" dirty="0" err="1" smtClean="0"/>
              <a:t>latents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Factor </a:t>
            </a:r>
            <a:r>
              <a:rPr lang="en-US" dirty="0" err="1" smtClean="0"/>
              <a:t>covariances</a:t>
            </a:r>
            <a:r>
              <a:rPr lang="en-US" dirty="0" smtClean="0"/>
              <a:t> (correlation)</a:t>
            </a:r>
          </a:p>
          <a:p>
            <a:pPr lvl="1"/>
            <a:r>
              <a:rPr lang="en-US" dirty="0" smtClean="0"/>
              <a:t>Factor means (latent means)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a + </a:t>
            </a:r>
            <a:r>
              <a:rPr lang="en-US" dirty="0" err="1" smtClean="0"/>
              <a:t>bx</a:t>
            </a:r>
            <a:r>
              <a:rPr lang="en-US" dirty="0" smtClean="0"/>
              <a:t> + e</a:t>
            </a:r>
          </a:p>
          <a:p>
            <a:pPr lvl="1"/>
            <a:r>
              <a:rPr lang="en-US" dirty="0" smtClean="0"/>
              <a:t>A = intercept</a:t>
            </a:r>
          </a:p>
          <a:p>
            <a:pPr lvl="1"/>
            <a:r>
              <a:rPr lang="en-US" dirty="0" smtClean="0"/>
              <a:t>B = Loading</a:t>
            </a:r>
          </a:p>
          <a:p>
            <a:pPr lvl="1"/>
            <a:r>
              <a:rPr lang="en-US" dirty="0" smtClean="0"/>
              <a:t>E = residual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form / </a:t>
            </a:r>
            <a:r>
              <a:rPr lang="en-US" dirty="0" err="1" smtClean="0"/>
              <a:t>configural</a:t>
            </a:r>
            <a:r>
              <a:rPr lang="en-US" dirty="0" smtClean="0"/>
              <a:t> invariance</a:t>
            </a:r>
          </a:p>
          <a:p>
            <a:pPr lvl="1"/>
            <a:r>
              <a:rPr lang="en-US" dirty="0" smtClean="0"/>
              <a:t>In this model, you put the two groups together into the same model.</a:t>
            </a:r>
          </a:p>
          <a:p>
            <a:pPr lvl="1"/>
            <a:r>
              <a:rPr lang="en-US" dirty="0" smtClean="0"/>
              <a:t>You do not force any of the paths to be the same, but you are forcing the model picture to be the same.</a:t>
            </a:r>
          </a:p>
          <a:p>
            <a:pPr lvl="1"/>
            <a:r>
              <a:rPr lang="en-US" dirty="0" smtClean="0"/>
              <a:t>You are testing if both groups show the same factor structure (configuration).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Invariance</a:t>
            </a:r>
          </a:p>
          <a:p>
            <a:pPr lvl="1"/>
            <a:r>
              <a:rPr lang="en-US" dirty="0" smtClean="0"/>
              <a:t>In this model, you are forcing all the factor loadings (regression weights) to be exactly the same</a:t>
            </a:r>
          </a:p>
          <a:p>
            <a:pPr lvl="1"/>
            <a:r>
              <a:rPr lang="en-US" dirty="0" smtClean="0"/>
              <a:t>This step will tell you if the groups have the same weights for each question – or if some questions have different signs or strengths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Invariance</a:t>
            </a:r>
          </a:p>
          <a:p>
            <a:pPr lvl="1"/>
            <a:r>
              <a:rPr lang="en-US" dirty="0" smtClean="0"/>
              <a:t>In this model, you are forcing the intercepts of the items to be the same.</a:t>
            </a:r>
          </a:p>
          <a:p>
            <a:pPr lvl="1"/>
            <a:r>
              <a:rPr lang="en-US" dirty="0" smtClean="0"/>
              <a:t>This step will tell you if items have the same starting point – remember that the y-intercept is the mean of the item.</a:t>
            </a:r>
          </a:p>
          <a:p>
            <a:pPr lvl="1"/>
            <a:r>
              <a:rPr lang="en-US" dirty="0" smtClean="0"/>
              <a:t>If a MG model is going to indicate non-invariance – this step is usually the one that breaks.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Factorial Invariance</a:t>
            </a:r>
          </a:p>
          <a:p>
            <a:pPr lvl="1"/>
            <a:r>
              <a:rPr lang="en-US" dirty="0" smtClean="0"/>
              <a:t>In this model, you are forcing the error variances for each item to be the same. </a:t>
            </a:r>
            <a:endParaRPr lang="en-US" dirty="0"/>
          </a:p>
          <a:p>
            <a:pPr lvl="1"/>
            <a:r>
              <a:rPr lang="en-US" dirty="0" smtClean="0"/>
              <a:t>This step will tell you if the variance (the spread) of the item is the same for each </a:t>
            </a:r>
            <a:r>
              <a:rPr lang="en-US" dirty="0" smtClean="0"/>
              <a:t>group.  </a:t>
            </a:r>
            <a:r>
              <a:rPr lang="en-US" dirty="0" smtClean="0"/>
              <a:t>If you get differences, that indicates one group has a larger range of answers than another. (means they are more heterogeneous).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 – Equivalent </a:t>
            </a:r>
          </a:p>
          <a:p>
            <a:pPr lvl="1"/>
            <a:r>
              <a:rPr lang="en-US" dirty="0" smtClean="0"/>
              <a:t>Means that the structures, items, etc. are equal</a:t>
            </a:r>
          </a:p>
          <a:p>
            <a:pPr lvl="1"/>
            <a:r>
              <a:rPr lang="en-US" dirty="0" smtClean="0"/>
              <a:t>Even better definition:</a:t>
            </a:r>
          </a:p>
          <a:p>
            <a:pPr lvl="2"/>
            <a:r>
              <a:rPr lang="en-US" dirty="0" smtClean="0"/>
              <a:t>Under different conditions, do the measurements yield the same measurement of attributes?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Population Heterogeneity </a:t>
            </a:r>
          </a:p>
          <a:p>
            <a:pPr lvl="1"/>
            <a:r>
              <a:rPr lang="en-US" dirty="0" smtClean="0"/>
              <a:t>Equal factor variances </a:t>
            </a:r>
          </a:p>
          <a:p>
            <a:pPr lvl="2"/>
            <a:r>
              <a:rPr lang="en-US" dirty="0" smtClean="0"/>
              <a:t>Testing if </a:t>
            </a:r>
            <a:r>
              <a:rPr lang="en-US" dirty="0" err="1" smtClean="0"/>
              <a:t>latents</a:t>
            </a:r>
            <a:r>
              <a:rPr lang="en-US" dirty="0" smtClean="0"/>
              <a:t> have the same set of variance – means that the overall score has the same spread</a:t>
            </a:r>
          </a:p>
          <a:p>
            <a:pPr lvl="1"/>
            <a:r>
              <a:rPr lang="en-US" dirty="0" smtClean="0"/>
              <a:t>Equal factor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2"/>
            <a:r>
              <a:rPr lang="en-US" dirty="0" smtClean="0"/>
              <a:t>Testing if the correlations between factors is the same for each group</a:t>
            </a:r>
          </a:p>
          <a:p>
            <a:pPr lvl="1"/>
            <a:r>
              <a:rPr lang="en-US" dirty="0" smtClean="0"/>
              <a:t>Equal latent means</a:t>
            </a:r>
          </a:p>
          <a:p>
            <a:pPr lvl="2"/>
            <a:r>
              <a:rPr lang="en-US" dirty="0" smtClean="0"/>
              <a:t>Testing if the overall latent means are equal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776" y="87027"/>
            <a:ext cx="7376829" cy="677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tell if steps are invariant?</a:t>
            </a:r>
          </a:p>
          <a:p>
            <a:pPr lvl="1"/>
            <a:r>
              <a:rPr lang="en-US" dirty="0" smtClean="0"/>
              <a:t>You will expect fit to </a:t>
            </a:r>
            <a:r>
              <a:rPr lang="en-US" i="1" dirty="0" smtClean="0"/>
              <a:t>get worse</a:t>
            </a:r>
            <a:r>
              <a:rPr lang="en-US" dirty="0" smtClean="0"/>
              <a:t> as you go because you are being more and more restrictive.</a:t>
            </a:r>
          </a:p>
          <a:p>
            <a:pPr lvl="1"/>
            <a:r>
              <a:rPr lang="en-US" dirty="0" smtClean="0"/>
              <a:t>You can use a change in chi-square test (not suggested too much because of chi-square issues we’ve discussed before).</a:t>
            </a:r>
          </a:p>
          <a:p>
            <a:pPr lvl="1"/>
            <a:r>
              <a:rPr lang="en-US" dirty="0" smtClean="0"/>
              <a:t>Most people use the change in CFI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do if steps are NOT invariant?</a:t>
            </a:r>
          </a:p>
          <a:p>
            <a:r>
              <a:rPr lang="en-US" dirty="0" smtClean="0"/>
              <a:t>Partial invariance – when strict invariance cannot be met, you can test for partial invariance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invariance occurs when most of the items are invariant but a couple.</a:t>
            </a:r>
          </a:p>
          <a:p>
            <a:pPr lvl="1"/>
            <a:r>
              <a:rPr lang="en-US" dirty="0" smtClean="0"/>
              <a:t>You have to meet the invariance criteria, so you trying to bring your bad step “up” to the invariant level</a:t>
            </a:r>
          </a:p>
          <a:p>
            <a:pPr lvl="1"/>
            <a:r>
              <a:rPr lang="en-US" dirty="0" smtClean="0"/>
              <a:t>You want to do as few of items as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441" y="5010411"/>
            <a:ext cx="3158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Configural</a:t>
            </a:r>
            <a:r>
              <a:rPr lang="en-US" dirty="0" smtClean="0"/>
              <a:t> = .91</a:t>
            </a:r>
          </a:p>
          <a:p>
            <a:r>
              <a:rPr lang="en-US" dirty="0" smtClean="0"/>
              <a:t>Metric = .908 (.002)</a:t>
            </a:r>
          </a:p>
          <a:p>
            <a:r>
              <a:rPr lang="en-US" dirty="0" smtClean="0"/>
              <a:t>Scalar = .888 (.02) not invariant </a:t>
            </a:r>
          </a:p>
          <a:p>
            <a:r>
              <a:rPr lang="en-US" dirty="0" smtClean="0"/>
              <a:t>Partial Scalar = </a:t>
            </a:r>
            <a:r>
              <a:rPr lang="en-US" smtClean="0"/>
              <a:t>.898 –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how do I test partial invariance?</a:t>
            </a:r>
          </a:p>
          <a:p>
            <a:pPr lvl="1"/>
            <a:r>
              <a:rPr lang="en-US" dirty="0" smtClean="0"/>
              <a:t>We can use modification indices to see which paths are the most problematic.</a:t>
            </a:r>
          </a:p>
          <a:p>
            <a:pPr lvl="1"/>
            <a:r>
              <a:rPr lang="en-US" dirty="0" smtClean="0"/>
              <a:t>You will change ONE item at a time.</a:t>
            </a:r>
          </a:p>
          <a:p>
            <a:pPr lvl="1"/>
            <a:r>
              <a:rPr lang="en-US" dirty="0" smtClean="0"/>
              <a:t>Slowly add items to bring CFI up to an acceptable change level (i.e. .01 or less change from the previous model). </a:t>
            </a:r>
          </a:p>
        </p:txBody>
      </p:sp>
    </p:spTree>
    <p:extLst>
      <p:ext uri="{BB962C8B-B14F-4D97-AF65-F5344CB8AC3E}">
        <p14:creationId xmlns:p14="http://schemas.microsoft.com/office/powerpoint/2010/main" val="26350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Heterogeneity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previous steps are on the manifest/measured variables only.</a:t>
            </a:r>
          </a:p>
          <a:p>
            <a:r>
              <a:rPr lang="en-US" dirty="0" smtClean="0"/>
              <a:t>Generally, we focus on those because they indicate performance of the scale.</a:t>
            </a:r>
          </a:p>
          <a:p>
            <a:pPr lvl="1"/>
            <a:r>
              <a:rPr lang="en-US" dirty="0" smtClean="0"/>
              <a:t>However, you can switch and focus on the </a:t>
            </a:r>
            <a:r>
              <a:rPr lang="en-US" dirty="0" err="1" smtClean="0"/>
              <a:t>latents</a:t>
            </a:r>
            <a:r>
              <a:rPr lang="en-US" dirty="0" smtClean="0"/>
              <a:t>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Heterogeneity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saying the measured variables are partially to fully invariant, sometimes people also calculate latent means and use </a:t>
            </a:r>
            <a:r>
              <a:rPr lang="en-US" i="1" dirty="0" smtClean="0"/>
              <a:t>t</a:t>
            </a:r>
            <a:r>
              <a:rPr lang="en-US" dirty="0" smtClean="0"/>
              <a:t>-tests to determine if they are different by groups. </a:t>
            </a:r>
          </a:p>
          <a:p>
            <a:r>
              <a:rPr lang="en-US" dirty="0" smtClean="0"/>
              <a:t>At the minimum, it is useful to know how to calculate a weighted score for each participant</a:t>
            </a:r>
          </a:p>
          <a:p>
            <a:pPr lvl="1"/>
            <a:r>
              <a:rPr lang="en-US" dirty="0" smtClean="0"/>
              <a:t>Much like calculating subtotals for factors in EFA to use for a later analysis.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this for a second:</a:t>
            </a:r>
          </a:p>
          <a:p>
            <a:pPr lvl="1"/>
            <a:r>
              <a:rPr lang="en-US" dirty="0" smtClean="0"/>
              <a:t>We normally use EFA/CFA to show that each question has a nice loading and the questions “go together”</a:t>
            </a:r>
          </a:p>
          <a:p>
            <a:pPr lvl="1"/>
            <a:r>
              <a:rPr lang="en-US" dirty="0" smtClean="0"/>
              <a:t>And then we totally ignore the fact that the loadings are different and just create total scores or average scores.</a:t>
            </a:r>
          </a:p>
          <a:p>
            <a:pPr lvl="1"/>
            <a:r>
              <a:rPr lang="en-US" dirty="0" smtClean="0"/>
              <a:t>Why lose that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calculate the latent score for each person by multiplying their individual item score times the loading</a:t>
            </a:r>
          </a:p>
          <a:p>
            <a:pPr lvl="1"/>
            <a:r>
              <a:rPr lang="en-US" dirty="0" smtClean="0"/>
              <a:t>Then you can average them or total them depending on how the scale is traditionally scored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and </a:t>
            </a:r>
            <a:r>
              <a:rPr lang="en-US" dirty="0" err="1" smtClean="0"/>
              <a:t>covariances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For these type of models, you must estimate both the means and </a:t>
            </a:r>
            <a:r>
              <a:rPr lang="en-US" dirty="0" err="1" smtClean="0"/>
              <a:t>covariances</a:t>
            </a:r>
            <a:endParaRPr lang="en-US" dirty="0"/>
          </a:p>
          <a:p>
            <a:pPr lvl="1"/>
            <a:r>
              <a:rPr lang="en-US" dirty="0" smtClean="0"/>
              <a:t>This change lets you test many different pieces of the model, rather than just the correlations between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take the estimates for the loadings for each factor</a:t>
            </a:r>
          </a:p>
          <a:p>
            <a:pPr lvl="1"/>
            <a:r>
              <a:rPr lang="en-US" dirty="0" smtClean="0"/>
              <a:t>So, if you have two factors you will need the weights for each one but separately, aka don’t just average them all together.</a:t>
            </a:r>
          </a:p>
          <a:p>
            <a:pPr lvl="1"/>
            <a:r>
              <a:rPr lang="en-US" dirty="0" smtClean="0"/>
              <a:t>Make sure you are multiplying the right things!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latent means by hand or through invariance procedures?</a:t>
            </a:r>
          </a:p>
          <a:p>
            <a:pPr lvl="1"/>
            <a:r>
              <a:rPr lang="en-US" dirty="0" smtClean="0"/>
              <a:t>By hand: gives me each person’s individual score, which means I can use them in a later analysis.</a:t>
            </a:r>
          </a:p>
          <a:p>
            <a:pPr lvl="1"/>
            <a:r>
              <a:rPr lang="en-US" dirty="0" smtClean="0"/>
              <a:t>By hand: kind of a pain, also need to calculate effect size because the large </a:t>
            </a:r>
            <a:r>
              <a:rPr lang="en-US" i="1" dirty="0" smtClean="0"/>
              <a:t>N</a:t>
            </a:r>
            <a:r>
              <a:rPr lang="en-US" dirty="0" smtClean="0"/>
              <a:t> will bias our test toward saying they are significantly different.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latent means by hand or through invariance procedures?</a:t>
            </a:r>
          </a:p>
          <a:p>
            <a:pPr lvl="1"/>
            <a:r>
              <a:rPr lang="en-US" dirty="0" smtClean="0"/>
              <a:t>Invariance procedure: faster if you just want to know if they are significantly different by group.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Intercepts – think about regular regression:</a:t>
            </a:r>
          </a:p>
          <a:p>
            <a:pPr lvl="1"/>
            <a:r>
              <a:rPr lang="en-US" dirty="0" smtClean="0"/>
              <a:t>The Y-intercept is the mean of Y – that is your best guess for what someone is going to score on that item without any other X information.</a:t>
            </a:r>
          </a:p>
          <a:p>
            <a:pPr lvl="1"/>
            <a:r>
              <a:rPr lang="en-US" dirty="0" smtClean="0"/>
              <a:t>Same idea here, it’s the starting value for a manifest variable.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mean</a:t>
            </a:r>
          </a:p>
          <a:p>
            <a:pPr lvl="1"/>
            <a:r>
              <a:rPr lang="en-US" dirty="0" smtClean="0"/>
              <a:t>The score of each item * the path </a:t>
            </a:r>
            <a:r>
              <a:rPr lang="en-US" dirty="0" err="1" smtClean="0"/>
              <a:t>coefficent</a:t>
            </a:r>
            <a:r>
              <a:rPr lang="en-US" dirty="0" smtClean="0"/>
              <a:t> for each item all averaged together. </a:t>
            </a:r>
          </a:p>
          <a:p>
            <a:pPr lvl="1"/>
            <a:r>
              <a:rPr lang="en-US" dirty="0" smtClean="0"/>
              <a:t>Think about this value as a weighted mean. </a:t>
            </a:r>
          </a:p>
        </p:txBody>
      </p:sp>
    </p:spTree>
    <p:extLst>
      <p:ext uri="{BB962C8B-B14F-4D97-AF65-F5344CB8AC3E}">
        <p14:creationId xmlns:p14="http://schemas.microsoft.com/office/powerpoint/2010/main" val="1462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 questions will get intercepts, while exogenous variables will get means.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04164" y="422127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8282" y="422127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918564" y="4678471"/>
            <a:ext cx="1969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9967" y="3883068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3124" y="37606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add means and intercepts, you are obviously estimating more things</a:t>
            </a:r>
          </a:p>
          <a:p>
            <a:r>
              <a:rPr lang="en-US" dirty="0" smtClean="0"/>
              <a:t>Ways to make sure it’s identified:</a:t>
            </a:r>
          </a:p>
          <a:p>
            <a:pPr lvl="1"/>
            <a:r>
              <a:rPr lang="en-US" dirty="0" smtClean="0"/>
              <a:t>Standardize the latent (sets the latent mean to zero, estimates all the intercepts)</a:t>
            </a:r>
          </a:p>
          <a:p>
            <a:pPr lvl="1"/>
            <a:r>
              <a:rPr lang="en-US" dirty="0" smtClean="0"/>
              <a:t>Scale on a manifest variable (fixes one variable to one and that intercept to zero)</a:t>
            </a:r>
          </a:p>
          <a:p>
            <a:pPr lvl="1"/>
            <a:r>
              <a:rPr lang="en-US" dirty="0" smtClean="0"/>
              <a:t>Effects coding (</a:t>
            </a:r>
            <a:r>
              <a:rPr lang="en-US" dirty="0" err="1" smtClean="0"/>
              <a:t>eww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items act the same across groups?</a:t>
            </a:r>
          </a:p>
          <a:p>
            <a:r>
              <a:rPr lang="en-US" dirty="0" smtClean="0"/>
              <a:t>Is the factor structure the same across groups?</a:t>
            </a:r>
          </a:p>
          <a:p>
            <a:r>
              <a:rPr lang="en-US" dirty="0" smtClean="0"/>
              <a:t>Are the paths equal across groups?</a:t>
            </a:r>
          </a:p>
          <a:p>
            <a:r>
              <a:rPr lang="en-US" dirty="0" smtClean="0"/>
              <a:t>Are the latent means equal across groups?</a:t>
            </a:r>
          </a:p>
          <a:p>
            <a:r>
              <a:rPr lang="en-US" dirty="0" smtClean="0"/>
              <a:t>Does this replicate?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only consider two groups at a time.</a:t>
            </a:r>
          </a:p>
          <a:p>
            <a:pPr lvl="1"/>
            <a:r>
              <a:rPr lang="en-US" dirty="0" smtClean="0"/>
              <a:t>You can do more than two groups but it gets very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1382</Words>
  <Application>Microsoft Macintosh PowerPoint</Application>
  <PresentationFormat>On-screen Show (4:3)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Arial</vt:lpstr>
      <vt:lpstr>Office Theme</vt:lpstr>
      <vt:lpstr>Multigroup Models</vt:lpstr>
      <vt:lpstr>Terms</vt:lpstr>
      <vt:lpstr>Terms</vt:lpstr>
      <vt:lpstr>Terms</vt:lpstr>
      <vt:lpstr>Terms</vt:lpstr>
      <vt:lpstr>Terms</vt:lpstr>
      <vt:lpstr>Identification </vt:lpstr>
      <vt:lpstr>Questions</vt:lpstr>
      <vt:lpstr>Quick Note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PowerPoint Presentation</vt:lpstr>
      <vt:lpstr>How to tell?</vt:lpstr>
      <vt:lpstr>What next?</vt:lpstr>
      <vt:lpstr>Partial Invariance</vt:lpstr>
      <vt:lpstr>Partial Invariance</vt:lpstr>
      <vt:lpstr>Population Heterogeneity </vt:lpstr>
      <vt:lpstr>Population Heterogeneity </vt:lpstr>
      <vt:lpstr>Latent Means</vt:lpstr>
      <vt:lpstr>Latent Means</vt:lpstr>
      <vt:lpstr>Latent Means</vt:lpstr>
      <vt:lpstr>Latent Means</vt:lpstr>
      <vt:lpstr>Latent Means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M. Buchanan</cp:lastModifiedBy>
  <cp:revision>153</cp:revision>
  <dcterms:created xsi:type="dcterms:W3CDTF">2014-07-21T00:28:19Z</dcterms:created>
  <dcterms:modified xsi:type="dcterms:W3CDTF">2016-05-24T21:04:37Z</dcterms:modified>
</cp:coreProperties>
</file>