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57" r:id="rId5"/>
    <p:sldId id="259" r:id="rId6"/>
    <p:sldId id="261" r:id="rId7"/>
    <p:sldId id="264" r:id="rId8"/>
    <p:sldId id="299" r:id="rId9"/>
    <p:sldId id="279" r:id="rId10"/>
    <p:sldId id="262" r:id="rId11"/>
    <p:sldId id="263" r:id="rId12"/>
    <p:sldId id="265" r:id="rId13"/>
    <p:sldId id="280" r:id="rId14"/>
    <p:sldId id="281" r:id="rId15"/>
    <p:sldId id="282" r:id="rId16"/>
    <p:sldId id="269" r:id="rId17"/>
    <p:sldId id="270" r:id="rId18"/>
    <p:sldId id="271" r:id="rId19"/>
    <p:sldId id="272" r:id="rId20"/>
    <p:sldId id="273" r:id="rId21"/>
    <p:sldId id="283" r:id="rId22"/>
    <p:sldId id="284" r:id="rId23"/>
    <p:sldId id="285" r:id="rId24"/>
    <p:sldId id="288" r:id="rId25"/>
    <p:sldId id="291" r:id="rId26"/>
    <p:sldId id="293" r:id="rId27"/>
    <p:sldId id="29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1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6A7-8A53-3C40-9FBA-BF1C3467B835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CDA-91F2-D442-8279-9EC2EE2E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7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6A7-8A53-3C40-9FBA-BF1C3467B835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CDA-91F2-D442-8279-9EC2EE2E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6A7-8A53-3C40-9FBA-BF1C3467B835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CDA-91F2-D442-8279-9EC2EE2E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3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6A7-8A53-3C40-9FBA-BF1C3467B835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CDA-91F2-D442-8279-9EC2EE2E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5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6A7-8A53-3C40-9FBA-BF1C3467B835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CDA-91F2-D442-8279-9EC2EE2E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1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6A7-8A53-3C40-9FBA-BF1C3467B835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CDA-91F2-D442-8279-9EC2EE2E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6A7-8A53-3C40-9FBA-BF1C3467B835}" type="datetimeFigureOut">
              <a:rPr lang="en-US" smtClean="0"/>
              <a:t>5/26/16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CDA-91F2-D442-8279-9EC2EE2E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3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6A7-8A53-3C40-9FBA-BF1C3467B835}" type="datetimeFigureOut">
              <a:rPr lang="en-US" smtClean="0"/>
              <a:t>5/26/16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CDA-91F2-D442-8279-9EC2EE2E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0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6A7-8A53-3C40-9FBA-BF1C3467B835}" type="datetimeFigureOut">
              <a:rPr lang="en-US" smtClean="0"/>
              <a:t>5/26/16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CDA-91F2-D442-8279-9EC2EE2E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7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6A7-8A53-3C40-9FBA-BF1C3467B835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CDA-91F2-D442-8279-9EC2EE2E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5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6A7-8A53-3C40-9FBA-BF1C3467B835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CDA-91F2-D442-8279-9EC2EE2E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E96A7-8A53-3C40-9FBA-BF1C3467B835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23CDA-91F2-D442-8279-9EC2EE2E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Latent Curve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Beaujean</a:t>
            </a:r>
            <a:r>
              <a:rPr lang="en-US" dirty="0" smtClean="0"/>
              <a:t> Chapter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Intercept</a:t>
            </a:r>
          </a:p>
          <a:p>
            <a:pPr lvl="1"/>
            <a:r>
              <a:rPr lang="en-US" dirty="0" smtClean="0"/>
              <a:t>You set these values to 1 indicating that you do NOT want to estimate them</a:t>
            </a:r>
          </a:p>
          <a:p>
            <a:pPr lvl="1"/>
            <a:r>
              <a:rPr lang="en-US" dirty="0" smtClean="0"/>
              <a:t>Basically that gives you a starting value for the first time point … the average point where people start, which is the y-intercept.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Slope – represents the change over time</a:t>
            </a:r>
          </a:p>
          <a:p>
            <a:pPr lvl="1"/>
            <a:r>
              <a:rPr lang="en-US" dirty="0" smtClean="0"/>
              <a:t>You can set these values to anything you want</a:t>
            </a:r>
          </a:p>
          <a:p>
            <a:pPr lvl="1"/>
            <a:r>
              <a:rPr lang="en-US" dirty="0" smtClean="0"/>
              <a:t>Usually the first time is indicated by a 0</a:t>
            </a:r>
          </a:p>
          <a:p>
            <a:pPr lvl="2"/>
            <a:r>
              <a:rPr lang="en-US" dirty="0" smtClean="0"/>
              <a:t>There’s no slope for time 1, just an intercept</a:t>
            </a:r>
          </a:p>
          <a:p>
            <a:pPr lvl="1"/>
            <a:r>
              <a:rPr lang="en-US" dirty="0" smtClean="0"/>
              <a:t>Then the paths are set based on the time differences between them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the parameters this way:</a:t>
            </a:r>
          </a:p>
          <a:p>
            <a:pPr lvl="1"/>
            <a:r>
              <a:rPr lang="en-US" dirty="0" smtClean="0"/>
              <a:t>Helps with identification</a:t>
            </a:r>
          </a:p>
          <a:p>
            <a:pPr lvl="1"/>
            <a:r>
              <a:rPr lang="en-US" dirty="0" smtClean="0"/>
              <a:t>Is theoretical to match the concept of slope and intercept estimation</a:t>
            </a:r>
          </a:p>
          <a:p>
            <a:pPr lvl="1"/>
            <a:r>
              <a:rPr lang="en-US" dirty="0" smtClean="0"/>
              <a:t>Allows you to not have to set the variances, so you can look at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average change for each person?</a:t>
            </a:r>
          </a:p>
          <a:p>
            <a:pPr lvl="1"/>
            <a:r>
              <a:rPr lang="en-US" dirty="0" smtClean="0"/>
              <a:t>Where do they start?</a:t>
            </a:r>
          </a:p>
          <a:p>
            <a:pPr lvl="1"/>
            <a:r>
              <a:rPr lang="en-US" dirty="0" smtClean="0"/>
              <a:t>How does it change over time?</a:t>
            </a:r>
          </a:p>
          <a:p>
            <a:pPr lvl="1"/>
            <a:r>
              <a:rPr lang="en-US" dirty="0" smtClean="0"/>
              <a:t>What is the form of the change?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average slope and intercept a good fit for all participants?</a:t>
            </a:r>
          </a:p>
          <a:p>
            <a:pPr lvl="1"/>
            <a:r>
              <a:rPr lang="en-US" dirty="0" smtClean="0"/>
              <a:t>Or should we include a variance term to account for the differences between people?</a:t>
            </a:r>
          </a:p>
          <a:p>
            <a:pPr lvl="1"/>
            <a:r>
              <a:rPr lang="en-US" dirty="0" smtClean="0"/>
              <a:t>Models are called random effects if you add the random variances.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have a random effects model – is there another variable that explains those random effects?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Intercept mean = the average starting point for time 1</a:t>
            </a:r>
          </a:p>
          <a:p>
            <a:r>
              <a:rPr lang="en-US" dirty="0" smtClean="0"/>
              <a:t>Slope mean = the average increment across time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Intercept variance = the spread around the average start point</a:t>
            </a:r>
          </a:p>
          <a:p>
            <a:pPr lvl="1"/>
            <a:r>
              <a:rPr lang="en-US" dirty="0" smtClean="0"/>
              <a:t>Large scores indicate a lot of spread – meaning people start in a lot of different places</a:t>
            </a:r>
          </a:p>
          <a:p>
            <a:pPr lvl="1"/>
            <a:r>
              <a:rPr lang="en-US" dirty="0" smtClean="0"/>
              <a:t>Small scores indicate a small spread – everyone starts about the same place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62597" y="4496844"/>
            <a:ext cx="25052" cy="18663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062597" y="6363222"/>
            <a:ext cx="2091847" cy="12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49447" y="4759890"/>
            <a:ext cx="2192054" cy="1102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837129" y="4759890"/>
            <a:ext cx="2217107" cy="1603333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649238" y="4577329"/>
            <a:ext cx="2292263" cy="852704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Slope variance – the range of increments across time points</a:t>
            </a:r>
          </a:p>
          <a:p>
            <a:pPr lvl="1"/>
            <a:r>
              <a:rPr lang="en-US" dirty="0" smtClean="0"/>
              <a:t>Small variances mean that everyone is going up/down about the same amount</a:t>
            </a:r>
          </a:p>
          <a:p>
            <a:pPr lvl="1"/>
            <a:r>
              <a:rPr lang="en-US" dirty="0" smtClean="0"/>
              <a:t>Large variances mean that people scores are going up/down differently (almost like an interaction)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62597" y="4496844"/>
            <a:ext cx="25052" cy="18663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62597" y="6363222"/>
            <a:ext cx="2091847" cy="12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749447" y="4759890"/>
            <a:ext cx="2192054" cy="1102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887233" y="4759890"/>
            <a:ext cx="2091846" cy="1716066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649238" y="5148197"/>
            <a:ext cx="2492680" cy="281836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649238" y="4484320"/>
            <a:ext cx="2129425" cy="1199833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769302" y="6429452"/>
            <a:ext cx="2091847" cy="12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456152" y="4826120"/>
            <a:ext cx="2192054" cy="1102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593937" y="4826120"/>
            <a:ext cx="2091847" cy="1102292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593938" y="4826120"/>
            <a:ext cx="2152911" cy="1199833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471026" y="4663285"/>
            <a:ext cx="2129425" cy="1199833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769302" y="4584527"/>
            <a:ext cx="25052" cy="18663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74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 covariance – examines the relationship between intercept and slope</a:t>
            </a:r>
          </a:p>
          <a:p>
            <a:pPr lvl="1"/>
            <a:r>
              <a:rPr lang="en-US" dirty="0" smtClean="0"/>
              <a:t>If you have a positive covariance – people who start higher go up faster </a:t>
            </a:r>
          </a:p>
          <a:p>
            <a:pPr lvl="1"/>
            <a:r>
              <a:rPr lang="en-US" dirty="0" smtClean="0"/>
              <a:t>(high intercepts are tied to high slopes)</a:t>
            </a:r>
          </a:p>
          <a:p>
            <a:r>
              <a:rPr lang="en-US" dirty="0" smtClean="0"/>
              <a:t>Remember this interpretation is based on if the slope is positive or negative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7134" y="5699342"/>
            <a:ext cx="7597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covariance and negative slopes – people who start high go down faster</a:t>
            </a:r>
          </a:p>
          <a:p>
            <a:r>
              <a:rPr lang="en-US" dirty="0" smtClean="0"/>
              <a:t>(high intercepts are tied to high negative slopes) </a:t>
            </a:r>
          </a:p>
        </p:txBody>
      </p:sp>
    </p:spTree>
    <p:extLst>
      <p:ext uri="{BB962C8B-B14F-4D97-AF65-F5344CB8AC3E}">
        <p14:creationId xmlns:p14="http://schemas.microsoft.com/office/powerpoint/2010/main" val="41458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Curve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change over repeated time measurements</a:t>
            </a:r>
          </a:p>
          <a:p>
            <a:pPr lvl="1"/>
            <a:r>
              <a:rPr lang="en-US" dirty="0" smtClean="0"/>
              <a:t>Gives you more information than a repeated measures test – even if you use a linear post hoc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 covariance – examines the relationship between intercept and slope</a:t>
            </a:r>
          </a:p>
          <a:p>
            <a:pPr lvl="1"/>
            <a:r>
              <a:rPr lang="en-US" dirty="0" smtClean="0"/>
              <a:t>If you have a negative covariance – people who start higher go up slower </a:t>
            </a:r>
          </a:p>
          <a:p>
            <a:pPr lvl="1"/>
            <a:r>
              <a:rPr lang="en-US" dirty="0" smtClean="0"/>
              <a:t>(high intercepts are tied to low slopes)</a:t>
            </a:r>
          </a:p>
          <a:p>
            <a:r>
              <a:rPr lang="en-US" dirty="0" smtClean="0"/>
              <a:t>Remember this interpretation is based on if the slope is positive or negative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7134" y="5699342"/>
            <a:ext cx="7785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covariance and negative slopes – people who start high go down slower</a:t>
            </a:r>
          </a:p>
          <a:p>
            <a:r>
              <a:rPr lang="en-US" dirty="0" smtClean="0"/>
              <a:t>(high intercepts are tied to low negative slopes) </a:t>
            </a:r>
          </a:p>
        </p:txBody>
      </p:sp>
    </p:spTree>
    <p:extLst>
      <p:ext uri="{BB962C8B-B14F-4D97-AF65-F5344CB8AC3E}">
        <p14:creationId xmlns:p14="http://schemas.microsoft.com/office/powerpoint/2010/main" val="242716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rowth()</a:t>
            </a:r>
          </a:p>
          <a:p>
            <a:r>
              <a:rPr lang="en-US" dirty="0" smtClean="0"/>
              <a:t>This function helps with the set up for a LCM, fixes the parameters correctly for you.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models to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procedure is very similar to </a:t>
            </a:r>
            <a:r>
              <a:rPr lang="en-US" dirty="0" err="1" smtClean="0"/>
              <a:t>multigroup</a:t>
            </a:r>
            <a:r>
              <a:rPr lang="en-US" dirty="0" smtClean="0"/>
              <a:t> model testing, only in reverse.</a:t>
            </a:r>
          </a:p>
          <a:p>
            <a:pPr lvl="1"/>
            <a:r>
              <a:rPr lang="en-US" dirty="0" smtClean="0"/>
              <a:t>We are going to start with the most constrained model and slowly let parameters free to see which is the best. </a:t>
            </a:r>
          </a:p>
          <a:p>
            <a:pPr lvl="1"/>
            <a:r>
              <a:rPr lang="en-US" dirty="0" smtClean="0"/>
              <a:t>We would prefer the unconstrained model be the best, which implied that the slope and intercept are useful (but the variances to be low).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Intercept only model </a:t>
            </a:r>
          </a:p>
          <a:p>
            <a:pPr lvl="1"/>
            <a:r>
              <a:rPr lang="en-US" dirty="0" smtClean="0"/>
              <a:t>No slope. You want this model to be bad, otherwise you are saying that one average score is the best for all the time points.</a:t>
            </a:r>
          </a:p>
          <a:p>
            <a:r>
              <a:rPr lang="en-US" dirty="0" smtClean="0"/>
              <a:t>Intercept variance is constrained to 0, so you only get a mean. </a:t>
            </a:r>
          </a:p>
          <a:p>
            <a:r>
              <a:rPr lang="en-US" dirty="0" smtClean="0"/>
              <a:t>Residuals are forced to be the same for each time point. (so the variance is the same across all time points).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85567" y="5398718"/>
            <a:ext cx="12526" cy="1290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135671" y="6626268"/>
            <a:ext cx="1741118" cy="375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897677" y="5924811"/>
            <a:ext cx="2342367" cy="7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0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Intercept only model</a:t>
            </a:r>
          </a:p>
          <a:p>
            <a:pPr lvl="1"/>
            <a:r>
              <a:rPr lang="en-US" dirty="0" smtClean="0"/>
              <a:t>We allow the intercept variance to be &gt; 0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eople can start at different places </a:t>
            </a:r>
          </a:p>
          <a:p>
            <a:pPr lvl="1"/>
            <a:r>
              <a:rPr lang="en-US" dirty="0" smtClean="0"/>
              <a:t>Random intercept model </a:t>
            </a:r>
          </a:p>
          <a:p>
            <a:r>
              <a:rPr lang="en-US" dirty="0" smtClean="0"/>
              <a:t>Residual variances are still the same</a:t>
            </a:r>
          </a:p>
          <a:p>
            <a:r>
              <a:rPr lang="en-US" dirty="0" smtClean="0"/>
              <a:t>Still no slope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in the slope</a:t>
            </a:r>
          </a:p>
          <a:p>
            <a:pPr lvl="1"/>
            <a:r>
              <a:rPr lang="en-US" dirty="0" smtClean="0"/>
              <a:t>However, set this to a random slope</a:t>
            </a:r>
          </a:p>
          <a:p>
            <a:pPr lvl="1"/>
            <a:r>
              <a:rPr lang="en-US" dirty="0"/>
              <a:t>s~0*</a:t>
            </a:r>
            <a:r>
              <a:rPr lang="en-US" dirty="0" smtClean="0"/>
              <a:t>1 (makes the average slope 0)</a:t>
            </a:r>
            <a:endParaRPr lang="en-US" dirty="0"/>
          </a:p>
          <a:p>
            <a:pPr lvl="1"/>
            <a:r>
              <a:rPr lang="en-US" dirty="0"/>
              <a:t>s~~0</a:t>
            </a:r>
            <a:r>
              <a:rPr lang="en-US" dirty="0" smtClean="0"/>
              <a:t>*</a:t>
            </a:r>
            <a:r>
              <a:rPr lang="en-US" dirty="0" err="1" smtClean="0"/>
              <a:t>i</a:t>
            </a:r>
            <a:r>
              <a:rPr lang="en-US" dirty="0" smtClean="0"/>
              <a:t> (uncorrelated slope/intercept)</a:t>
            </a:r>
          </a:p>
          <a:p>
            <a:r>
              <a:rPr lang="en-US" dirty="0" smtClean="0"/>
              <a:t>Leave the intercept and its variance in the model</a:t>
            </a:r>
          </a:p>
          <a:p>
            <a:r>
              <a:rPr lang="en-US" dirty="0" smtClean="0"/>
              <a:t>Keep the residuals constrained to be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the slope and intercept to vary</a:t>
            </a:r>
          </a:p>
          <a:p>
            <a:r>
              <a:rPr lang="en-US" dirty="0" smtClean="0"/>
              <a:t>Constrain the residual variances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Fifth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Totally unconstrained model</a:t>
            </a:r>
          </a:p>
          <a:p>
            <a:r>
              <a:rPr lang="en-US" dirty="0" smtClean="0"/>
              <a:t>Now the residuals are free to vary</a:t>
            </a:r>
          </a:p>
          <a:p>
            <a:pPr lvl="1"/>
            <a:r>
              <a:rPr lang="en-US" dirty="0" smtClean="0"/>
              <a:t>You want the residuals to be small and roughly equal, so this model shouldn’t be any different than the previous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1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Curve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Estimate means and </a:t>
            </a:r>
            <a:r>
              <a:rPr lang="en-US" dirty="0" err="1" smtClean="0"/>
              <a:t>covariances</a:t>
            </a:r>
            <a:r>
              <a:rPr lang="en-US" dirty="0" smtClean="0"/>
              <a:t> separately </a:t>
            </a:r>
          </a:p>
          <a:p>
            <a:pPr lvl="1"/>
            <a:r>
              <a:rPr lang="en-US" dirty="0" smtClean="0"/>
              <a:t>Estimating observed values and unobserved values separately </a:t>
            </a:r>
          </a:p>
          <a:p>
            <a:pPr lvl="2"/>
            <a:r>
              <a:rPr lang="en-US" dirty="0" smtClean="0"/>
              <a:t>You can’t really get the unobserved in 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measurement of the DVs</a:t>
            </a:r>
          </a:p>
          <a:p>
            <a:pPr lvl="1"/>
            <a:r>
              <a:rPr lang="en-US" dirty="0" smtClean="0"/>
              <a:t>This assumption is true for all of SEM though.</a:t>
            </a:r>
          </a:p>
          <a:p>
            <a:r>
              <a:rPr lang="en-US" dirty="0" smtClean="0"/>
              <a:t>Time spacing is the same across people</a:t>
            </a:r>
          </a:p>
          <a:p>
            <a:pPr lvl="1"/>
            <a:r>
              <a:rPr lang="en-US" dirty="0" smtClean="0"/>
              <a:t>NOT across measurements, but people need to be spaced the same</a:t>
            </a:r>
          </a:p>
        </p:txBody>
      </p:sp>
    </p:spTree>
    <p:extLst>
      <p:ext uri="{BB962C8B-B14F-4D97-AF65-F5344CB8AC3E}">
        <p14:creationId xmlns:p14="http://schemas.microsoft.com/office/powerpoint/2010/main" val="22682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 three time points per person</a:t>
            </a:r>
          </a:p>
          <a:p>
            <a:pPr lvl="1"/>
            <a:r>
              <a:rPr lang="en-US" dirty="0" smtClean="0"/>
              <a:t>(otherwise it’s a dependent t-test)</a:t>
            </a:r>
          </a:p>
          <a:p>
            <a:r>
              <a:rPr lang="en-US" dirty="0" smtClean="0"/>
              <a:t>Larger samples (N&gt;200)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start…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know the expected type of change before you start</a:t>
            </a:r>
          </a:p>
          <a:p>
            <a:pPr lvl="1"/>
            <a:r>
              <a:rPr lang="en-US" dirty="0" smtClean="0"/>
              <a:t>Generally it’s linear (hence linear growth models)</a:t>
            </a:r>
          </a:p>
          <a:p>
            <a:pPr lvl="1"/>
            <a:r>
              <a:rPr lang="en-US" dirty="0" smtClean="0"/>
              <a:t>But it can be curvilinear or power functions,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indawi.com/journals/ijpr/2013/163292.fig.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128" y="0"/>
            <a:ext cx="6905002" cy="662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5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we will set the regression loading values to specific numbers to be able to estimate intercept and slope.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930</Words>
  <Application>Microsoft Macintosh PowerPoint</Application>
  <PresentationFormat>On-screen Show (4:3)</PresentationFormat>
  <Paragraphs>109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Latent Curve Modeling</vt:lpstr>
      <vt:lpstr>Latent Curve Modeling</vt:lpstr>
      <vt:lpstr>Latent Curve Modeling</vt:lpstr>
      <vt:lpstr>Assumptions</vt:lpstr>
      <vt:lpstr>Assumptions</vt:lpstr>
      <vt:lpstr>Before you start…</vt:lpstr>
      <vt:lpstr>PowerPoint Presentation</vt:lpstr>
      <vt:lpstr>PowerPoint Presentation</vt:lpstr>
      <vt:lpstr>Linear Models</vt:lpstr>
      <vt:lpstr>Linear Models</vt:lpstr>
      <vt:lpstr>Linear Models</vt:lpstr>
      <vt:lpstr>Linear Models</vt:lpstr>
      <vt:lpstr>Questions</vt:lpstr>
      <vt:lpstr>Questions </vt:lpstr>
      <vt:lpstr>Questions</vt:lpstr>
      <vt:lpstr>Understanding the Output</vt:lpstr>
      <vt:lpstr>Understanding the Output</vt:lpstr>
      <vt:lpstr>Understanding the Output</vt:lpstr>
      <vt:lpstr>Understanding the Output</vt:lpstr>
      <vt:lpstr>Understanding the Output</vt:lpstr>
      <vt:lpstr>New function</vt:lpstr>
      <vt:lpstr>Different models to test</vt:lpstr>
      <vt:lpstr>First Model</vt:lpstr>
      <vt:lpstr>Second Model</vt:lpstr>
      <vt:lpstr>Third Model</vt:lpstr>
      <vt:lpstr>Fourth Model</vt:lpstr>
      <vt:lpstr>Fifth Model</vt:lpstr>
    </vt:vector>
  </TitlesOfParts>
  <Company>Missouri State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Growth Modeling</dc:title>
  <dc:creator>Erin Buchanan</dc:creator>
  <cp:lastModifiedBy>Erin M. Buchanan</cp:lastModifiedBy>
  <cp:revision>65</cp:revision>
  <dcterms:created xsi:type="dcterms:W3CDTF">2014-07-28T01:37:03Z</dcterms:created>
  <dcterms:modified xsi:type="dcterms:W3CDTF">2016-05-26T21:48:08Z</dcterms:modified>
</cp:coreProperties>
</file>