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9" r:id="rId20"/>
    <p:sldId id="276" r:id="rId21"/>
    <p:sldId id="280" r:id="rId22"/>
    <p:sldId id="281" r:id="rId23"/>
    <p:sldId id="282" r:id="rId24"/>
    <p:sldId id="275" r:id="rId25"/>
    <p:sldId id="27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EBF7-FB28-6349-B5C7-CAB9451124FD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AF157-2E57-AA45-B4A6-A02C958E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3449-918D-7E41-9B11-71FCBD53A79F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9245-BF58-C745-B7B0-C625324F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Item Factor Analysis</a:t>
            </a:r>
            <a:br>
              <a:rPr lang="en-US" dirty="0" smtClean="0"/>
            </a:br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Beaujean</a:t>
            </a:r>
            <a:r>
              <a:rPr lang="en-US" dirty="0" smtClean="0"/>
              <a:t> Chapter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– the point at which people get it right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The latent variable is on the y-axis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648630"/>
            <a:ext cx="3378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Tetrachoric</a:t>
            </a:r>
            <a:r>
              <a:rPr lang="en-US" dirty="0" smtClean="0"/>
              <a:t> correlation</a:t>
            </a:r>
          </a:p>
          <a:p>
            <a:pPr lvl="1"/>
            <a:r>
              <a:rPr lang="en-US" dirty="0" smtClean="0"/>
              <a:t>When you have dichotomous items, you end up with a little 2X2 table for the pairwise relationship between items</a:t>
            </a:r>
          </a:p>
          <a:p>
            <a:pPr lvl="1"/>
            <a:r>
              <a:rPr lang="en-US" dirty="0" smtClean="0"/>
              <a:t>Correlation between</a:t>
            </a:r>
          </a:p>
          <a:p>
            <a:pPr marL="457200" lvl="1" indent="0">
              <a:buNone/>
            </a:pPr>
            <a:r>
              <a:rPr lang="en-US" dirty="0" smtClean="0"/>
              <a:t>the diagonals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87274"/>
              </p:ext>
            </p:extLst>
          </p:nvPr>
        </p:nvGraphicFramePr>
        <p:xfrm>
          <a:off x="4800622" y="3800439"/>
          <a:ext cx="3642978" cy="269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4326"/>
                <a:gridCol w="1214326"/>
                <a:gridCol w="1214326"/>
              </a:tblGrid>
              <a:tr h="8919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1 -&gt;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/>
                </a:tc>
              </a:tr>
              <a:tr h="8919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</a:tr>
              <a:tr h="8919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</a:t>
                      </a:r>
                      <a:r>
                        <a:rPr lang="en-US" baseline="0" dirty="0" smtClean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6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information method because instead of using the raw data, we transform it to a </a:t>
            </a:r>
            <a:r>
              <a:rPr lang="en-US" dirty="0" err="1" smtClean="0"/>
              <a:t>tetrachoric</a:t>
            </a:r>
            <a:r>
              <a:rPr lang="en-US" dirty="0" smtClean="0"/>
              <a:t> correlation table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you want to use a different estimation method than ML</a:t>
            </a:r>
          </a:p>
          <a:p>
            <a:pPr lvl="1"/>
            <a:r>
              <a:rPr lang="en-US" dirty="0" smtClean="0"/>
              <a:t>GLS, ULS, WLS</a:t>
            </a:r>
          </a:p>
          <a:p>
            <a:pPr lvl="1"/>
            <a:r>
              <a:rPr lang="en-US" dirty="0" smtClean="0"/>
              <a:t>Best options:</a:t>
            </a:r>
          </a:p>
          <a:p>
            <a:pPr lvl="2"/>
            <a:r>
              <a:rPr lang="en-US" dirty="0" smtClean="0"/>
              <a:t>Weighted Least Squares – Means (WLSM)</a:t>
            </a:r>
          </a:p>
          <a:p>
            <a:pPr lvl="2"/>
            <a:r>
              <a:rPr lang="en-US" dirty="0" smtClean="0"/>
              <a:t>Weighted Least Squares – Means and Variances (WLSMV)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or delta or standardized parameterization</a:t>
            </a:r>
          </a:p>
          <a:p>
            <a:pPr lvl="1"/>
            <a:r>
              <a:rPr lang="en-US" dirty="0" smtClean="0"/>
              <a:t>Most models of IFA are </a:t>
            </a:r>
            <a:r>
              <a:rPr lang="en-US" dirty="0" err="1" smtClean="0"/>
              <a:t>underidentified</a:t>
            </a:r>
            <a:endParaRPr lang="en-US" dirty="0" smtClean="0"/>
          </a:p>
          <a:p>
            <a:pPr lvl="1"/>
            <a:r>
              <a:rPr lang="en-US" dirty="0" smtClean="0"/>
              <a:t>Identifies by constraining the variance to 1</a:t>
            </a:r>
          </a:p>
          <a:p>
            <a:pPr lvl="1"/>
            <a:r>
              <a:rPr lang="en-US" dirty="0" smtClean="0"/>
              <a:t>Most common approach (used by </a:t>
            </a:r>
            <a:r>
              <a:rPr lang="en-US" dirty="0" err="1" smtClean="0"/>
              <a:t>lavaan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or theta and unstandardized parameterization </a:t>
            </a:r>
          </a:p>
          <a:p>
            <a:pPr lvl="1"/>
            <a:r>
              <a:rPr lang="en-US" dirty="0" smtClean="0"/>
              <a:t>Identifies by constraining the error variance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– same as CFA</a:t>
            </a:r>
          </a:p>
          <a:p>
            <a:pPr lvl="1"/>
            <a:r>
              <a:rPr lang="en-US" dirty="0" smtClean="0"/>
              <a:t>Use a marker variable (set one path to 1)</a:t>
            </a:r>
          </a:p>
          <a:p>
            <a:pPr lvl="1"/>
            <a:r>
              <a:rPr lang="en-US" dirty="0" smtClean="0"/>
              <a:t>Use latent variable standardization</a:t>
            </a:r>
          </a:p>
          <a:p>
            <a:pPr lvl="2"/>
            <a:r>
              <a:rPr lang="en-US" dirty="0" smtClean="0"/>
              <a:t>More common to use LV standardization because it sets the LV mean to 0 and variance to 1</a:t>
            </a:r>
          </a:p>
          <a:p>
            <a:pPr lvl="2"/>
            <a:r>
              <a:rPr lang="en-US" dirty="0" smtClean="0"/>
              <a:t>Gives you the loadings and thresholds for items.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used as a counterpart to classical test theory (CTT) approach</a:t>
            </a:r>
          </a:p>
          <a:p>
            <a:pPr lvl="1"/>
            <a:r>
              <a:rPr lang="en-US" dirty="0" smtClean="0"/>
              <a:t>CTT = reliability and item correlation type analysis</a:t>
            </a:r>
          </a:p>
          <a:p>
            <a:pPr lvl="1"/>
            <a:r>
              <a:rPr lang="en-US" dirty="0" smtClean="0"/>
              <a:t>CTT says that your score is = True score + error</a:t>
            </a:r>
          </a:p>
          <a:p>
            <a:pPr lvl="1"/>
            <a:r>
              <a:rPr lang="en-US" dirty="0" smtClean="0"/>
              <a:t>Cannot separate the test and person characteristics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of test versus person</a:t>
            </a:r>
          </a:p>
          <a:p>
            <a:pPr lvl="1"/>
            <a:r>
              <a:rPr lang="en-US" dirty="0" smtClean="0"/>
              <a:t>3 item questionnaire</a:t>
            </a:r>
          </a:p>
          <a:p>
            <a:pPr lvl="1"/>
            <a:r>
              <a:rPr lang="en-US" dirty="0" smtClean="0"/>
              <a:t>Yes/no scaling</a:t>
            </a:r>
          </a:p>
          <a:p>
            <a:r>
              <a:rPr lang="en-US" dirty="0" smtClean="0"/>
              <a:t>8 response patterns</a:t>
            </a:r>
          </a:p>
          <a:p>
            <a:pPr lvl="1"/>
            <a:r>
              <a:rPr lang="en-US" dirty="0" smtClean="0"/>
              <a:t>Four total scores (0, 1, 2, 3)</a:t>
            </a:r>
          </a:p>
          <a:p>
            <a:pPr lvl="1"/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0"/>
            <a:ext cx="1155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characteristic curves (ICCs)</a:t>
            </a:r>
          </a:p>
          <a:p>
            <a:pPr lvl="1"/>
            <a:r>
              <a:rPr lang="en-US" dirty="0" smtClean="0"/>
              <a:t>The log probability curve of </a:t>
            </a:r>
            <a:r>
              <a:rPr lang="en-US" i="1" dirty="0" smtClean="0"/>
              <a:t>theta</a:t>
            </a:r>
            <a:r>
              <a:rPr lang="en-US" dirty="0" smtClean="0"/>
              <a:t> and the probability of a correct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81" y="3126056"/>
            <a:ext cx="4850418" cy="37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if you have dichotomous (or categorical) manifest variables?</a:t>
            </a:r>
          </a:p>
          <a:p>
            <a:pPr lvl="1"/>
            <a:r>
              <a:rPr lang="en-US" dirty="0" smtClean="0"/>
              <a:t>Do you assume the underlying latent variable is continuous?</a:t>
            </a:r>
          </a:p>
          <a:p>
            <a:pPr lvl="1"/>
            <a:r>
              <a:rPr lang="en-US" dirty="0" smtClean="0"/>
              <a:t>Do you treat these values as categorical?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Theta – </a:t>
            </a:r>
            <a:r>
              <a:rPr lang="en-US" dirty="0" smtClean="0"/>
              <a:t>ability or the underlying latent variable score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81" y="3126056"/>
            <a:ext cx="4850418" cy="37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4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28" y="3696298"/>
            <a:ext cx="4092171" cy="3161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– Item location – where the probability of getting an item correct is 50/50</a:t>
            </a:r>
          </a:p>
          <a:p>
            <a:pPr lvl="1"/>
            <a:r>
              <a:rPr lang="en-US" dirty="0" smtClean="0"/>
              <a:t>Also considered where the item performs best</a:t>
            </a:r>
          </a:p>
          <a:p>
            <a:pPr lvl="1"/>
            <a:r>
              <a:rPr lang="en-US" dirty="0" smtClean="0"/>
              <a:t>Can be thought of as item difficulty</a:t>
            </a:r>
          </a:p>
          <a:p>
            <a:pPr lvl="1"/>
            <a:r>
              <a:rPr lang="en-US" dirty="0" smtClean="0"/>
              <a:t>Larger </a:t>
            </a:r>
            <a:r>
              <a:rPr lang="en-US" i="1" dirty="0" smtClean="0"/>
              <a:t>b </a:t>
            </a:r>
            <a:r>
              <a:rPr lang="en-US" dirty="0" smtClean="0"/>
              <a:t>= easier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4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</a:t>
            </a:r>
            <a:r>
              <a:rPr lang="en-US" dirty="0" smtClean="0"/>
              <a:t>– item discrimination </a:t>
            </a:r>
          </a:p>
          <a:p>
            <a:pPr lvl="1"/>
            <a:r>
              <a:rPr lang="en-US" dirty="0" smtClean="0"/>
              <a:t>Tells you how well an item measures the latent variable</a:t>
            </a:r>
          </a:p>
          <a:p>
            <a:pPr lvl="1"/>
            <a:r>
              <a:rPr lang="en-US" dirty="0" smtClean="0"/>
              <a:t>Larger </a:t>
            </a:r>
            <a:r>
              <a:rPr lang="en-US" i="1" dirty="0" smtClean="0"/>
              <a:t>a </a:t>
            </a:r>
            <a:r>
              <a:rPr lang="en-US" dirty="0" smtClean="0"/>
              <a:t>values indicate better items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2" y="3595400"/>
            <a:ext cx="4660857" cy="32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</a:t>
            </a:r>
            <a:r>
              <a:rPr lang="en-US" dirty="0" smtClean="0"/>
              <a:t> – guessing parameter</a:t>
            </a:r>
          </a:p>
          <a:p>
            <a:pPr lvl="1"/>
            <a:r>
              <a:rPr lang="en-US" dirty="0" smtClean="0"/>
              <a:t>The lower level likelihood of getting the item correct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53" y="3158079"/>
            <a:ext cx="4610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6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Parameter Logistic (1PL)</a:t>
            </a:r>
          </a:p>
          <a:p>
            <a:pPr lvl="1"/>
            <a:r>
              <a:rPr lang="en-US" dirty="0" smtClean="0"/>
              <a:t>Also known as the </a:t>
            </a:r>
            <a:r>
              <a:rPr lang="en-US" dirty="0" err="1" smtClean="0"/>
              <a:t>Rasch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Only uses </a:t>
            </a:r>
            <a:r>
              <a:rPr lang="en-US" i="1" dirty="0" smtClean="0"/>
              <a:t>b</a:t>
            </a:r>
            <a:endParaRPr lang="en-US" dirty="0" smtClean="0"/>
          </a:p>
          <a:p>
            <a:r>
              <a:rPr lang="en-US" dirty="0" smtClean="0"/>
              <a:t>2 Parameter Logistic (2PL)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endParaRPr lang="en-US" dirty="0" smtClean="0"/>
          </a:p>
          <a:p>
            <a:r>
              <a:rPr lang="en-US" dirty="0" smtClean="0"/>
              <a:t>3 Parameter Logistic (3PL)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b, a, </a:t>
            </a:r>
            <a:r>
              <a:rPr lang="en-US" dirty="0" smtClean="0"/>
              <a:t>and </a:t>
            </a:r>
            <a:r>
              <a:rPr lang="en-US" i="1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6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method because it uses the participant response patterns to estimate the parameters.</a:t>
            </a:r>
          </a:p>
          <a:p>
            <a:pPr lvl="1"/>
            <a:r>
              <a:rPr lang="en-US" dirty="0" smtClean="0"/>
              <a:t>Most are used with logistic distributions, so they include this </a:t>
            </a:r>
            <a:r>
              <a:rPr lang="en-US" i="1" dirty="0" smtClean="0"/>
              <a:t>D</a:t>
            </a:r>
            <a:r>
              <a:rPr lang="en-US" dirty="0" smtClean="0"/>
              <a:t> = 1.7 transformation constant</a:t>
            </a:r>
          </a:p>
        </p:txBody>
      </p:sp>
    </p:spTree>
    <p:extLst>
      <p:ext uri="{BB962C8B-B14F-4D97-AF65-F5344CB8AC3E}">
        <p14:creationId xmlns:p14="http://schemas.microsoft.com/office/powerpoint/2010/main" val="139514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IFA/IRT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IFA and IRT can be converted from one to another. </a:t>
            </a:r>
          </a:p>
          <a:p>
            <a:pPr lvl="1"/>
            <a:r>
              <a:rPr lang="en-US" dirty="0" smtClean="0"/>
              <a:t>Generally picked due to theory and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0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Polytomous 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chunk of IRT focuses on dichotomous data – incorrect/correct or yes/no type answers.</a:t>
            </a:r>
          </a:p>
          <a:p>
            <a:pPr lvl="1"/>
            <a:r>
              <a:rPr lang="en-US" dirty="0" smtClean="0"/>
              <a:t>Scoring is easier because you either get it ”right” or “wrong”.</a:t>
            </a:r>
          </a:p>
          <a:p>
            <a:r>
              <a:rPr lang="en-US" dirty="0" smtClean="0"/>
              <a:t>However, a separate set of IRTs focus on </a:t>
            </a:r>
            <a:r>
              <a:rPr lang="en-US" dirty="0" err="1" smtClean="0"/>
              <a:t>polytomous</a:t>
            </a:r>
            <a:r>
              <a:rPr lang="en-US" dirty="0" smtClean="0"/>
              <a:t> data – or data that are in multiple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8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Polytomous IRT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categories are typically ordered – meaning that low scores = low and high scores = high</a:t>
            </a:r>
          </a:p>
          <a:p>
            <a:pPr lvl="1"/>
            <a:r>
              <a:rPr lang="en-US" dirty="0" smtClean="0"/>
              <a:t>Likert type scales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4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Polytomous IRT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 of types of models:</a:t>
            </a:r>
          </a:p>
          <a:p>
            <a:pPr lvl="1"/>
            <a:r>
              <a:rPr lang="en-US" dirty="0" smtClean="0"/>
              <a:t>Graded Response Model</a:t>
            </a:r>
          </a:p>
          <a:p>
            <a:pPr lvl="1"/>
            <a:r>
              <a:rPr lang="en-US" dirty="0" smtClean="0"/>
              <a:t>Generalized Partial Credit Model</a:t>
            </a:r>
          </a:p>
          <a:p>
            <a:pPr lvl="1"/>
            <a:r>
              <a:rPr lang="en-US" dirty="0" smtClean="0"/>
              <a:t>Partial Credit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Most* agree that more than four response options can be treated as continuous without a loss in power or interpretation.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Polytomous IRT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graded response model is simplest but can be hard to fit.</a:t>
            </a:r>
          </a:p>
          <a:p>
            <a:pPr lvl="1"/>
            <a:r>
              <a:rPr lang="en-US" dirty="0" smtClean="0"/>
              <a:t>Takes the number of categories – 1 and creates mini 2PLs for each of those boundary points (1-rest, 2-rest, 3-rest, etc.).</a:t>
            </a:r>
          </a:p>
          <a:p>
            <a:pPr lvl="1"/>
            <a:r>
              <a:rPr lang="en-US" dirty="0" smtClean="0"/>
              <a:t>You get probabilities of scoring at this level OR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Polytomous IRT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generalized partial credit and partial credit models account for the fact that you may not have each category used equally</a:t>
            </a:r>
          </a:p>
          <a:p>
            <a:pPr lvl="1"/>
            <a:r>
              <a:rPr lang="en-US" dirty="0" smtClean="0"/>
              <a:t>Therefore you get the mini 2PLs for adjacent categories (1-2, 2-3, 3-4)</a:t>
            </a:r>
          </a:p>
          <a:p>
            <a:r>
              <a:rPr lang="en-US" dirty="0" smtClean="0"/>
              <a:t>If your categories are ordered (which you often want), these two estimations can be </a:t>
            </a:r>
            <a:r>
              <a:rPr lang="en-US" smtClean="0"/>
              <a:t>very </a:t>
            </a:r>
            <a:r>
              <a:rPr lang="en-US" smtClean="0"/>
              <a:t>similar.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Polytomous IRT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concern with the partial credit models:</a:t>
            </a:r>
          </a:p>
          <a:p>
            <a:pPr lvl="1"/>
            <a:r>
              <a:rPr lang="en-US" dirty="0" smtClean="0"/>
              <a:t>Making sure that all categories have a point at which they are the most likely answer.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95607"/>
            <a:ext cx="4160079" cy="302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320" y="3595607"/>
            <a:ext cx="4160079" cy="302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700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Polytomous 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mirt</a:t>
            </a:r>
            <a:r>
              <a:rPr lang="en-US" dirty="0" smtClean="0"/>
              <a:t>() library to use the multidimensional IRT package. </a:t>
            </a:r>
          </a:p>
          <a:p>
            <a:pPr lvl="1"/>
            <a:r>
              <a:rPr lang="en-US" dirty="0" smtClean="0"/>
              <a:t>We are not covering multiple dimensional or </a:t>
            </a:r>
            <a:r>
              <a:rPr lang="en-US" dirty="0" err="1" smtClean="0"/>
              <a:t>multigroup</a:t>
            </a:r>
            <a:r>
              <a:rPr lang="en-US" dirty="0" smtClean="0"/>
              <a:t> IRT, but this package can do those models or </a:t>
            </a:r>
            <a:r>
              <a:rPr lang="en-US" dirty="0" err="1" smtClean="0"/>
              <a:t>polytomous</a:t>
            </a:r>
            <a:r>
              <a:rPr lang="en-US" dirty="0" smtClean="0"/>
              <a:t> estimation.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will go over understanding the output and looking at all the pictures. </a:t>
            </a:r>
          </a:p>
          <a:p>
            <a:r>
              <a:rPr lang="en-US" dirty="0" smtClean="0"/>
              <a:t>Specifically,</a:t>
            </a:r>
          </a:p>
          <a:p>
            <a:pPr lvl="1"/>
            <a:r>
              <a:rPr lang="en-US" dirty="0" smtClean="0"/>
              <a:t>Looking at the coefficients (b, a, c)</a:t>
            </a:r>
          </a:p>
          <a:p>
            <a:pPr lvl="1"/>
            <a:r>
              <a:rPr lang="en-US" dirty="0" smtClean="0"/>
              <a:t>Person and item fit</a:t>
            </a:r>
          </a:p>
          <a:p>
            <a:pPr lvl="1"/>
            <a:r>
              <a:rPr lang="en-US" dirty="0" smtClean="0"/>
              <a:t>Factor scores </a:t>
            </a:r>
          </a:p>
          <a:p>
            <a:pPr lvl="1"/>
            <a:r>
              <a:rPr lang="en-US" dirty="0" smtClean="0"/>
              <a:t>Item information curves, and </a:t>
            </a:r>
            <a:r>
              <a:rPr lang="en-US" smtClean="0"/>
              <a:t>item characteristic curves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IFA/IRT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approaches that allow us to analyze data with categorical predictors:</a:t>
            </a:r>
          </a:p>
          <a:p>
            <a:pPr lvl="1"/>
            <a:r>
              <a:rPr lang="en-US" dirty="0" smtClean="0"/>
              <a:t>Item Factor Analysis</a:t>
            </a:r>
          </a:p>
          <a:p>
            <a:pPr lvl="1"/>
            <a:r>
              <a:rPr lang="en-US" dirty="0" smtClean="0"/>
              <a:t>Item Response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Unidimensionality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Generally, IFA/IRT is for one-factor analyses</a:t>
            </a:r>
          </a:p>
          <a:p>
            <a:pPr lvl="1"/>
            <a:r>
              <a:rPr lang="en-US" dirty="0" smtClean="0"/>
              <a:t>You can split them up to test them or use some new types of analyses to analyze multiple factors</a:t>
            </a:r>
          </a:p>
          <a:p>
            <a:r>
              <a:rPr lang="en-US" dirty="0" smtClean="0"/>
              <a:t>Local Independence</a:t>
            </a:r>
          </a:p>
          <a:p>
            <a:pPr lvl="1"/>
            <a:r>
              <a:rPr lang="en-US" dirty="0" smtClean="0"/>
              <a:t>After you control for the latent variable, the items are uncorrelated </a:t>
            </a:r>
          </a:p>
          <a:p>
            <a:pPr lvl="2"/>
            <a:r>
              <a:rPr lang="en-US" dirty="0" smtClean="0"/>
              <a:t>Similar idea to MTMM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your goals</a:t>
            </a:r>
          </a:p>
          <a:p>
            <a:r>
              <a:rPr lang="en-US" dirty="0" smtClean="0"/>
              <a:t>IFA</a:t>
            </a:r>
          </a:p>
          <a:p>
            <a:pPr lvl="1"/>
            <a:r>
              <a:rPr lang="en-US" dirty="0" smtClean="0"/>
              <a:t>More traditional factor analysis approach</a:t>
            </a:r>
          </a:p>
          <a:p>
            <a:pPr lvl="1"/>
            <a:r>
              <a:rPr lang="en-US" dirty="0" smtClean="0"/>
              <a:t>You can talk about item loading, eliminate bad questions,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7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IRT </a:t>
            </a:r>
          </a:p>
          <a:p>
            <a:pPr lvl="1"/>
            <a:r>
              <a:rPr lang="en-US" dirty="0" smtClean="0"/>
              <a:t>More tradition test theory approach</a:t>
            </a:r>
          </a:p>
          <a:p>
            <a:pPr lvl="1"/>
            <a:r>
              <a:rPr lang="en-US" dirty="0" smtClean="0"/>
              <a:t>You can look at the discriminability, location, and guessing for items.</a:t>
            </a:r>
          </a:p>
          <a:p>
            <a:pPr lvl="1"/>
            <a:r>
              <a:rPr lang="en-US" dirty="0" smtClean="0"/>
              <a:t>Additionally, if you use more than two outcomes, you can examine ordering, use of response options, and thresholds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0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analyses are similar to a log regression</a:t>
            </a:r>
          </a:p>
          <a:p>
            <a:pPr lvl="1"/>
            <a:r>
              <a:rPr lang="en-US" dirty="0" smtClean="0"/>
              <a:t>That means that the variable will be transformed </a:t>
            </a:r>
          </a:p>
          <a:p>
            <a:pPr lvl="1"/>
            <a:r>
              <a:rPr lang="en-US" dirty="0" err="1" smtClean="0"/>
              <a:t>Logit</a:t>
            </a:r>
            <a:r>
              <a:rPr lang="en-US" dirty="0" smtClean="0"/>
              <a:t> – log regression</a:t>
            </a:r>
          </a:p>
          <a:p>
            <a:pPr lvl="1"/>
            <a:r>
              <a:rPr lang="en-US" dirty="0" smtClean="0"/>
              <a:t>Inverse cumulative – </a:t>
            </a:r>
            <a:r>
              <a:rPr lang="en-US" dirty="0" err="1" smtClean="0"/>
              <a:t>probit</a:t>
            </a:r>
            <a:r>
              <a:rPr lang="en-US" dirty="0" smtClean="0"/>
              <a:t> regression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96" y="4018369"/>
            <a:ext cx="5277604" cy="28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Factor Analysi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latent variable is assumed to be continuous</a:t>
            </a:r>
          </a:p>
          <a:p>
            <a:r>
              <a:rPr lang="en-US" dirty="0" smtClean="0"/>
              <a:t>Items are treated as “coarse” representations of that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1072</Words>
  <Application>Microsoft Macintosh PowerPoint</Application>
  <PresentationFormat>On-screen Show (4:3)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Office Theme</vt:lpstr>
      <vt:lpstr>Item Factor Analysis Item Response Theory</vt:lpstr>
      <vt:lpstr>A New Issue</vt:lpstr>
      <vt:lpstr>A New Issue</vt:lpstr>
      <vt:lpstr>IFA/IRT</vt:lpstr>
      <vt:lpstr>Issues</vt:lpstr>
      <vt:lpstr>So which one?</vt:lpstr>
      <vt:lpstr>So which one?</vt:lpstr>
      <vt:lpstr>Regression Approach</vt:lpstr>
      <vt:lpstr>Item Factor Analysis</vt:lpstr>
      <vt:lpstr>Item Factor Analysis</vt:lpstr>
      <vt:lpstr>Item Factor Analysis</vt:lpstr>
      <vt:lpstr>Item Factor Analysis</vt:lpstr>
      <vt:lpstr>Item Factor Analysis</vt:lpstr>
      <vt:lpstr>Item Factor Analysis</vt:lpstr>
      <vt:lpstr>Item Factor Analysis</vt:lpstr>
      <vt:lpstr>Item Factor Analysis</vt:lpstr>
      <vt:lpstr>Item Response Theory</vt:lpstr>
      <vt:lpstr>Item Response Theory</vt:lpstr>
      <vt:lpstr>Item Response Theory</vt:lpstr>
      <vt:lpstr>Item Response Theory</vt:lpstr>
      <vt:lpstr>Item Response Theory</vt:lpstr>
      <vt:lpstr>Item Response Theory</vt:lpstr>
      <vt:lpstr>Item Response Theory</vt:lpstr>
      <vt:lpstr>Item Response Theory</vt:lpstr>
      <vt:lpstr>Item Response Theory</vt:lpstr>
      <vt:lpstr>IFA/IRT</vt:lpstr>
      <vt:lpstr>Polytomous IRT</vt:lpstr>
      <vt:lpstr>Polytomous IRT</vt:lpstr>
      <vt:lpstr>Polytomous IRT</vt:lpstr>
      <vt:lpstr>Polytomous IRT</vt:lpstr>
      <vt:lpstr>Polytomous IRT</vt:lpstr>
      <vt:lpstr>Polytomous IRT</vt:lpstr>
      <vt:lpstr>Polytomous IRT</vt:lpstr>
      <vt:lpstr>IRT Examples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Factor Analysis Item Response Theory</dc:title>
  <dc:creator>Erin Buchanan</dc:creator>
  <cp:lastModifiedBy>Erin M. Buchanan</cp:lastModifiedBy>
  <cp:revision>47</cp:revision>
  <dcterms:created xsi:type="dcterms:W3CDTF">2015-07-22T14:29:49Z</dcterms:created>
  <dcterms:modified xsi:type="dcterms:W3CDTF">2016-05-30T21:24:33Z</dcterms:modified>
</cp:coreProperties>
</file>