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1"/>
    <p:restoredTop sz="94737"/>
  </p:normalViewPr>
  <p:slideViewPr>
    <p:cSldViewPr snapToGrid="0" snapToObjects="1">
      <p:cViewPr varScale="1">
        <p:scale>
          <a:sx n="145" d="100"/>
          <a:sy n="145" d="100"/>
        </p:scale>
        <p:origin x="17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608-DD2C-6D40-8DCF-A57D1D79ED70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C6CA-E622-FC4F-B377-BFF66E6D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4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608-DD2C-6D40-8DCF-A57D1D79ED70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C6CA-E622-FC4F-B377-BFF66E6D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2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608-DD2C-6D40-8DCF-A57D1D79ED70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C6CA-E622-FC4F-B377-BFF66E6D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608-DD2C-6D40-8DCF-A57D1D79ED70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C6CA-E622-FC4F-B377-BFF66E6D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8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608-DD2C-6D40-8DCF-A57D1D79ED70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C6CA-E622-FC4F-B377-BFF66E6D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8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608-DD2C-6D40-8DCF-A57D1D79ED70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C6CA-E622-FC4F-B377-BFF66E6D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7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608-DD2C-6D40-8DCF-A57D1D79ED70}" type="datetimeFigureOut">
              <a:rPr lang="en-US" smtClean="0"/>
              <a:t>5/17/16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C6CA-E622-FC4F-B377-BFF66E6D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608-DD2C-6D40-8DCF-A57D1D79ED70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C6CA-E622-FC4F-B377-BFF66E6D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5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608-DD2C-6D40-8DCF-A57D1D79ED70}" type="datetimeFigureOut">
              <a:rPr lang="en-US" smtClean="0"/>
              <a:t>5/17/16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C6CA-E622-FC4F-B377-BFF66E6D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608-DD2C-6D40-8DCF-A57D1D79ED70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C6CA-E622-FC4F-B377-BFF66E6D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4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608-DD2C-6D40-8DCF-A57D1D79ED70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C6CA-E622-FC4F-B377-BFF66E6D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C608-DD2C-6D40-8DCF-A57D1D79ED70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5C6CA-E622-FC4F-B377-BFF66E6D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6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SEM: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Byrne Chapter 1</a:t>
            </a:r>
          </a:p>
          <a:p>
            <a:r>
              <a:rPr lang="en-US" dirty="0" err="1" smtClean="0"/>
              <a:t>Tabachnick</a:t>
            </a:r>
            <a:r>
              <a:rPr lang="en-US" dirty="0" smtClean="0"/>
              <a:t> SEM - 689</a:t>
            </a:r>
          </a:p>
        </p:txBody>
      </p:sp>
    </p:spTree>
    <p:extLst>
      <p:ext uri="{BB962C8B-B14F-4D97-AF65-F5344CB8AC3E}">
        <p14:creationId xmlns:p14="http://schemas.microsoft.com/office/powerpoint/2010/main" val="1524677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Endogenous</a:t>
            </a:r>
          </a:p>
          <a:p>
            <a:pPr lvl="1"/>
            <a:r>
              <a:rPr lang="en-US" dirty="0" smtClean="0"/>
              <a:t> These are synonymous with dependent variables – they are caused by the exogenous variables. </a:t>
            </a:r>
          </a:p>
          <a:p>
            <a:pPr lvl="1"/>
            <a:r>
              <a:rPr lang="en-US" dirty="0" smtClean="0"/>
              <a:t>In a model, the arrow will be going into the variable.</a:t>
            </a:r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90926" y="4762979"/>
            <a:ext cx="1311462" cy="13114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481080" y="4762979"/>
            <a:ext cx="1311462" cy="13114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ENDO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6"/>
            <a:endCxn id="5" idx="2"/>
          </p:cNvCxnSpPr>
          <p:nvPr/>
        </p:nvCxnSpPr>
        <p:spPr>
          <a:xfrm>
            <a:off x="2802388" y="5418710"/>
            <a:ext cx="26786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5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Measurement model </a:t>
            </a:r>
          </a:p>
          <a:p>
            <a:pPr lvl="1"/>
            <a:r>
              <a:rPr lang="en-US" dirty="0" smtClean="0"/>
              <a:t>The relationship between an exogenous latent variable and measured variables only.</a:t>
            </a:r>
          </a:p>
          <a:p>
            <a:pPr lvl="1"/>
            <a:r>
              <a:rPr lang="en-US" dirty="0" smtClean="0"/>
              <a:t>Generally only used when describing CFAs (and all their counterparts)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56243" y="4818202"/>
            <a:ext cx="745463" cy="745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81852" y="4279778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82929" y="4929184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82929" y="5629157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7"/>
            <a:endCxn id="5" idx="1"/>
          </p:cNvCxnSpPr>
          <p:nvPr/>
        </p:nvCxnSpPr>
        <p:spPr>
          <a:xfrm flipV="1">
            <a:off x="1892535" y="4528281"/>
            <a:ext cx="1089317" cy="399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6" idx="1"/>
          </p:cNvCxnSpPr>
          <p:nvPr/>
        </p:nvCxnSpPr>
        <p:spPr>
          <a:xfrm flipV="1">
            <a:off x="2001706" y="5177687"/>
            <a:ext cx="981223" cy="13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1"/>
          </p:cNvCxnSpPr>
          <p:nvPr/>
        </p:nvCxnSpPr>
        <p:spPr>
          <a:xfrm>
            <a:off x="1892535" y="5454494"/>
            <a:ext cx="1090394" cy="42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62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SEM or fully latent SEM</a:t>
            </a:r>
          </a:p>
          <a:p>
            <a:pPr lvl="1"/>
            <a:r>
              <a:rPr lang="en-US" dirty="0" smtClean="0"/>
              <a:t>A measurement model + causal relationships between latent variables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218240" y="4707756"/>
            <a:ext cx="745463" cy="745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43849" y="4169332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44926" y="4818738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44926" y="5518711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7"/>
            <a:endCxn id="5" idx="1"/>
          </p:cNvCxnSpPr>
          <p:nvPr/>
        </p:nvCxnSpPr>
        <p:spPr>
          <a:xfrm flipV="1">
            <a:off x="5854532" y="4417835"/>
            <a:ext cx="1089317" cy="399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6" idx="1"/>
          </p:cNvCxnSpPr>
          <p:nvPr/>
        </p:nvCxnSpPr>
        <p:spPr>
          <a:xfrm flipV="1">
            <a:off x="5963703" y="5067241"/>
            <a:ext cx="981223" cy="13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5854532" y="5344048"/>
            <a:ext cx="1090394" cy="42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03617" y="4666338"/>
            <a:ext cx="745463" cy="745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6"/>
            <a:endCxn id="4" idx="2"/>
          </p:cNvCxnSpPr>
          <p:nvPr/>
        </p:nvCxnSpPr>
        <p:spPr>
          <a:xfrm>
            <a:off x="4349080" y="5039070"/>
            <a:ext cx="869160" cy="41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594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little sense making:</a:t>
            </a:r>
          </a:p>
          <a:p>
            <a:pPr lvl="1"/>
            <a:r>
              <a:rPr lang="en-US" dirty="0" smtClean="0"/>
              <a:t>Recursive models – arrows go only in one direction</a:t>
            </a:r>
          </a:p>
          <a:p>
            <a:pPr lvl="1"/>
            <a:r>
              <a:rPr lang="en-US" dirty="0" err="1" smtClean="0"/>
              <a:t>Nonrecursive</a:t>
            </a:r>
            <a:r>
              <a:rPr lang="en-US" dirty="0" smtClean="0"/>
              <a:t> models – arrows go backwards to original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2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49080" y="3372160"/>
            <a:ext cx="745463" cy="745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74689" y="2833736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75766" y="3483142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75766" y="4183115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7"/>
            <a:endCxn id="5" idx="1"/>
          </p:cNvCxnSpPr>
          <p:nvPr/>
        </p:nvCxnSpPr>
        <p:spPr>
          <a:xfrm flipV="1">
            <a:off x="4985372" y="3082239"/>
            <a:ext cx="1089317" cy="399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6" idx="1"/>
          </p:cNvCxnSpPr>
          <p:nvPr/>
        </p:nvCxnSpPr>
        <p:spPr>
          <a:xfrm flipV="1">
            <a:off x="5094543" y="3731645"/>
            <a:ext cx="981223" cy="13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4985372" y="4008452"/>
            <a:ext cx="1090394" cy="42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734457" y="3330742"/>
            <a:ext cx="745463" cy="745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6"/>
            <a:endCxn id="4" idx="2"/>
          </p:cNvCxnSpPr>
          <p:nvPr/>
        </p:nvCxnSpPr>
        <p:spPr>
          <a:xfrm>
            <a:off x="3479920" y="3703474"/>
            <a:ext cx="869160" cy="41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764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Nonrecursive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72777" y="2761147"/>
            <a:ext cx="745463" cy="745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98386" y="2222723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99463" y="2872129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99463" y="3572102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7"/>
            <a:endCxn id="5" idx="1"/>
          </p:cNvCxnSpPr>
          <p:nvPr/>
        </p:nvCxnSpPr>
        <p:spPr>
          <a:xfrm flipV="1">
            <a:off x="5109069" y="2471226"/>
            <a:ext cx="1089317" cy="399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6" idx="1"/>
          </p:cNvCxnSpPr>
          <p:nvPr/>
        </p:nvCxnSpPr>
        <p:spPr>
          <a:xfrm flipV="1">
            <a:off x="5218240" y="3120632"/>
            <a:ext cx="981223" cy="13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5109069" y="3397439"/>
            <a:ext cx="1090394" cy="42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858154" y="2719729"/>
            <a:ext cx="745463" cy="745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6"/>
            <a:endCxn id="4" idx="2"/>
          </p:cNvCxnSpPr>
          <p:nvPr/>
        </p:nvCxnSpPr>
        <p:spPr>
          <a:xfrm>
            <a:off x="3603617" y="3092461"/>
            <a:ext cx="869160" cy="41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603617" y="3820605"/>
            <a:ext cx="745463" cy="745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3"/>
            <a:endCxn id="13" idx="7"/>
          </p:cNvCxnSpPr>
          <p:nvPr/>
        </p:nvCxnSpPr>
        <p:spPr>
          <a:xfrm flipH="1">
            <a:off x="4239909" y="3397439"/>
            <a:ext cx="342039" cy="532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1"/>
            <a:endCxn id="11" idx="4"/>
          </p:cNvCxnSpPr>
          <p:nvPr/>
        </p:nvCxnSpPr>
        <p:spPr>
          <a:xfrm flipH="1" flipV="1">
            <a:off x="3230886" y="3465192"/>
            <a:ext cx="481902" cy="464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685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</a:t>
            </a:r>
            <a:r>
              <a:rPr lang="en-US" dirty="0" err="1" smtClean="0"/>
              <a:t>Hyp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Theory + Model Building</a:t>
            </a:r>
          </a:p>
          <a:p>
            <a:pPr marL="514350" indent="-514350">
              <a:buAutoNum type="arabicPeriod"/>
            </a:pPr>
            <a:r>
              <a:rPr lang="en-US" dirty="0" smtClean="0"/>
              <a:t>Get the data! </a:t>
            </a:r>
          </a:p>
          <a:p>
            <a:pPr marL="514350" indent="-514350">
              <a:buAutoNum type="arabicPeriod"/>
            </a:pPr>
            <a:r>
              <a:rPr lang="en-US" dirty="0" smtClean="0"/>
              <a:t>Build the model.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the model.</a:t>
            </a:r>
          </a:p>
          <a:p>
            <a:pPr marL="514350" indent="-514350">
              <a:buAutoNum type="arabicPeriod"/>
            </a:pPr>
            <a:r>
              <a:rPr lang="en-US" dirty="0" smtClean="0"/>
              <a:t>Examine fit statistics. (remember EFA)</a:t>
            </a:r>
          </a:p>
          <a:p>
            <a:pPr marL="514350" indent="-514350">
              <a:buAutoNum type="arabicPeriod"/>
            </a:pPr>
            <a:r>
              <a:rPr lang="en-US" dirty="0" smtClean="0"/>
              <a:t>Rework/replicate.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16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</a:t>
            </a:r>
            <a:r>
              <a:rPr lang="en-US" dirty="0" err="1" smtClean="0"/>
              <a:t>Hyp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Examining model fit is based on residuals</a:t>
            </a:r>
          </a:p>
          <a:p>
            <a:pPr lvl="1"/>
            <a:r>
              <a:rPr lang="en-US" dirty="0" smtClean="0"/>
              <a:t>Residuals = error for </a:t>
            </a:r>
            <a:r>
              <a:rPr lang="en-US" dirty="0" err="1" smtClean="0"/>
              <a:t>latents</a:t>
            </a:r>
            <a:endParaRPr lang="en-US" dirty="0" smtClean="0"/>
          </a:p>
          <a:p>
            <a:pPr lvl="1"/>
            <a:r>
              <a:rPr lang="en-US" dirty="0" smtClean="0"/>
              <a:t>Regression is this:</a:t>
            </a:r>
          </a:p>
          <a:p>
            <a:pPr lvl="2"/>
            <a:r>
              <a:rPr lang="en-US" dirty="0" smtClean="0"/>
              <a:t>Y (persons score = data) = Model (x variables) + error terms (residuals)</a:t>
            </a:r>
          </a:p>
          <a:p>
            <a:pPr lvl="1"/>
            <a:r>
              <a:rPr lang="en-US" dirty="0" smtClean="0"/>
              <a:t>Residuals will be represented by circles</a:t>
            </a:r>
          </a:p>
          <a:p>
            <a:pPr lvl="2"/>
            <a:r>
              <a:rPr lang="en-US" dirty="0" smtClean="0"/>
              <a:t>Remember you don’t have real numbers for the error.</a:t>
            </a:r>
          </a:p>
          <a:p>
            <a:pPr lvl="2"/>
            <a:r>
              <a:rPr lang="en-US" dirty="0" smtClean="0"/>
              <a:t>Circles get estimated.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9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</a:t>
            </a:r>
            <a:r>
              <a:rPr lang="en-US" dirty="0" err="1" smtClean="0"/>
              <a:t>Hyp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Examining model fit is based on residuals</a:t>
            </a:r>
          </a:p>
          <a:p>
            <a:pPr lvl="1"/>
            <a:r>
              <a:rPr lang="en-US" dirty="0" smtClean="0"/>
              <a:t>You want your error/residuals to be low.</a:t>
            </a:r>
          </a:p>
          <a:p>
            <a:pPr lvl="1"/>
            <a:r>
              <a:rPr lang="en-US" dirty="0" smtClean="0"/>
              <a:t>Low error implies that the data = model, which means you have a more accurate representation of the relationships you are trying to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12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Circles = </a:t>
            </a:r>
            <a:r>
              <a:rPr lang="en-US" dirty="0" err="1" smtClean="0"/>
              <a:t>latents</a:t>
            </a:r>
            <a:r>
              <a:rPr lang="en-US" dirty="0" smtClean="0"/>
              <a:t>/errors </a:t>
            </a:r>
          </a:p>
          <a:p>
            <a:pPr lvl="1"/>
            <a:r>
              <a:rPr lang="en-US" dirty="0" smtClean="0"/>
              <a:t>They </a:t>
            </a:r>
            <a:r>
              <a:rPr lang="en-US" dirty="0" smtClean="0"/>
              <a:t>don’t have numbers in the dataset</a:t>
            </a:r>
          </a:p>
          <a:p>
            <a:r>
              <a:rPr lang="en-US" dirty="0" smtClean="0"/>
              <a:t>Squares = measured variables</a:t>
            </a:r>
          </a:p>
          <a:p>
            <a:pPr lvl="1"/>
            <a:r>
              <a:rPr lang="en-US" dirty="0" smtClean="0"/>
              <a:t>Will have numbers in dataset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735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 = structural equation modeling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confirmatory </a:t>
            </a:r>
            <a:r>
              <a:rPr lang="en-US" dirty="0" smtClean="0"/>
              <a:t>procedure (most days)</a:t>
            </a:r>
          </a:p>
          <a:p>
            <a:pPr lvl="1"/>
            <a:r>
              <a:rPr lang="en-US" dirty="0" smtClean="0"/>
              <a:t>Structural: Regression on steroids</a:t>
            </a:r>
          </a:p>
          <a:p>
            <a:pPr lvl="1"/>
            <a:r>
              <a:rPr lang="en-US" dirty="0" smtClean="0"/>
              <a:t>Model: you can create a picture of the relationship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3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arrows indicate cause (x </a:t>
            </a:r>
            <a:r>
              <a:rPr lang="en-US" dirty="0" smtClean="0">
                <a:sym typeface="Wingdings"/>
              </a:rPr>
              <a:t> y)</a:t>
            </a:r>
          </a:p>
          <a:p>
            <a:r>
              <a:rPr lang="en-US" dirty="0" smtClean="0">
                <a:sym typeface="Wingdings"/>
              </a:rPr>
              <a:t>Double arrows indicate correlation (x       y</a:t>
            </a:r>
            <a:r>
              <a:rPr lang="en-US" dirty="0" smtClean="0">
                <a:sym typeface="Wingdings"/>
              </a:rPr>
              <a:t>)</a:t>
            </a:r>
            <a:endParaRPr lang="en-US" dirty="0" smtClean="0">
              <a:sym typeface="Wingding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109507" y="2526450"/>
            <a:ext cx="441756" cy="276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836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Side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Unstandardized estimates</a:t>
            </a:r>
          </a:p>
          <a:p>
            <a:pPr lvl="1"/>
            <a:r>
              <a:rPr lang="en-US" dirty="0" smtClean="0"/>
              <a:t>Single arrows = b slope values … essentially is the relationship between those two variables.</a:t>
            </a:r>
          </a:p>
          <a:p>
            <a:pPr lvl="1"/>
            <a:r>
              <a:rPr lang="en-US" dirty="0" smtClean="0"/>
              <a:t>Double arrows = covariance, how much they change together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84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Side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Standardized estimates</a:t>
            </a:r>
          </a:p>
          <a:p>
            <a:pPr lvl="1"/>
            <a:r>
              <a:rPr lang="en-US" dirty="0" smtClean="0"/>
              <a:t>Single arrows = beta slope values – you could also think of these as factor loadings (EFA-CFA)</a:t>
            </a:r>
          </a:p>
          <a:p>
            <a:pPr lvl="1"/>
            <a:r>
              <a:rPr lang="en-US" dirty="0" smtClean="0"/>
              <a:t>Double arrows = correlation</a:t>
            </a:r>
          </a:p>
          <a:p>
            <a:r>
              <a:rPr lang="en-US" dirty="0" smtClean="0"/>
              <a:t>SMCs = squared multiple correlations = R</a:t>
            </a:r>
            <a:r>
              <a:rPr lang="en-US" baseline="30000" dirty="0" smtClean="0"/>
              <a:t>2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99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Byrne describes these as any model; however, I learned that path diagrams were models with ONLY measured variables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Tabachnick</a:t>
            </a:r>
            <a:r>
              <a:rPr lang="en-US" dirty="0" smtClean="0"/>
              <a:t> will also call it path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ediation/moderation would be types of path diagrams.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14192" y="4486865"/>
            <a:ext cx="800683" cy="8006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57177" y="5536638"/>
            <a:ext cx="800683" cy="8006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75665" y="5536638"/>
            <a:ext cx="800683" cy="8006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0"/>
            <a:endCxn id="4" idx="1"/>
          </p:cNvCxnSpPr>
          <p:nvPr/>
        </p:nvCxnSpPr>
        <p:spPr>
          <a:xfrm flipV="1">
            <a:off x="3576007" y="4887207"/>
            <a:ext cx="938185" cy="649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>
            <a:off x="5314875" y="4887207"/>
            <a:ext cx="842644" cy="649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5" idx="1"/>
          </p:cNvCxnSpPr>
          <p:nvPr/>
        </p:nvCxnSpPr>
        <p:spPr>
          <a:xfrm>
            <a:off x="3976348" y="5936980"/>
            <a:ext cx="17808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7069" y="470254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Indirect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22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Pictures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49080" y="3372160"/>
            <a:ext cx="745463" cy="745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74689" y="2833736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75766" y="3483142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75766" y="4183115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7"/>
            <a:endCxn id="5" idx="1"/>
          </p:cNvCxnSpPr>
          <p:nvPr/>
        </p:nvCxnSpPr>
        <p:spPr>
          <a:xfrm flipV="1">
            <a:off x="4985372" y="3082239"/>
            <a:ext cx="1089317" cy="399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6" idx="1"/>
          </p:cNvCxnSpPr>
          <p:nvPr/>
        </p:nvCxnSpPr>
        <p:spPr>
          <a:xfrm flipV="1">
            <a:off x="5094543" y="3731645"/>
            <a:ext cx="981223" cy="13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4985372" y="4008452"/>
            <a:ext cx="1090394" cy="42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734457" y="3330742"/>
            <a:ext cx="745463" cy="745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6"/>
            <a:endCxn id="4" idx="2"/>
          </p:cNvCxnSpPr>
          <p:nvPr/>
        </p:nvCxnSpPr>
        <p:spPr>
          <a:xfrm>
            <a:off x="3479920" y="3703474"/>
            <a:ext cx="869160" cy="41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75138" y="2323502"/>
            <a:ext cx="510234" cy="510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4"/>
            <a:endCxn id="4" idx="0"/>
          </p:cNvCxnSpPr>
          <p:nvPr/>
        </p:nvCxnSpPr>
        <p:spPr>
          <a:xfrm flipH="1">
            <a:off x="4721812" y="2833736"/>
            <a:ext cx="8443" cy="53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16534" y="4252167"/>
            <a:ext cx="177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Structural Model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21948" y="2360781"/>
            <a:ext cx="215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 model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162862" y="2820508"/>
            <a:ext cx="510234" cy="510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71305" y="3498218"/>
            <a:ext cx="510234" cy="510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55089" y="4183115"/>
            <a:ext cx="510234" cy="5102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8" idx="2"/>
            <a:endCxn id="5" idx="3"/>
          </p:cNvCxnSpPr>
          <p:nvPr/>
        </p:nvCxnSpPr>
        <p:spPr>
          <a:xfrm flipH="1">
            <a:off x="6571695" y="3075625"/>
            <a:ext cx="591167" cy="6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80138" y="3744892"/>
            <a:ext cx="591167" cy="6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580138" y="4428311"/>
            <a:ext cx="591167" cy="6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7558" y="1974220"/>
            <a:ext cx="97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Residual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41166" y="4445447"/>
            <a:ext cx="66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28633" y="5853633"/>
            <a:ext cx="5771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Anything with an arrow going into it needs an error bubble!</a:t>
            </a:r>
          </a:p>
          <a:p>
            <a:r>
              <a:rPr lang="en-US" dirty="0" smtClean="0"/>
              <a:t>Some people call residuals = disturbances.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0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don’t see:</a:t>
            </a:r>
          </a:p>
          <a:p>
            <a:pPr lvl="1"/>
            <a:r>
              <a:rPr lang="en-US" dirty="0" smtClean="0"/>
              <a:t>Variances</a:t>
            </a:r>
          </a:p>
          <a:p>
            <a:pPr lvl="1"/>
            <a:r>
              <a:rPr lang="en-US" dirty="0" smtClean="0"/>
              <a:t>Means</a:t>
            </a:r>
          </a:p>
        </p:txBody>
      </p:sp>
    </p:spTree>
    <p:extLst>
      <p:ext uri="{BB962C8B-B14F-4D97-AF65-F5344CB8AC3E}">
        <p14:creationId xmlns:p14="http://schemas.microsoft.com/office/powerpoint/2010/main" val="3075524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Adequacy of the model</a:t>
            </a:r>
          </a:p>
          <a:p>
            <a:pPr lvl="1"/>
            <a:r>
              <a:rPr lang="en-US" dirty="0" smtClean="0"/>
              <a:t>Model </a:t>
            </a:r>
            <a:r>
              <a:rPr lang="en-US" dirty="0" smtClean="0">
                <a:latin typeface="Calibri"/>
                <a:cs typeface="Calibri"/>
              </a:rPr>
              <a:t>fit, </a:t>
            </a:r>
            <a:r>
              <a:rPr lang="en-US" b="1" dirty="0" smtClean="0">
                <a:latin typeface="Calibri"/>
                <a:ea typeface="Lucida Grande"/>
                <a:cs typeface="Calibri"/>
              </a:rPr>
              <a:t>χ</a:t>
            </a:r>
            <a:r>
              <a:rPr lang="en-US" b="1" baseline="30000" dirty="0" smtClean="0">
                <a:latin typeface="Calibri"/>
                <a:ea typeface="Lucida Grande"/>
                <a:cs typeface="Calibri"/>
              </a:rPr>
              <a:t>2</a:t>
            </a:r>
            <a:r>
              <a:rPr lang="en-US" b="1" dirty="0" smtClean="0">
                <a:latin typeface="Calibri"/>
                <a:ea typeface="Lucida Grande"/>
                <a:cs typeface="Calibri"/>
              </a:rPr>
              <a:t> </a:t>
            </a:r>
            <a:r>
              <a:rPr lang="en-US" dirty="0" smtClean="0">
                <a:latin typeface="Calibri"/>
                <a:ea typeface="Lucida Grande"/>
                <a:cs typeface="Calibri"/>
              </a:rPr>
              <a:t>and fit indices</a:t>
            </a:r>
          </a:p>
          <a:p>
            <a:r>
              <a:rPr lang="en-US" dirty="0" smtClean="0">
                <a:latin typeface="Calibri"/>
                <a:ea typeface="Lucida Grande"/>
                <a:cs typeface="Calibri"/>
              </a:rPr>
              <a:t>Testing Theory</a:t>
            </a:r>
          </a:p>
          <a:p>
            <a:pPr lvl="1"/>
            <a:r>
              <a:rPr lang="en-US" dirty="0" smtClean="0">
                <a:latin typeface="Calibri"/>
                <a:ea typeface="Lucida Grande"/>
                <a:cs typeface="Calibri"/>
              </a:rPr>
              <a:t>Path significance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Does it look like what you think?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Modification Indices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62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Amount of variance (effect size)</a:t>
            </a:r>
          </a:p>
          <a:p>
            <a:pPr lvl="1"/>
            <a:r>
              <a:rPr lang="en-US" dirty="0" smtClean="0"/>
              <a:t>Squared multiple correlations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Parameter Estimates </a:t>
            </a:r>
          </a:p>
          <a:p>
            <a:pPr lvl="1"/>
            <a:r>
              <a:rPr lang="en-US" dirty="0" smtClean="0"/>
              <a:t>Similar to a </a:t>
            </a:r>
            <a:r>
              <a:rPr lang="en-US" i="1" dirty="0" smtClean="0"/>
              <a:t>b</a:t>
            </a:r>
            <a:r>
              <a:rPr lang="en-US" dirty="0" smtClean="0"/>
              <a:t> value in regression</a:t>
            </a:r>
          </a:p>
          <a:p>
            <a:r>
              <a:rPr lang="en-US" dirty="0" smtClean="0"/>
              <a:t>Group differences</a:t>
            </a:r>
          </a:p>
          <a:p>
            <a:pPr lvl="1"/>
            <a:r>
              <a:rPr lang="en-US" dirty="0" smtClean="0"/>
              <a:t>Multiple group models, multiple indicators models (MIMIC)</a:t>
            </a:r>
          </a:p>
        </p:txBody>
      </p:sp>
    </p:spTree>
    <p:extLst>
      <p:ext uri="{BB962C8B-B14F-4D97-AF65-F5344CB8AC3E}">
        <p14:creationId xmlns:p14="http://schemas.microsoft.com/office/powerpoint/2010/main" val="926979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Longitudinal differences</a:t>
            </a:r>
          </a:p>
          <a:p>
            <a:pPr lvl="1"/>
            <a:r>
              <a:rPr lang="en-US" dirty="0" smtClean="0"/>
              <a:t>Latent Growth Curves</a:t>
            </a:r>
          </a:p>
          <a:p>
            <a:r>
              <a:rPr lang="en-US" dirty="0" smtClean="0"/>
              <a:t>Multilevel modeling</a:t>
            </a:r>
          </a:p>
          <a:p>
            <a:pPr lvl="1"/>
            <a:r>
              <a:rPr lang="en-US" dirty="0" smtClean="0"/>
              <a:t>Nested data sets</a:t>
            </a:r>
          </a:p>
          <a:p>
            <a:r>
              <a:rPr lang="en-US" dirty="0" smtClean="0"/>
              <a:t>Latent Class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13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really causal </a:t>
            </a:r>
          </a:p>
          <a:p>
            <a:pPr lvl="1"/>
            <a:r>
              <a:rPr lang="en-US" dirty="0" smtClean="0"/>
              <a:t>Causality depends on the research design, not the analysis</a:t>
            </a:r>
          </a:p>
          <a:p>
            <a:r>
              <a:rPr lang="en-US" dirty="0" smtClean="0"/>
              <a:t>Not really exploratory</a:t>
            </a:r>
          </a:p>
          <a:p>
            <a:pPr lvl="1"/>
            <a:r>
              <a:rPr lang="en-US" dirty="0" smtClean="0"/>
              <a:t>Some exploratory things can be tested, but need to be clearly justified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theorized causal relationships</a:t>
            </a:r>
          </a:p>
          <a:p>
            <a:pPr lvl="1"/>
            <a:r>
              <a:rPr lang="en-US" dirty="0" smtClean="0"/>
              <a:t>Even if we did not measure them in a causal way</a:t>
            </a:r>
          </a:p>
          <a:p>
            <a:r>
              <a:rPr lang="en-US" dirty="0" smtClean="0"/>
              <a:t>Can test lots of relationships at once</a:t>
            </a:r>
          </a:p>
          <a:p>
            <a:pPr lvl="1"/>
            <a:r>
              <a:rPr lang="en-US" dirty="0" smtClean="0"/>
              <a:t>Rather than one regression at a time</a:t>
            </a:r>
          </a:p>
          <a:p>
            <a:r>
              <a:rPr lang="en-US" dirty="0" smtClean="0"/>
              <a:t>Generally, you have a theory about the relationship before hand</a:t>
            </a:r>
          </a:p>
          <a:p>
            <a:pPr lvl="1"/>
            <a:r>
              <a:rPr lang="en-US" dirty="0" smtClean="0"/>
              <a:t>So less descriptive/exploratory than traditional hypothesis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89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size </a:t>
            </a:r>
          </a:p>
          <a:p>
            <a:pPr lvl="1"/>
            <a:r>
              <a:rPr lang="en-US" dirty="0" smtClean="0"/>
              <a:t>BIG</a:t>
            </a:r>
          </a:p>
          <a:p>
            <a:pPr lvl="1"/>
            <a:r>
              <a:rPr lang="en-US" dirty="0" smtClean="0"/>
              <a:t>Similar to EFA.</a:t>
            </a:r>
          </a:p>
          <a:p>
            <a:pPr lvl="1"/>
            <a:r>
              <a:rPr lang="en-US" dirty="0" smtClean="0"/>
              <a:t>More people give you more information – information helps you estimate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04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 Basics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Kline </a:t>
            </a:r>
            <a:r>
              <a:rPr lang="en-US" dirty="0" err="1" smtClean="0"/>
              <a:t>pg</a:t>
            </a:r>
            <a:r>
              <a:rPr lang="en-US" dirty="0" smtClean="0"/>
              <a:t> 7-15, 50-51,  </a:t>
            </a:r>
          </a:p>
          <a:p>
            <a:r>
              <a:rPr lang="en-US" dirty="0" smtClean="0"/>
              <a:t>91-103, 124-130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1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Kline!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Kline (page 7-8) talks about the different types of approaches:</a:t>
            </a:r>
          </a:p>
          <a:p>
            <a:pPr lvl="1"/>
            <a:r>
              <a:rPr lang="en-US" dirty="0" smtClean="0"/>
              <a:t>Strictly confirmatory</a:t>
            </a:r>
          </a:p>
          <a:p>
            <a:pPr lvl="1"/>
            <a:r>
              <a:rPr lang="en-US" dirty="0" smtClean="0"/>
              <a:t>Alternative models</a:t>
            </a:r>
          </a:p>
          <a:p>
            <a:pPr lvl="1"/>
            <a:r>
              <a:rPr lang="en-US" dirty="0" smtClean="0"/>
              <a:t>Model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53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Strictly confirmatory – the Byrne approach</a:t>
            </a:r>
          </a:p>
          <a:p>
            <a:pPr lvl="1"/>
            <a:r>
              <a:rPr lang="en-US" dirty="0" smtClean="0"/>
              <a:t>You have a theorized model and you accept or reject it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53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models – comparison between many different models of the construct</a:t>
            </a:r>
          </a:p>
          <a:p>
            <a:pPr lvl="1"/>
            <a:r>
              <a:rPr lang="en-US" dirty="0" smtClean="0"/>
              <a:t>This type typically happens when different theories posit different things</a:t>
            </a:r>
          </a:p>
          <a:p>
            <a:pPr lvl="2"/>
            <a:r>
              <a:rPr lang="en-US" dirty="0" smtClean="0"/>
              <a:t>Like is it a 6 factor model or 4 factor model?</a:t>
            </a:r>
          </a:p>
        </p:txBody>
      </p:sp>
    </p:spTree>
    <p:extLst>
      <p:ext uri="{BB962C8B-B14F-4D97-AF65-F5344CB8AC3E}">
        <p14:creationId xmlns:p14="http://schemas.microsoft.com/office/powerpoint/2010/main" val="1345656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generating – the original model doesn’t work, so you edit it.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(this is where you might modify the order or variables or the places that arrows go with the same variables)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97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0"/>
            <a:ext cx="7951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88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is the term for generating the model hypothesis and drawing out how you think the variables are related.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81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Omitted predictors that are important but you left them out </a:t>
            </a:r>
          </a:p>
          <a:p>
            <a:pPr lvl="1"/>
            <a:r>
              <a:rPr lang="en-US" dirty="0" smtClean="0"/>
              <a:t>LOVE – left out variable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34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Covariances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able to understand identification, you have to understand that SEM is an analysis of </a:t>
            </a:r>
            <a:r>
              <a:rPr lang="en-US" dirty="0" err="1" smtClean="0"/>
              <a:t>covariances</a:t>
            </a:r>
            <a:endParaRPr lang="en-US" dirty="0" smtClean="0"/>
          </a:p>
          <a:p>
            <a:pPr lvl="1"/>
            <a:r>
              <a:rPr lang="en-US" dirty="0" smtClean="0"/>
              <a:t>You are trying to explain as much of the variance between variables with your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8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be more specific about the error terms, rather than just lumping them altogether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3175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Covariances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estimate a mean structure</a:t>
            </a:r>
          </a:p>
          <a:p>
            <a:pPr lvl="1"/>
            <a:r>
              <a:rPr lang="en-US" dirty="0" smtClean="0"/>
              <a:t>Usually when you want to estimate factor means (actual numbers for those bubbles).</a:t>
            </a:r>
          </a:p>
          <a:p>
            <a:pPr lvl="1"/>
            <a:r>
              <a:rPr lang="en-US" dirty="0" smtClean="0"/>
              <a:t>You can compare factor means across groups as an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19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N:q</a:t>
            </a:r>
            <a:r>
              <a:rPr lang="en-US" dirty="0" smtClean="0"/>
              <a:t> rule</a:t>
            </a:r>
          </a:p>
          <a:p>
            <a:pPr lvl="1"/>
            <a:r>
              <a:rPr lang="en-US" dirty="0" smtClean="0"/>
              <a:t>Number of people = N</a:t>
            </a:r>
          </a:p>
          <a:p>
            <a:pPr lvl="1"/>
            <a:r>
              <a:rPr lang="en-US" dirty="0" smtClean="0"/>
              <a:t>q number of estimated parameters (will explain in a bit)</a:t>
            </a:r>
          </a:p>
          <a:p>
            <a:r>
              <a:rPr lang="en-US" dirty="0" smtClean="0"/>
              <a:t>You want the </a:t>
            </a:r>
            <a:r>
              <a:rPr lang="en-US" dirty="0" err="1" smtClean="0"/>
              <a:t>N:q</a:t>
            </a:r>
            <a:r>
              <a:rPr lang="en-US" dirty="0" smtClean="0"/>
              <a:t> ratio to be 20:1 or greater in a perfect world, 10:1 if you can manage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53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Essentially, models that are identified have a unique answer (also </a:t>
            </a:r>
            <a:r>
              <a:rPr lang="en-US" dirty="0" err="1" smtClean="0"/>
              <a:t>invertable</a:t>
            </a:r>
            <a:r>
              <a:rPr lang="en-US" dirty="0" smtClean="0"/>
              <a:t> matrix)</a:t>
            </a:r>
          </a:p>
          <a:p>
            <a:pPr lvl="1"/>
            <a:r>
              <a:rPr lang="en-US" dirty="0" smtClean="0"/>
              <a:t>That means that you have </a:t>
            </a:r>
            <a:r>
              <a:rPr lang="en-US" i="1" dirty="0" smtClean="0"/>
              <a:t>one</a:t>
            </a:r>
            <a:r>
              <a:rPr lang="en-US" dirty="0" smtClean="0"/>
              <a:t> probable answer for all the parameters you are estimating</a:t>
            </a:r>
          </a:p>
          <a:p>
            <a:pPr lvl="1"/>
            <a:r>
              <a:rPr lang="en-US" dirty="0" smtClean="0"/>
              <a:t>If lots of possible answers exist (like saying X + Y = some number), then the model is not identified.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81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 is tied to:</a:t>
            </a:r>
          </a:p>
          <a:p>
            <a:pPr lvl="1"/>
            <a:r>
              <a:rPr lang="en-US" dirty="0" smtClean="0"/>
              <a:t>Parameters to be estimated</a:t>
            </a:r>
          </a:p>
          <a:p>
            <a:pPr lvl="1"/>
            <a:r>
              <a:rPr lang="en-US" dirty="0" smtClean="0"/>
              <a:t>Degrees of Freedom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05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parameter – will be estimated from the data</a:t>
            </a:r>
          </a:p>
          <a:p>
            <a:r>
              <a:rPr lang="en-US" dirty="0" smtClean="0"/>
              <a:t>Fixed parameter – will be set to a specific value (i.e. usually 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40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Constrained parameter – estimated from the data with some specific rule</a:t>
            </a:r>
          </a:p>
          <a:p>
            <a:pPr lvl="1"/>
            <a:r>
              <a:rPr lang="en-US" dirty="0" smtClean="0"/>
              <a:t>I.e. Setting multiple paths to some variable name (like cheese).  They will be estimated but forced to all be the same</a:t>
            </a:r>
          </a:p>
          <a:p>
            <a:pPr lvl="1"/>
            <a:r>
              <a:rPr lang="en-US" dirty="0" smtClean="0"/>
              <a:t>Also known as an equality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35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group equality constraints – mostly used in </a:t>
            </a:r>
            <a:r>
              <a:rPr lang="en-US" dirty="0" err="1" smtClean="0"/>
              <a:t>multigroup</a:t>
            </a:r>
            <a:r>
              <a:rPr lang="en-US" dirty="0" smtClean="0"/>
              <a:t> models, forces the same paths to be equal (but estimated) for each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98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constraints that aren’t use very often:</a:t>
            </a:r>
          </a:p>
          <a:p>
            <a:pPr lvl="1"/>
            <a:r>
              <a:rPr lang="en-US" dirty="0" smtClean="0"/>
              <a:t>Proportionality constraint</a:t>
            </a:r>
          </a:p>
          <a:p>
            <a:pPr lvl="1"/>
            <a:r>
              <a:rPr lang="en-US" dirty="0" smtClean="0"/>
              <a:t>Inequality constraint</a:t>
            </a:r>
          </a:p>
          <a:p>
            <a:pPr lvl="1"/>
            <a:r>
              <a:rPr lang="en-US" dirty="0" smtClean="0"/>
              <a:t>Nonlinear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47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Figuring out what’s estimated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56243" y="4818202"/>
            <a:ext cx="745463" cy="745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1023" y="4279778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92100" y="4929184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2100" y="5629157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7"/>
            <a:endCxn id="5" idx="1"/>
          </p:cNvCxnSpPr>
          <p:nvPr/>
        </p:nvCxnSpPr>
        <p:spPr>
          <a:xfrm flipV="1">
            <a:off x="1892535" y="4528281"/>
            <a:ext cx="1198488" cy="399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6" idx="1"/>
          </p:cNvCxnSpPr>
          <p:nvPr/>
        </p:nvCxnSpPr>
        <p:spPr>
          <a:xfrm flipV="1">
            <a:off x="2001706" y="5177687"/>
            <a:ext cx="1090394" cy="13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1892535" y="5454494"/>
            <a:ext cx="1199565" cy="42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56243" y="2347512"/>
            <a:ext cx="745463" cy="7454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91023" y="1809088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92100" y="2458494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92100" y="3158467"/>
            <a:ext cx="497006" cy="497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2" idx="7"/>
            <a:endCxn id="13" idx="1"/>
          </p:cNvCxnSpPr>
          <p:nvPr/>
        </p:nvCxnSpPr>
        <p:spPr>
          <a:xfrm flipV="1">
            <a:off x="1892535" y="2057591"/>
            <a:ext cx="1198488" cy="399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6"/>
            <a:endCxn id="14" idx="1"/>
          </p:cNvCxnSpPr>
          <p:nvPr/>
        </p:nvCxnSpPr>
        <p:spPr>
          <a:xfrm flipV="1">
            <a:off x="2001706" y="2706997"/>
            <a:ext cx="1090394" cy="13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15" idx="1"/>
          </p:cNvCxnSpPr>
          <p:nvPr/>
        </p:nvCxnSpPr>
        <p:spPr>
          <a:xfrm>
            <a:off x="1892535" y="2983804"/>
            <a:ext cx="1199565" cy="42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212800" y="1809087"/>
            <a:ext cx="466373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each path without a one will be estimated: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4 paths (regression coefficients)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Then each error term </a:t>
            </a:r>
            <a:r>
              <a:rPr lang="en-US" i="1" dirty="0" smtClean="0"/>
              <a:t>variance</a:t>
            </a:r>
            <a:r>
              <a:rPr lang="en-US" dirty="0" smtClean="0"/>
              <a:t> (not shown) will be estimated: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6 variances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Remember the paths will not be estimated because they include a 1 on them.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Each factor </a:t>
            </a:r>
            <a:r>
              <a:rPr lang="en-US" i="1" dirty="0" smtClean="0"/>
              <a:t>variance</a:t>
            </a:r>
            <a:r>
              <a:rPr lang="en-US" dirty="0" smtClean="0"/>
              <a:t> will be estimated: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2 variances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The covariance arrow will be estimated: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 covariance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77803" y="19328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33022" y="43764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3" name="Curved Connector 22"/>
          <p:cNvCxnSpPr>
            <a:stCxn id="12" idx="2"/>
            <a:endCxn id="4" idx="2"/>
          </p:cNvCxnSpPr>
          <p:nvPr/>
        </p:nvCxnSpPr>
        <p:spPr>
          <a:xfrm rot="10800000" flipV="1">
            <a:off x="1256243" y="2720244"/>
            <a:ext cx="12700" cy="2470690"/>
          </a:xfrm>
          <a:prstGeom prst="curvedConnector3">
            <a:avLst>
              <a:gd name="adj1" fmla="val 6039283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915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Degrees of Freedom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DF now has </a:t>
            </a:r>
            <a:r>
              <a:rPr lang="en-US" i="1" dirty="0" smtClean="0"/>
              <a:t>nothing</a:t>
            </a:r>
            <a:r>
              <a:rPr lang="en-US" dirty="0" smtClean="0"/>
              <a:t> to do with sample size.</a:t>
            </a:r>
          </a:p>
          <a:p>
            <a:r>
              <a:rPr lang="en-US" dirty="0" smtClean="0"/>
              <a:t>Possible parameters</a:t>
            </a:r>
          </a:p>
          <a:p>
            <a:pPr lvl="1"/>
            <a:r>
              <a:rPr lang="en-US" dirty="0" smtClean="0"/>
              <a:t>P(P+1) / 2</a:t>
            </a:r>
          </a:p>
          <a:p>
            <a:pPr lvl="1"/>
            <a:r>
              <a:rPr lang="en-US" dirty="0" smtClean="0"/>
              <a:t>Where P = number of observed variables</a:t>
            </a:r>
          </a:p>
        </p:txBody>
      </p:sp>
    </p:spTree>
    <p:extLst>
      <p:ext uri="{BB962C8B-B14F-4D97-AF65-F5344CB8AC3E}">
        <p14:creationId xmlns:p14="http://schemas.microsoft.com/office/powerpoint/2010/main" val="200572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important (to me anyway):</a:t>
            </a:r>
          </a:p>
          <a:p>
            <a:pPr lvl="1"/>
            <a:r>
              <a:rPr lang="en-US" dirty="0" smtClean="0"/>
              <a:t>You can model things you don’t actually have numbers for</a:t>
            </a:r>
          </a:p>
        </p:txBody>
      </p:sp>
    </p:spTree>
    <p:extLst>
      <p:ext uri="{BB962C8B-B14F-4D97-AF65-F5344CB8AC3E}">
        <p14:creationId xmlns:p14="http://schemas.microsoft.com/office/powerpoint/2010/main" val="727853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Degrees of Freedom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 for our model = 6 (6+1) / 2 = 21</a:t>
            </a:r>
          </a:p>
          <a:p>
            <a:endParaRPr lang="en-US" dirty="0"/>
          </a:p>
          <a:p>
            <a:r>
              <a:rPr lang="en-US" i="1" dirty="0"/>
              <a:t>DF</a:t>
            </a:r>
            <a:r>
              <a:rPr lang="en-US" dirty="0"/>
              <a:t> = possible parameters – estimated parameters</a:t>
            </a:r>
            <a:endParaRPr lang="en-US" i="1" dirty="0"/>
          </a:p>
          <a:p>
            <a:pPr lvl="1"/>
            <a:r>
              <a:rPr lang="en-US" i="1" dirty="0" err="1" smtClean="0"/>
              <a:t>df</a:t>
            </a:r>
            <a:r>
              <a:rPr lang="en-US" i="1" dirty="0" smtClean="0"/>
              <a:t> = </a:t>
            </a:r>
            <a:r>
              <a:rPr lang="en-US" dirty="0" smtClean="0"/>
              <a:t>21 – 13 = 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567659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identified – you have as many things to estimate as you do degrees of freedom</a:t>
            </a:r>
          </a:p>
          <a:p>
            <a:pPr lvl="1"/>
            <a:r>
              <a:rPr lang="en-US" dirty="0" smtClean="0"/>
              <a:t>That means that </a:t>
            </a:r>
            <a:r>
              <a:rPr lang="en-US" i="1" dirty="0" err="1" smtClean="0"/>
              <a:t>df</a:t>
            </a:r>
            <a:r>
              <a:rPr lang="en-US" i="1" dirty="0" smtClean="0"/>
              <a:t> = 0.</a:t>
            </a:r>
          </a:p>
          <a:p>
            <a:pPr lvl="1"/>
            <a:r>
              <a:rPr lang="en-US" i="1" dirty="0" smtClean="0"/>
              <a:t>EEEK.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86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</a:t>
            </a:r>
            <a:r>
              <a:rPr lang="en-US" dirty="0" smtClean="0"/>
              <a:t>identified – when you have more parameters you could estimate than you do</a:t>
            </a:r>
          </a:p>
          <a:p>
            <a:pPr lvl="1"/>
            <a:r>
              <a:rPr lang="en-US" i="1" dirty="0" err="1" smtClean="0"/>
              <a:t>df</a:t>
            </a:r>
            <a:r>
              <a:rPr lang="en-US" i="1" dirty="0" smtClean="0"/>
              <a:t> </a:t>
            </a:r>
            <a:r>
              <a:rPr lang="en-US" dirty="0" smtClean="0"/>
              <a:t>is a positive number.</a:t>
            </a:r>
          </a:p>
          <a:p>
            <a:pPr lvl="1"/>
            <a:r>
              <a:rPr lang="en-US" i="1" dirty="0" smtClean="0"/>
              <a:t>GREAT!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200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</a:t>
            </a:r>
            <a:r>
              <a:rPr lang="en-US" dirty="0" smtClean="0"/>
              <a:t>identified – you are estimating more parameters than possible options you have</a:t>
            </a:r>
          </a:p>
          <a:p>
            <a:pPr lvl="1"/>
            <a:r>
              <a:rPr lang="en-US" i="1" dirty="0" err="1" smtClean="0"/>
              <a:t>df</a:t>
            </a:r>
            <a:r>
              <a:rPr lang="en-US" dirty="0" smtClean="0"/>
              <a:t> = negative </a:t>
            </a:r>
          </a:p>
          <a:p>
            <a:pPr lvl="1"/>
            <a:r>
              <a:rPr lang="en-US" i="1" dirty="0" smtClean="0"/>
              <a:t>BAD!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65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Empirical under identification – when two observed variables are highly correlated, which effectively reduces the number of parameters you can 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576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if you have an over identified model, you can have under identified sections.</a:t>
            </a:r>
          </a:p>
        </p:txBody>
      </p:sp>
    </p:spTree>
    <p:extLst>
      <p:ext uri="{BB962C8B-B14F-4D97-AF65-F5344CB8AC3E}">
        <p14:creationId xmlns:p14="http://schemas.microsoft.com/office/powerpoint/2010/main" val="31875339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reference variable</a:t>
            </a:r>
            <a:r>
              <a:rPr lang="en-US" dirty="0" smtClean="0"/>
              <a:t> is the one “you” set to 1. </a:t>
            </a:r>
          </a:p>
          <a:p>
            <a:pPr lvl="1"/>
            <a:r>
              <a:rPr lang="en-US" dirty="0" smtClean="0"/>
              <a:t>That helps with the </a:t>
            </a:r>
            <a:r>
              <a:rPr lang="en-US" i="1" dirty="0" err="1" smtClean="0"/>
              <a:t>df</a:t>
            </a:r>
            <a:r>
              <a:rPr lang="en-US" dirty="0" smtClean="0"/>
              <a:t> to keep over identification, gives the variables a scale, and generally helps things run smoothly.</a:t>
            </a:r>
          </a:p>
          <a:p>
            <a:r>
              <a:rPr lang="en-US" dirty="0" smtClean="0"/>
              <a:t>A cool note: the variable you set does not matter.</a:t>
            </a:r>
          </a:p>
          <a:p>
            <a:pPr lvl="1"/>
            <a:r>
              <a:rPr lang="en-US" dirty="0" smtClean="0"/>
              <a:t>Except in very strange cases where that particular observed variable has no relationship with the latent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413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note: The reference variable will not have an estimated unstandardized parameter.</a:t>
            </a:r>
          </a:p>
          <a:p>
            <a:pPr lvl="1"/>
            <a:r>
              <a:rPr lang="en-US" dirty="0" smtClean="0"/>
              <a:t>But you will get a standardized parameter, so you can check if the variable is loading like what you think it should.</a:t>
            </a:r>
          </a:p>
          <a:p>
            <a:pPr lvl="1"/>
            <a:r>
              <a:rPr lang="en-US" dirty="0" smtClean="0"/>
              <a:t>If you want to get a </a:t>
            </a:r>
            <a:r>
              <a:rPr lang="en-US" i="1" dirty="0" smtClean="0"/>
              <a:t>p</a:t>
            </a:r>
            <a:r>
              <a:rPr lang="en-US" dirty="0" smtClean="0"/>
              <a:t> value for that parameter, you can run the model once, then change the reference variable, and run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660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side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section on second order factors we will cover more in depth when we get to CFA</a:t>
            </a:r>
          </a:p>
          <a:p>
            <a:pPr lvl="1"/>
            <a:r>
              <a:rPr lang="en-US" dirty="0" smtClean="0"/>
              <a:t>The important part is making sure each section of the model is identified, so you’ll notice that (page 36) the variance is set to 1 on the second latent to solve that problem.</a:t>
            </a:r>
          </a:p>
        </p:txBody>
      </p:sp>
    </p:spTree>
    <p:extLst>
      <p:ext uri="{BB962C8B-B14F-4D97-AF65-F5344CB8AC3E}">
        <p14:creationId xmlns:p14="http://schemas.microsoft.com/office/powerpoint/2010/main" val="41231607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 complex model:</a:t>
            </a:r>
          </a:p>
          <a:p>
            <a:pPr lvl="1"/>
            <a:r>
              <a:rPr lang="en-US" dirty="0" smtClean="0"/>
              <a:t>Start small – work with the measurement model components first, since they have simple identification rules</a:t>
            </a:r>
          </a:p>
          <a:p>
            <a:pPr lvl="1"/>
            <a:r>
              <a:rPr lang="en-US" dirty="0" smtClean="0"/>
              <a:t>Then slowly add variables to see where the problem occurs.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4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Latent variables </a:t>
            </a:r>
          </a:p>
          <a:p>
            <a:pPr lvl="1"/>
            <a:r>
              <a:rPr lang="en-US" dirty="0" smtClean="0"/>
              <a:t>Represented by circles</a:t>
            </a:r>
          </a:p>
          <a:p>
            <a:pPr lvl="1"/>
            <a:r>
              <a:rPr lang="en-US" dirty="0" smtClean="0"/>
              <a:t>Abstract phenomena you are trying to model </a:t>
            </a:r>
          </a:p>
          <a:p>
            <a:pPr lvl="1"/>
            <a:r>
              <a:rPr lang="en-US" dirty="0" smtClean="0"/>
              <a:t>Aren’t actually represented by a number in the dataset </a:t>
            </a:r>
          </a:p>
          <a:p>
            <a:pPr lvl="2"/>
            <a:r>
              <a:rPr lang="en-US" dirty="0" smtClean="0"/>
              <a:t>Linked to the measured variables</a:t>
            </a:r>
          </a:p>
          <a:p>
            <a:pPr lvl="2"/>
            <a:r>
              <a:rPr lang="en-US" dirty="0" smtClean="0"/>
              <a:t>Represented indirectly by those variables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54289" y="920631"/>
            <a:ext cx="1131999" cy="9940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03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Kline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2 = a great review of regression techniques</a:t>
            </a:r>
          </a:p>
          <a:p>
            <a:r>
              <a:rPr lang="en-US" dirty="0" smtClean="0"/>
              <a:t>Chapter 3 = data screening review</a:t>
            </a:r>
          </a:p>
          <a:p>
            <a:r>
              <a:rPr lang="en-US" dirty="0" smtClean="0"/>
              <a:t>(next slide is over page 50-51)</a:t>
            </a:r>
          </a:p>
          <a:p>
            <a:r>
              <a:rPr lang="en-US" dirty="0" smtClean="0"/>
              <a:t>Chapter 4 = tells you about the types of programs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576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Kline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5 – specification, what the symbols are etc.</a:t>
            </a:r>
          </a:p>
          <a:p>
            <a:r>
              <a:rPr lang="en-US" dirty="0" smtClean="0"/>
              <a:t>Chapter 6 – Identification (covered a lot of this)</a:t>
            </a:r>
          </a:p>
          <a:p>
            <a:pPr lvl="1"/>
            <a:r>
              <a:rPr lang="en-US" dirty="0" smtClean="0"/>
              <a:t>Page 130 on has specific identification guidelines that are good rules of thumb </a:t>
            </a:r>
          </a:p>
        </p:txBody>
      </p:sp>
    </p:spTree>
    <p:extLst>
      <p:ext uri="{BB962C8B-B14F-4D97-AF65-F5344CB8AC3E}">
        <p14:creationId xmlns:p14="http://schemas.microsoft.com/office/powerpoint/2010/main" val="8877043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Definite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problems you’ll see running SEM is an error about “matrix not definite”. </a:t>
            </a:r>
          </a:p>
          <a:p>
            <a:r>
              <a:rPr lang="en-US" dirty="0" smtClean="0"/>
              <a:t>What that indicates is the following:</a:t>
            </a:r>
          </a:p>
          <a:p>
            <a:pPr lvl="1"/>
            <a:r>
              <a:rPr lang="en-US" dirty="0" smtClean="0"/>
              <a:t>1) matrix is singular</a:t>
            </a:r>
          </a:p>
          <a:p>
            <a:pPr lvl="1"/>
            <a:r>
              <a:rPr lang="en-US" dirty="0" smtClean="0"/>
              <a:t>2) eigenvalues are negative</a:t>
            </a:r>
          </a:p>
          <a:p>
            <a:pPr lvl="1"/>
            <a:r>
              <a:rPr lang="en-US" dirty="0" smtClean="0"/>
              <a:t>3) determinants are zero or negative</a:t>
            </a:r>
          </a:p>
          <a:p>
            <a:pPr lvl="1"/>
            <a:r>
              <a:rPr lang="en-US" dirty="0" smtClean="0"/>
              <a:t>4) correlations are out of bounds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018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Definite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Singular matrix</a:t>
            </a:r>
          </a:p>
          <a:p>
            <a:pPr lvl="1"/>
            <a:r>
              <a:rPr lang="en-US" dirty="0" smtClean="0"/>
              <a:t>Simply put: each column has to indicate something unique</a:t>
            </a:r>
          </a:p>
          <a:p>
            <a:pPr lvl="1"/>
            <a:r>
              <a:rPr lang="en-US" dirty="0" smtClean="0"/>
              <a:t>Therefore, if you have two columns that are perfectly correlated OR are linear transformations of each other, you will have a singular matrix.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165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Definite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Negative eigenvalues – remember that eigenvalues are combinations of variance</a:t>
            </a:r>
          </a:p>
          <a:p>
            <a:pPr lvl="1"/>
            <a:r>
              <a:rPr lang="en-US" dirty="0" smtClean="0"/>
              <a:t>And variance is positive (it’s squared in the formula!)</a:t>
            </a:r>
          </a:p>
          <a:p>
            <a:pPr lvl="1"/>
            <a:r>
              <a:rPr lang="en-US" dirty="0" smtClean="0"/>
              <a:t>So negative = bad.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191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Definite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Determinants = the products of eigenvalues</a:t>
            </a:r>
          </a:p>
          <a:p>
            <a:pPr lvl="1"/>
            <a:r>
              <a:rPr lang="en-US" dirty="0" smtClean="0"/>
              <a:t>So, again, they cannot be negative.</a:t>
            </a:r>
          </a:p>
          <a:p>
            <a:pPr lvl="1"/>
            <a:r>
              <a:rPr lang="en-US" dirty="0" smtClean="0"/>
              <a:t>A zero determinant indicates a singular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539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Definite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 of bounds – basically that means that the data has correlations over 1 or negative variances (called a Heywood case).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5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Manifest or observed variables</a:t>
            </a:r>
          </a:p>
          <a:p>
            <a:pPr lvl="1"/>
            <a:r>
              <a:rPr lang="en-US" dirty="0" smtClean="0"/>
              <a:t>Represented by squares </a:t>
            </a:r>
          </a:p>
          <a:p>
            <a:pPr lvl="1"/>
            <a:r>
              <a:rPr lang="en-US" dirty="0" smtClean="0"/>
              <a:t>Measured from participants (i.e. questions or subtotals or counts or whatever).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19946" y="1132070"/>
            <a:ext cx="1242439" cy="12424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Exogenous</a:t>
            </a:r>
          </a:p>
          <a:p>
            <a:pPr lvl="1"/>
            <a:r>
              <a:rPr lang="en-US" dirty="0" smtClean="0"/>
              <a:t>These are synonymous with independent variables – they are thought to be the cause of something.</a:t>
            </a:r>
          </a:p>
          <a:p>
            <a:pPr lvl="1"/>
            <a:r>
              <a:rPr lang="en-US" dirty="0" smtClean="0"/>
              <a:t>In a model, the arrow will be going out of the variable.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90926" y="4762979"/>
            <a:ext cx="1311462" cy="13114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481080" y="4762979"/>
            <a:ext cx="1311462" cy="13114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ENDO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2802388" y="5418710"/>
            <a:ext cx="26786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85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side note:</a:t>
            </a:r>
          </a:p>
          <a:p>
            <a:r>
              <a:rPr lang="en-US" dirty="0" smtClean="0"/>
              <a:t>Exogenous variables </a:t>
            </a:r>
            <a:r>
              <a:rPr lang="en-US" i="1" dirty="0" smtClean="0"/>
              <a:t>will not</a:t>
            </a:r>
            <a:r>
              <a:rPr lang="en-US" dirty="0" smtClean="0"/>
              <a:t> have an error term</a:t>
            </a:r>
          </a:p>
          <a:p>
            <a:pPr lvl="1"/>
            <a:r>
              <a:rPr lang="en-US" dirty="0" smtClean="0"/>
              <a:t>Changes in these variables are represented by something else you aren’t modeling (like age, gender, etc.)</a:t>
            </a:r>
          </a:p>
          <a:p>
            <a:r>
              <a:rPr lang="en-US" dirty="0" smtClean="0"/>
              <a:t>ALL endogenous variables </a:t>
            </a:r>
            <a:r>
              <a:rPr lang="en-US" i="1" dirty="0" smtClean="0"/>
              <a:t>have</a:t>
            </a:r>
            <a:r>
              <a:rPr lang="en-US" dirty="0" smtClean="0"/>
              <a:t> to have an error term.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1975</Words>
  <Application>Microsoft Macintosh PowerPoint</Application>
  <PresentationFormat>On-screen Show (4:3)</PresentationFormat>
  <Paragraphs>290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Calibri</vt:lpstr>
      <vt:lpstr>Lucida Grande</vt:lpstr>
      <vt:lpstr>Wingdings</vt:lpstr>
      <vt:lpstr>Arial</vt:lpstr>
      <vt:lpstr>Office Theme</vt:lpstr>
      <vt:lpstr>SEM: Basics</vt:lpstr>
      <vt:lpstr>Overview</vt:lpstr>
      <vt:lpstr>Overview</vt:lpstr>
      <vt:lpstr>Overview</vt:lpstr>
      <vt:lpstr>Overview</vt:lpstr>
      <vt:lpstr>Concepts</vt:lpstr>
      <vt:lpstr>Concepts</vt:lpstr>
      <vt:lpstr>Concepts </vt:lpstr>
      <vt:lpstr>Concepts</vt:lpstr>
      <vt:lpstr>Concepts </vt:lpstr>
      <vt:lpstr>Concepts</vt:lpstr>
      <vt:lpstr>Concepts</vt:lpstr>
      <vt:lpstr>Concepts</vt:lpstr>
      <vt:lpstr>Concepts</vt:lpstr>
      <vt:lpstr>Concepts</vt:lpstr>
      <vt:lpstr>The New Hyp Testing</vt:lpstr>
      <vt:lpstr>The New Hyp Testing</vt:lpstr>
      <vt:lpstr>The New Hyp Testing</vt:lpstr>
      <vt:lpstr>The Pictures</vt:lpstr>
      <vt:lpstr>The Pictures</vt:lpstr>
      <vt:lpstr>Important Side Note</vt:lpstr>
      <vt:lpstr>Important Side Note</vt:lpstr>
      <vt:lpstr>Path Diagrams</vt:lpstr>
      <vt:lpstr>The Pictures</vt:lpstr>
      <vt:lpstr>The Pictures</vt:lpstr>
      <vt:lpstr>Types of Research Questions</vt:lpstr>
      <vt:lpstr>Types of Research Questions</vt:lpstr>
      <vt:lpstr>Types of Research Questions</vt:lpstr>
      <vt:lpstr>Limitations</vt:lpstr>
      <vt:lpstr>Practical Issues</vt:lpstr>
      <vt:lpstr>SEM Basics 2</vt:lpstr>
      <vt:lpstr>Kline!</vt:lpstr>
      <vt:lpstr>Types of SEM</vt:lpstr>
      <vt:lpstr>Types of SEM</vt:lpstr>
      <vt:lpstr>Types of SEM</vt:lpstr>
      <vt:lpstr>PowerPoint Presentation</vt:lpstr>
      <vt:lpstr>Specification</vt:lpstr>
      <vt:lpstr>Specification Errors</vt:lpstr>
      <vt:lpstr>Covariances</vt:lpstr>
      <vt:lpstr>Covariances</vt:lpstr>
      <vt:lpstr>Sample Size</vt:lpstr>
      <vt:lpstr>Identification</vt:lpstr>
      <vt:lpstr>Identification</vt:lpstr>
      <vt:lpstr>Identification</vt:lpstr>
      <vt:lpstr>Identification</vt:lpstr>
      <vt:lpstr>Identification</vt:lpstr>
      <vt:lpstr>Identification</vt:lpstr>
      <vt:lpstr>Figuring out what’s estimated</vt:lpstr>
      <vt:lpstr>Degrees of Freedom</vt:lpstr>
      <vt:lpstr>Degrees of Freedom</vt:lpstr>
      <vt:lpstr>Identification</vt:lpstr>
      <vt:lpstr>Identification</vt:lpstr>
      <vt:lpstr>Identification</vt:lpstr>
      <vt:lpstr>Identification</vt:lpstr>
      <vt:lpstr>Identification</vt:lpstr>
      <vt:lpstr>Identification</vt:lpstr>
      <vt:lpstr>Identification</vt:lpstr>
      <vt:lpstr>A side note</vt:lpstr>
      <vt:lpstr>What to do?</vt:lpstr>
      <vt:lpstr>Kline stuff</vt:lpstr>
      <vt:lpstr>Kline Stuff</vt:lpstr>
      <vt:lpstr>Positive Definite Matrices</vt:lpstr>
      <vt:lpstr>Positive Definite Matrices</vt:lpstr>
      <vt:lpstr>Positive Definite Matrices</vt:lpstr>
      <vt:lpstr>Positive Definite Matrices</vt:lpstr>
      <vt:lpstr>Positive Definite Matrices</vt:lpstr>
    </vt:vector>
  </TitlesOfParts>
  <Company>Missouri State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SEM: Basics</dc:title>
  <dc:creator>Erin Buchanan</dc:creator>
  <cp:lastModifiedBy>Erin M. Buchanan</cp:lastModifiedBy>
  <cp:revision>57</cp:revision>
  <dcterms:created xsi:type="dcterms:W3CDTF">2014-06-02T03:59:14Z</dcterms:created>
  <dcterms:modified xsi:type="dcterms:W3CDTF">2016-05-17T20:04:01Z</dcterms:modified>
</cp:coreProperties>
</file>