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7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4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1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C4612-1809-F846-B8B1-F4AEBF50F788}" type="datetimeFigureOut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6F07-2F65-EC48-A32F-486CCA498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Kline Chapter 7</a:t>
            </a:r>
          </a:p>
          <a:p>
            <a:r>
              <a:rPr lang="en-US" dirty="0" smtClean="0"/>
              <a:t>(skip 160-176, appendices)</a:t>
            </a:r>
          </a:p>
        </p:txBody>
      </p:sp>
    </p:spTree>
    <p:extLst>
      <p:ext uri="{BB962C8B-B14F-4D97-AF65-F5344CB8AC3E}">
        <p14:creationId xmlns:p14="http://schemas.microsoft.com/office/powerpoint/2010/main" val="2959700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What’s happening?</a:t>
            </a:r>
          </a:p>
          <a:p>
            <a:pPr lvl="1"/>
            <a:r>
              <a:rPr lang="en-US" dirty="0" smtClean="0"/>
              <a:t>Specification error</a:t>
            </a:r>
          </a:p>
          <a:p>
            <a:pPr lvl="1"/>
            <a:r>
              <a:rPr lang="en-US" dirty="0" err="1" smtClean="0"/>
              <a:t>Nonidentification</a:t>
            </a:r>
            <a:endParaRPr lang="en-US" dirty="0" smtClean="0"/>
          </a:p>
          <a:p>
            <a:pPr lvl="1"/>
            <a:r>
              <a:rPr lang="en-US" dirty="0" smtClean="0"/>
              <a:t>Outliers</a:t>
            </a:r>
          </a:p>
          <a:p>
            <a:pPr lvl="1"/>
            <a:r>
              <a:rPr lang="en-US" dirty="0" smtClean="0"/>
              <a:t>Small samples</a:t>
            </a:r>
          </a:p>
          <a:p>
            <a:pPr lvl="1"/>
            <a:r>
              <a:rPr lang="en-US" dirty="0" smtClean="0"/>
              <a:t>Two indicators per latent (more is always better)</a:t>
            </a:r>
          </a:p>
          <a:p>
            <a:pPr lvl="1"/>
            <a:r>
              <a:rPr lang="en-US" dirty="0" smtClean="0"/>
              <a:t>Bad start values (especially for errors)</a:t>
            </a:r>
          </a:p>
          <a:p>
            <a:pPr lvl="1"/>
            <a:r>
              <a:rPr lang="en-US" dirty="0" smtClean="0"/>
              <a:t>Very low or high correlations (empirical under identification)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free/invariant</a:t>
            </a:r>
          </a:p>
          <a:p>
            <a:pPr lvl="1"/>
            <a:r>
              <a:rPr lang="en-US" dirty="0" smtClean="0"/>
              <a:t>Means that if you change the scale with a linear transform, the model is still the same</a:t>
            </a:r>
          </a:p>
          <a:p>
            <a:pPr lvl="1"/>
            <a:r>
              <a:rPr lang="en-US" dirty="0" smtClean="0"/>
              <a:t>Assumes unstandardized start variables</a:t>
            </a:r>
          </a:p>
          <a:p>
            <a:pPr lvl="2"/>
            <a:r>
              <a:rPr lang="en-US" dirty="0" smtClean="0"/>
              <a:t>Otherwise you’d have standardized standardized estimates, weird.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Interpretation of Estimates</a:t>
            </a:r>
          </a:p>
          <a:p>
            <a:pPr lvl="1"/>
            <a:r>
              <a:rPr lang="en-US" dirty="0" smtClean="0"/>
              <a:t>Loadings/path coefficients – just like regression </a:t>
            </a:r>
            <a:r>
              <a:rPr lang="en-US" dirty="0" smtClean="0"/>
              <a:t>coefficients</a:t>
            </a:r>
            <a:endParaRPr lang="en-US" dirty="0" smtClean="0"/>
          </a:p>
          <a:p>
            <a:pPr lvl="1"/>
            <a:r>
              <a:rPr lang="en-US" dirty="0" smtClean="0"/>
              <a:t>Error variances tell you how much variance </a:t>
            </a:r>
            <a:r>
              <a:rPr lang="en-US" i="1" dirty="0" smtClean="0"/>
              <a:t>is not </a:t>
            </a:r>
            <a:r>
              <a:rPr lang="en-US" dirty="0" smtClean="0"/>
              <a:t>accounted for by the model (so you want to be small)</a:t>
            </a:r>
          </a:p>
          <a:p>
            <a:pPr lvl="2"/>
            <a:r>
              <a:rPr lang="en-US" dirty="0" smtClean="0"/>
              <a:t>The reverse is SMCs – tell you how much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continuous variables with normal distributions</a:t>
            </a:r>
          </a:p>
          <a:p>
            <a:pPr lvl="1"/>
            <a:r>
              <a:rPr lang="en-US" dirty="0" smtClean="0"/>
              <a:t>Generalized Least Squares (GLS)</a:t>
            </a:r>
          </a:p>
          <a:p>
            <a:pPr lvl="1"/>
            <a:r>
              <a:rPr lang="en-US" dirty="0" err="1" smtClean="0"/>
              <a:t>Unweighted</a:t>
            </a:r>
            <a:r>
              <a:rPr lang="en-US" dirty="0" smtClean="0"/>
              <a:t> Least Squares (ULS)</a:t>
            </a:r>
          </a:p>
          <a:p>
            <a:pPr lvl="1"/>
            <a:r>
              <a:rPr lang="en-US" dirty="0" smtClean="0"/>
              <a:t>Fully Weighted Least Squares (WLS)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ULS 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Does not require positive definite matrices</a:t>
            </a:r>
          </a:p>
          <a:p>
            <a:pPr lvl="2"/>
            <a:r>
              <a:rPr lang="en-US" dirty="0" smtClean="0"/>
              <a:t>Robust initial estimates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scale free</a:t>
            </a:r>
          </a:p>
          <a:p>
            <a:pPr lvl="2"/>
            <a:r>
              <a:rPr lang="en-US" dirty="0" smtClean="0"/>
              <a:t>Not as efficient</a:t>
            </a:r>
          </a:p>
          <a:p>
            <a:pPr lvl="2"/>
            <a:r>
              <a:rPr lang="en-US" dirty="0" smtClean="0"/>
              <a:t>All variables in the same scale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GLS</a:t>
            </a:r>
          </a:p>
          <a:p>
            <a:pPr lvl="1"/>
            <a:r>
              <a:rPr lang="en-US" dirty="0" smtClean="0"/>
              <a:t>Pros:</a:t>
            </a:r>
          </a:p>
          <a:p>
            <a:pPr lvl="2"/>
            <a:r>
              <a:rPr lang="en-US" dirty="0" smtClean="0"/>
              <a:t>Scale free</a:t>
            </a:r>
          </a:p>
          <a:p>
            <a:pPr lvl="2"/>
            <a:r>
              <a:rPr lang="en-US" dirty="0" smtClean="0"/>
              <a:t>Faster computation time</a:t>
            </a:r>
          </a:p>
          <a:p>
            <a:pPr lvl="1"/>
            <a:r>
              <a:rPr lang="en-US" dirty="0" smtClean="0"/>
              <a:t>Cons:</a:t>
            </a:r>
          </a:p>
          <a:p>
            <a:pPr lvl="2"/>
            <a:r>
              <a:rPr lang="en-US" dirty="0" smtClean="0"/>
              <a:t>Not commonly used?  If this runs so does 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Nonnormal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In ML, estimates might be accurate, but SEs will be large (eek).</a:t>
            </a:r>
          </a:p>
          <a:p>
            <a:pPr lvl="1"/>
            <a:r>
              <a:rPr lang="en-US" dirty="0" smtClean="0"/>
              <a:t>Model fit tends to be overestimated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Corrected normal method – uses ML but then adjusts the SEs to be normal (robust SE).</a:t>
            </a:r>
          </a:p>
          <a:p>
            <a:r>
              <a:rPr lang="en-US" dirty="0" err="1" smtClean="0"/>
              <a:t>Satorra-Bentler</a:t>
            </a:r>
            <a:r>
              <a:rPr lang="en-US" dirty="0" smtClean="0"/>
              <a:t> statistic</a:t>
            </a:r>
          </a:p>
          <a:p>
            <a:pPr lvl="1"/>
            <a:r>
              <a:rPr lang="en-US" dirty="0" smtClean="0"/>
              <a:t>Adjusts the chi square value from standard ML by the degree of kurtosis/skew</a:t>
            </a:r>
          </a:p>
          <a:p>
            <a:pPr lvl="1"/>
            <a:r>
              <a:rPr lang="en-US" dirty="0" smtClean="0"/>
              <a:t>Corrected model test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Asymptotically distribution free – ADF</a:t>
            </a:r>
          </a:p>
          <a:p>
            <a:pPr lvl="1"/>
            <a:r>
              <a:rPr lang="en-US" dirty="0" smtClean="0"/>
              <a:t>(in the book he calls it arbitrary) </a:t>
            </a:r>
          </a:p>
          <a:p>
            <a:pPr lvl="1"/>
            <a:r>
              <a:rPr lang="en-US" dirty="0" smtClean="0"/>
              <a:t>Estimates the skew/kurtosis in the data to generate a model</a:t>
            </a:r>
          </a:p>
          <a:p>
            <a:pPr lvl="1"/>
            <a:r>
              <a:rPr lang="en-US" dirty="0" smtClean="0"/>
              <a:t>May not converge because of number of parameters to estimate</a:t>
            </a:r>
          </a:p>
          <a:p>
            <a:pPr lvl="1"/>
            <a:r>
              <a:rPr lang="en-US" dirty="0" smtClean="0"/>
              <a:t>I’ve always found this to not be helpful.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continuous data</a:t>
            </a:r>
          </a:p>
          <a:p>
            <a:pPr lvl="1"/>
            <a:r>
              <a:rPr lang="en-US" dirty="0" smtClean="0"/>
              <a:t>You can estimate some with non-continuous data, but you are better off switching to </a:t>
            </a:r>
            <a:r>
              <a:rPr lang="en-US" dirty="0" err="1" smtClean="0"/>
              <a:t>Mplus</a:t>
            </a:r>
            <a:r>
              <a:rPr lang="en-US" dirty="0" smtClean="0"/>
              <a:t>, which has robust (and automatic!) estimators for categorical data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28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 = the math that goes on behind the scenes to give you parameter numbers</a:t>
            </a:r>
          </a:p>
          <a:p>
            <a:r>
              <a:rPr lang="en-US" dirty="0" smtClean="0"/>
              <a:t>Common types:</a:t>
            </a:r>
          </a:p>
          <a:p>
            <a:pPr lvl="1"/>
            <a:r>
              <a:rPr lang="en-US" dirty="0" smtClean="0"/>
              <a:t>Maximum Likelihood (ML)</a:t>
            </a:r>
          </a:p>
          <a:p>
            <a:pPr lvl="1"/>
            <a:r>
              <a:rPr lang="en-US" dirty="0" smtClean="0"/>
              <a:t>Asymptotically Distribution Free (ADF)</a:t>
            </a:r>
          </a:p>
          <a:p>
            <a:pPr lvl="1"/>
            <a:r>
              <a:rPr lang="en-US" dirty="0" err="1" smtClean="0"/>
              <a:t>Unweighted</a:t>
            </a:r>
            <a:r>
              <a:rPr lang="en-US" dirty="0" smtClean="0"/>
              <a:t> Least Squares (ULS)</a:t>
            </a:r>
          </a:p>
          <a:p>
            <a:pPr lvl="1"/>
            <a:r>
              <a:rPr lang="en-US" dirty="0" smtClean="0"/>
              <a:t>Two stage least squares (TSLS)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Estimates are the ones that maximize the likelihood that the data were drawn from the population</a:t>
            </a:r>
          </a:p>
          <a:p>
            <a:pPr lvl="1"/>
            <a:r>
              <a:rPr lang="en-US" dirty="0" smtClean="0"/>
              <a:t>Seems very abstract no?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theory method – Multivariate normality is assumed to use ML</a:t>
            </a:r>
          </a:p>
          <a:p>
            <a:pPr lvl="1"/>
            <a:r>
              <a:rPr lang="en-US" dirty="0" smtClean="0"/>
              <a:t>Therefore it’s important to check your normality assumption – other types of estimations may work better for non-normal DVs (endogenous variables)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information method – estimates are calculated all at the same time</a:t>
            </a:r>
          </a:p>
          <a:p>
            <a:pPr lvl="1"/>
            <a:r>
              <a:rPr lang="en-US" dirty="0" smtClean="0"/>
              <a:t>Partial information methods calculate </a:t>
            </a:r>
            <a:r>
              <a:rPr lang="en-US" dirty="0" smtClean="0"/>
              <a:t>part of the estimates, </a:t>
            </a:r>
            <a:r>
              <a:rPr lang="en-US" dirty="0" smtClean="0"/>
              <a:t>then use those to calculate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function – the relationship between the sample </a:t>
            </a:r>
            <a:r>
              <a:rPr lang="en-US" dirty="0" err="1" smtClean="0"/>
              <a:t>covariances</a:t>
            </a:r>
            <a:r>
              <a:rPr lang="en-US" dirty="0" smtClean="0"/>
              <a:t> and estimated </a:t>
            </a:r>
            <a:r>
              <a:rPr lang="en-US" dirty="0" err="1" smtClean="0"/>
              <a:t>covariances</a:t>
            </a:r>
            <a:endParaRPr lang="en-US" dirty="0" smtClean="0"/>
          </a:p>
          <a:p>
            <a:pPr lvl="1"/>
            <a:r>
              <a:rPr lang="en-US" dirty="0" smtClean="0"/>
              <a:t>We want our fit function to be:</a:t>
            </a:r>
          </a:p>
          <a:p>
            <a:pPr lvl="2"/>
            <a:r>
              <a:rPr lang="en-US" dirty="0" smtClean="0"/>
              <a:t>High if we are measuring how much they match (goodness of fit)</a:t>
            </a:r>
          </a:p>
          <a:p>
            <a:pPr lvl="2"/>
            <a:r>
              <a:rPr lang="en-US" dirty="0" smtClean="0"/>
              <a:t>Low if we are measuring how much they mismatch (residuals)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is an iterative process </a:t>
            </a:r>
          </a:p>
          <a:p>
            <a:pPr lvl="1"/>
            <a:r>
              <a:rPr lang="en-US" dirty="0" smtClean="0"/>
              <a:t>The computer calculates a possible start solution, and then runs several times to create the largest ML match.</a:t>
            </a:r>
          </a:p>
          <a:p>
            <a:r>
              <a:rPr lang="en-US" dirty="0" smtClean="0"/>
              <a:t>Start values – usually generated by the computer, but you can enter values if you are having problems converging to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Inadmissable</a:t>
            </a:r>
            <a:r>
              <a:rPr lang="en-US" dirty="0" smtClean="0"/>
              <a:t> solutions – you get numbers in your output but clearly parameters are not </a:t>
            </a:r>
            <a:r>
              <a:rPr lang="en-US" dirty="0" smtClean="0"/>
              <a:t>correct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Heywood cases</a:t>
            </a:r>
          </a:p>
          <a:p>
            <a:pPr lvl="1"/>
            <a:r>
              <a:rPr lang="en-US" dirty="0" smtClean="0"/>
              <a:t>Parameter estimates are illogical (huge)</a:t>
            </a:r>
          </a:p>
          <a:p>
            <a:pPr lvl="1"/>
            <a:r>
              <a:rPr lang="en-US" dirty="0" smtClean="0"/>
              <a:t>Negative variance estimates </a:t>
            </a:r>
          </a:p>
          <a:p>
            <a:pPr lvl="2"/>
            <a:r>
              <a:rPr lang="en-US" dirty="0" smtClean="0"/>
              <a:t>Just variances, </a:t>
            </a:r>
            <a:r>
              <a:rPr lang="en-US" dirty="0" err="1" smtClean="0"/>
              <a:t>covariances</a:t>
            </a:r>
            <a:r>
              <a:rPr lang="en-US" dirty="0" smtClean="0"/>
              <a:t> can be negative</a:t>
            </a:r>
          </a:p>
          <a:p>
            <a:pPr lvl="1"/>
            <a:r>
              <a:rPr lang="en-US" dirty="0" smtClean="0"/>
              <a:t>Correlation estimates over 1 (SMCs)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4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644</Words>
  <Application>Microsoft Macintosh PowerPoint</Application>
  <PresentationFormat>On-screen Show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Estimation</vt:lpstr>
      <vt:lpstr>Estimation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Max Like</vt:lpstr>
      <vt:lpstr>Other Methods</vt:lpstr>
      <vt:lpstr>Other Methods</vt:lpstr>
      <vt:lpstr>Other Methods</vt:lpstr>
      <vt:lpstr>Other Methods</vt:lpstr>
      <vt:lpstr>Other Methods</vt:lpstr>
      <vt:lpstr>Other Methods</vt:lpstr>
      <vt:lpstr>Other Methods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Estimation</dc:title>
  <dc:creator>Erin Buchanan</dc:creator>
  <cp:lastModifiedBy>Erin Buchanan</cp:lastModifiedBy>
  <cp:revision>67</cp:revision>
  <dcterms:created xsi:type="dcterms:W3CDTF">2014-06-15T16:31:21Z</dcterms:created>
  <dcterms:modified xsi:type="dcterms:W3CDTF">2015-06-22T03:11:12Z</dcterms:modified>
</cp:coreProperties>
</file>