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7" r:id="rId15"/>
    <p:sldId id="278" r:id="rId16"/>
    <p:sldId id="274" r:id="rId17"/>
    <p:sldId id="275" r:id="rId18"/>
    <p:sldId id="276" r:id="rId19"/>
    <p:sldId id="273" r:id="rId20"/>
    <p:sldId id="279" r:id="rId21"/>
    <p:sldId id="280" r:id="rId22"/>
    <p:sldId id="281" r:id="rId23"/>
    <p:sldId id="282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451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6AAD-AEC9-CC46-93F1-20B3FAFAFB3B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F613-7684-8549-8F99-B8374F941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Beaujean</a:t>
            </a:r>
            <a:r>
              <a:rPr lang="en-US" dirty="0" smtClean="0"/>
              <a:t>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pic>
        <p:nvPicPr>
          <p:cNvPr id="5" name="Picture 4" descr="2015-06-21 22.32.48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104" y="481394"/>
            <a:ext cx="7431670" cy="59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estimate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and make a list of things that will get calculated for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q12 (wanted to take)</a:t>
            </a:r>
          </a:p>
          <a:p>
            <a:r>
              <a:rPr lang="en-US" dirty="0" smtClean="0"/>
              <a:t>B = q2 (clear and organized)</a:t>
            </a:r>
          </a:p>
          <a:p>
            <a:r>
              <a:rPr lang="en-US" dirty="0" smtClean="0"/>
              <a:t>C = q4 (fair grading)</a:t>
            </a:r>
          </a:p>
          <a:p>
            <a:r>
              <a:rPr lang="en-US" dirty="0" smtClean="0"/>
              <a:t>D = q1 (overall </a:t>
            </a:r>
            <a:r>
              <a:rPr lang="en-US" dirty="0" err="1" smtClean="0"/>
              <a:t>eval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model = '</a:t>
            </a:r>
          </a:p>
          <a:p>
            <a:r>
              <a:rPr lang="it-IT" dirty="0" smtClean="0"/>
              <a:t>#c ~ a + b</a:t>
            </a:r>
          </a:p>
          <a:p>
            <a:r>
              <a:rPr lang="it-IT" dirty="0" smtClean="0"/>
              <a:t>q4 ~ q12 + q2</a:t>
            </a:r>
          </a:p>
          <a:p>
            <a:r>
              <a:rPr lang="it-IT" dirty="0" smtClean="0"/>
              <a:t>#d ~ c + a</a:t>
            </a:r>
          </a:p>
          <a:p>
            <a:r>
              <a:rPr lang="it-IT" dirty="0" smtClean="0"/>
              <a:t>q1 ~ q4 + q12</a:t>
            </a:r>
          </a:p>
          <a:p>
            <a:r>
              <a:rPr lang="it-IT" dirty="0" smtClean="0"/>
              <a:t>’</a:t>
            </a:r>
          </a:p>
          <a:p>
            <a:r>
              <a:rPr lang="it-IT" dirty="0" smtClean="0"/>
              <a:t>(note </a:t>
            </a:r>
            <a:r>
              <a:rPr lang="it-IT" dirty="0" err="1" smtClean="0"/>
              <a:t>what</a:t>
            </a:r>
            <a:r>
              <a:rPr lang="it-IT" dirty="0" smtClean="0"/>
              <a:t> I </a:t>
            </a:r>
            <a:r>
              <a:rPr lang="it-IT" dirty="0" err="1" smtClean="0"/>
              <a:t>did</a:t>
            </a:r>
            <a:r>
              <a:rPr lang="it-IT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you do not </a:t>
            </a:r>
            <a:r>
              <a:rPr lang="en-US" i="1" dirty="0" smtClean="0"/>
              <a:t>have</a:t>
            </a:r>
            <a:r>
              <a:rPr lang="en-US" dirty="0" smtClean="0"/>
              <a:t> to label the paths and errors. You can if you want to think about how each variable is being calculated, but complex models that would be very tedious.</a:t>
            </a:r>
          </a:p>
          <a:p>
            <a:r>
              <a:rPr lang="en-US" dirty="0" smtClean="0"/>
              <a:t>You do </a:t>
            </a:r>
            <a:r>
              <a:rPr lang="en-US" i="1" dirty="0" smtClean="0"/>
              <a:t>have</a:t>
            </a:r>
            <a:r>
              <a:rPr lang="en-US" dirty="0" smtClean="0"/>
              <a:t> to label all the directional arrows.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3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28 is a handy place to save.</a:t>
            </a:r>
          </a:p>
          <a:p>
            <a:pPr lvl="1"/>
            <a:r>
              <a:rPr lang="en-US" dirty="0" smtClean="0"/>
              <a:t>We will go over each piece as we use it.</a:t>
            </a:r>
          </a:p>
          <a:p>
            <a:pPr lvl="1"/>
            <a:r>
              <a:rPr lang="en-US" dirty="0" smtClean="0"/>
              <a:t>(examples of when the code is relevant seems like it might make more sense to me).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now stored in model?</a:t>
            </a:r>
          </a:p>
          <a:p>
            <a:pPr lvl="1"/>
            <a:r>
              <a:rPr lang="en-US" dirty="0" smtClean="0"/>
              <a:t>Note: \n = new line code</a:t>
            </a:r>
          </a:p>
          <a:p>
            <a:pPr lvl="1"/>
            <a:r>
              <a:rPr lang="en-US" dirty="0" smtClean="0"/>
              <a:t>Note: # will still be ignored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I’ve got my model built, now what?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sem</a:t>
            </a:r>
            <a:r>
              <a:rPr lang="en-US" dirty="0" smtClean="0"/>
              <a:t>() or </a:t>
            </a:r>
            <a:r>
              <a:rPr lang="en-US" dirty="0" err="1" smtClean="0"/>
              <a:t>cfa</a:t>
            </a:r>
            <a:r>
              <a:rPr lang="en-US" dirty="0" smtClean="0"/>
              <a:t>() functions to run the model. 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and </a:t>
            </a:r>
            <a:r>
              <a:rPr lang="en-US" dirty="0" err="1" smtClean="0"/>
              <a:t>cfa</a:t>
            </a:r>
            <a:r>
              <a:rPr lang="en-US" dirty="0" smtClean="0"/>
              <a:t> have a ton of options, but the simplest is the following: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(model, data = data)</a:t>
            </a:r>
          </a:p>
        </p:txBody>
      </p:sp>
    </p:spTree>
    <p:extLst>
      <p:ext uri="{BB962C8B-B14F-4D97-AF65-F5344CB8AC3E}">
        <p14:creationId xmlns:p14="http://schemas.microsoft.com/office/powerpoint/2010/main" val="21183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Lavaan</a:t>
            </a:r>
            <a:r>
              <a:rPr lang="en-US" dirty="0" smtClean="0"/>
              <a:t> uses normal-theory max likelihood as the default (yay!).</a:t>
            </a:r>
          </a:p>
          <a:p>
            <a:pPr lvl="1"/>
            <a:r>
              <a:rPr lang="en-US" dirty="0" smtClean="0"/>
              <a:t>You can change that under estimator – use the help guide for all the options.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sem</a:t>
            </a:r>
            <a:r>
              <a:rPr lang="en-US" dirty="0" smtClean="0"/>
              <a:t> or ?</a:t>
            </a:r>
            <a:r>
              <a:rPr lang="en-US" dirty="0" err="1" smtClean="0"/>
              <a:t>cfa</a:t>
            </a:r>
            <a:r>
              <a:rPr lang="en-US" dirty="0" smtClean="0"/>
              <a:t> to get the help to open.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output with the summary function.</a:t>
            </a:r>
          </a:p>
          <a:p>
            <a:pPr lvl="1"/>
            <a:r>
              <a:rPr lang="en-US" dirty="0" smtClean="0"/>
              <a:t>summary(saved </a:t>
            </a:r>
            <a:r>
              <a:rPr lang="en-US" dirty="0" err="1" smtClean="0"/>
              <a:t>sem</a:t>
            </a:r>
            <a:r>
              <a:rPr lang="en-US" dirty="0" smtClean="0"/>
              <a:t> model)</a:t>
            </a:r>
          </a:p>
          <a:p>
            <a:r>
              <a:rPr lang="en-US" dirty="0" smtClean="0"/>
              <a:t>What do you get?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Circles are latent (unobserved) variables</a:t>
            </a:r>
          </a:p>
          <a:p>
            <a:pPr lvl="1"/>
            <a:r>
              <a:rPr lang="en-US" dirty="0" smtClean="0"/>
              <a:t>Squares are manifest (observed) variables</a:t>
            </a:r>
          </a:p>
          <a:p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Triangles can be used to represent intercepts</a:t>
            </a:r>
          </a:p>
          <a:p>
            <a:pPr lvl="2"/>
            <a:r>
              <a:rPr lang="en-US" dirty="0" smtClean="0"/>
              <a:t>(I have found that you do not normally estimate these except on specific model types </a:t>
            </a:r>
            <a:r>
              <a:rPr lang="en-US" dirty="0" err="1" smtClean="0"/>
              <a:t>multigroup</a:t>
            </a:r>
            <a:r>
              <a:rPr lang="en-US" dirty="0" smtClean="0"/>
              <a:t> and latent growth). </a:t>
            </a:r>
          </a:p>
        </p:txBody>
      </p:sp>
    </p:spTree>
    <p:extLst>
      <p:ext uri="{BB962C8B-B14F-4D97-AF65-F5344CB8AC3E}">
        <p14:creationId xmlns:p14="http://schemas.microsoft.com/office/powerpoint/2010/main" val="27290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Automatically:</a:t>
            </a:r>
          </a:p>
          <a:p>
            <a:pPr lvl="1"/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Estimator (math)</a:t>
            </a:r>
          </a:p>
          <a:p>
            <a:pPr lvl="1"/>
            <a:r>
              <a:rPr lang="en-US" dirty="0" smtClean="0"/>
              <a:t>Minimum function test statistic (X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df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4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Automatically:</a:t>
            </a:r>
          </a:p>
          <a:p>
            <a:pPr lvl="1"/>
            <a:r>
              <a:rPr lang="en-US" dirty="0" smtClean="0"/>
              <a:t>Parameter estimates (unstandardized)</a:t>
            </a:r>
          </a:p>
          <a:p>
            <a:pPr lvl="1"/>
            <a:r>
              <a:rPr lang="en-US" dirty="0" smtClean="0"/>
              <a:t>SE</a:t>
            </a:r>
          </a:p>
          <a:p>
            <a:pPr lvl="1"/>
            <a:r>
              <a:rPr lang="en-US" dirty="0" smtClean="0"/>
              <a:t>Z</a:t>
            </a:r>
          </a:p>
          <a:p>
            <a:pPr lvl="1"/>
            <a:r>
              <a:rPr lang="en-US" i="1" dirty="0" smtClean="0"/>
              <a:t>p</a:t>
            </a:r>
            <a:endParaRPr lang="en-US" dirty="0" smtClean="0"/>
          </a:p>
          <a:p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4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All the cool stuff is turned off.</a:t>
            </a:r>
          </a:p>
          <a:p>
            <a:pPr lvl="1"/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summary(stored,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tandardized = TRUE, </a:t>
            </a:r>
          </a:p>
          <a:p>
            <a:pPr lvl="2"/>
            <a:r>
              <a:rPr lang="en-US" dirty="0" err="1" smtClean="0"/>
              <a:t>fit.measures</a:t>
            </a:r>
            <a:r>
              <a:rPr lang="en-US" dirty="0" smtClean="0"/>
              <a:t> = TRUE,</a:t>
            </a:r>
          </a:p>
          <a:p>
            <a:pPr lvl="2"/>
            <a:r>
              <a:rPr lang="en-US" dirty="0" err="1" smtClean="0"/>
              <a:t>rsquare</a:t>
            </a:r>
            <a:r>
              <a:rPr lang="en-US" dirty="0" smtClean="0"/>
              <a:t> = TRUE,</a:t>
            </a:r>
          </a:p>
          <a:p>
            <a:pPr lvl="2"/>
            <a:r>
              <a:rPr lang="en-US" dirty="0" err="1" smtClean="0"/>
              <a:t>modindices</a:t>
            </a:r>
            <a:r>
              <a:rPr lang="en-US" dirty="0" smtClean="0"/>
              <a:t> = TRUE)</a:t>
            </a:r>
          </a:p>
          <a:p>
            <a:pPr lvl="1"/>
            <a:r>
              <a:rPr lang="en-US" dirty="0" smtClean="0"/>
              <a:t>We’ll go over these more in depth later. </a:t>
            </a:r>
          </a:p>
        </p:txBody>
      </p:sp>
    </p:spTree>
    <p:extLst>
      <p:ext uri="{BB962C8B-B14F-4D97-AF65-F5344CB8AC3E}">
        <p14:creationId xmlns:p14="http://schemas.microsoft.com/office/powerpoint/2010/main" val="88214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draw what we got and interpret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4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semPlot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semPaths</a:t>
            </a:r>
            <a:r>
              <a:rPr lang="en-US" dirty="0" smtClean="0"/>
              <a:t>(stored </a:t>
            </a:r>
            <a:r>
              <a:rPr lang="en-US" dirty="0" err="1" smtClean="0"/>
              <a:t>sem</a:t>
            </a:r>
            <a:r>
              <a:rPr lang="en-US" dirty="0" smtClean="0"/>
              <a:t> model).</a:t>
            </a:r>
          </a:p>
          <a:p>
            <a:pPr lvl="1"/>
            <a:r>
              <a:rPr lang="en-US" dirty="0" err="1" smtClean="0"/>
              <a:t>semPaths</a:t>
            </a:r>
            <a:r>
              <a:rPr lang="en-US" dirty="0" smtClean="0"/>
              <a:t>(path, </a:t>
            </a:r>
          </a:p>
          <a:p>
            <a:pPr lvl="1"/>
            <a:r>
              <a:rPr lang="en-US" dirty="0" err="1" smtClean="0"/>
              <a:t>whatLabels</a:t>
            </a:r>
            <a:r>
              <a:rPr lang="en-US" dirty="0" smtClean="0"/>
              <a:t>="par", </a:t>
            </a:r>
          </a:p>
          <a:p>
            <a:pPr lvl="1"/>
            <a:r>
              <a:rPr lang="en-US" dirty="0" smtClean="0"/>
              <a:t>layout="spring")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0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labels can also equal </a:t>
            </a:r>
            <a:r>
              <a:rPr lang="en-US" dirty="0" err="1" smtClean="0"/>
              <a:t>std</a:t>
            </a:r>
            <a:r>
              <a:rPr lang="en-US" dirty="0" smtClean="0"/>
              <a:t> for standardized solution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ree, circle, spring, tree2, circle2</a:t>
            </a:r>
          </a:p>
          <a:p>
            <a:pPr lvl="1"/>
            <a:r>
              <a:rPr lang="en-US" dirty="0" smtClean="0"/>
              <a:t>(I just tried one until it was readable).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</a:p>
          <a:p>
            <a:pPr lvl="1"/>
            <a:r>
              <a:rPr lang="en-US" dirty="0" smtClean="0"/>
              <a:t>Straight arrows are “causal” or directional</a:t>
            </a:r>
          </a:p>
          <a:p>
            <a:pPr lvl="2"/>
            <a:r>
              <a:rPr lang="en-US" dirty="0" smtClean="0"/>
              <a:t>Non-standardized solution -&gt; these are your </a:t>
            </a:r>
            <a:r>
              <a:rPr lang="en-US" i="1" dirty="0" smtClean="0"/>
              <a:t>b</a:t>
            </a:r>
            <a:r>
              <a:rPr lang="en-US" dirty="0" smtClean="0"/>
              <a:t> or slope values</a:t>
            </a:r>
          </a:p>
          <a:p>
            <a:pPr lvl="2"/>
            <a:r>
              <a:rPr lang="en-US" dirty="0" smtClean="0"/>
              <a:t>Standardized solution -&gt; these are your beta values</a:t>
            </a:r>
          </a:p>
          <a:p>
            <a:pPr lvl="1"/>
            <a:r>
              <a:rPr lang="en-US" dirty="0" smtClean="0"/>
              <a:t>Curved arrows are non-directional </a:t>
            </a:r>
          </a:p>
          <a:p>
            <a:pPr lvl="2"/>
            <a:r>
              <a:rPr lang="en-US" dirty="0" smtClean="0"/>
              <a:t>Non-standardized -&gt; covariance</a:t>
            </a:r>
          </a:p>
          <a:p>
            <a:pPr lvl="2"/>
            <a:r>
              <a:rPr lang="en-US" dirty="0" smtClean="0"/>
              <a:t>Standardized -&gt; correlation</a:t>
            </a:r>
          </a:p>
        </p:txBody>
      </p:sp>
    </p:spTree>
    <p:extLst>
      <p:ext uri="{BB962C8B-B14F-4D97-AF65-F5344CB8AC3E}">
        <p14:creationId xmlns:p14="http://schemas.microsoft.com/office/powerpoint/2010/main" val="14655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All endogenous variables have to have error terms. </a:t>
            </a:r>
          </a:p>
          <a:p>
            <a:pPr lvl="1"/>
            <a:r>
              <a:rPr lang="en-US" dirty="0" smtClean="0"/>
              <a:t>Why is the arrow going into the variable?</a:t>
            </a:r>
          </a:p>
          <a:p>
            <a:pPr lvl="2"/>
            <a:r>
              <a:rPr lang="en-US" dirty="0" smtClean="0"/>
              <a:t>Because the error in the model is not explained by any other variable (otherwise it wouldn’t be error).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standardized?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standardized solution:</a:t>
            </a:r>
          </a:p>
          <a:p>
            <a:pPr lvl="1"/>
            <a:r>
              <a:rPr lang="en-US" dirty="0" smtClean="0"/>
              <a:t>Allows you to compare path coefficients for strength of relationship</a:t>
            </a:r>
          </a:p>
          <a:p>
            <a:pPr lvl="1"/>
            <a:r>
              <a:rPr lang="en-US" dirty="0" smtClean="0"/>
              <a:t>Makes the non-directional relationships correlation (more interpretable)</a:t>
            </a:r>
          </a:p>
          <a:p>
            <a:pPr lvl="1"/>
            <a:r>
              <a:rPr lang="en-US" dirty="0" smtClean="0"/>
              <a:t>Matches the values you are used to thinking about (CFA-EFA).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unstandardized?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unstandardized solution</a:t>
            </a:r>
          </a:p>
          <a:p>
            <a:pPr lvl="1"/>
            <a:r>
              <a:rPr lang="en-US" dirty="0" smtClean="0"/>
              <a:t>Allows you to estimate future scores and interpret path coefficients, </a:t>
            </a:r>
            <a:r>
              <a:rPr lang="en-US" i="1" dirty="0" smtClean="0"/>
              <a:t>in the original scale of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lavaan</a:t>
            </a:r>
            <a:endParaRPr lang="en-US" dirty="0" smtClean="0"/>
          </a:p>
          <a:p>
            <a:r>
              <a:rPr lang="en-US" dirty="0" smtClean="0"/>
              <a:t>Latent variable analysis package used with this book for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= ‘model stuff’</a:t>
            </a:r>
          </a:p>
          <a:p>
            <a:pPr lvl="1"/>
            <a:r>
              <a:rPr lang="en-US" dirty="0" smtClean="0"/>
              <a:t>You can use = or &lt;-</a:t>
            </a:r>
          </a:p>
          <a:p>
            <a:r>
              <a:rPr lang="en-US" dirty="0" smtClean="0"/>
              <a:t>Model stuff depends on the picture you are trying to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LAVAAN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things for you:</a:t>
            </a:r>
          </a:p>
          <a:p>
            <a:pPr lvl="1"/>
            <a:r>
              <a:rPr lang="en-US" dirty="0" smtClean="0"/>
              <a:t>Automatically adds an error term to each endogenous variable</a:t>
            </a:r>
          </a:p>
          <a:p>
            <a:pPr lvl="2"/>
            <a:r>
              <a:rPr lang="en-US" dirty="0" smtClean="0"/>
              <a:t>AND automatically constrains the path to 1 for you. </a:t>
            </a:r>
          </a:p>
          <a:p>
            <a:pPr lvl="1"/>
            <a:r>
              <a:rPr lang="en-US" dirty="0" smtClean="0"/>
              <a:t>Automatically adds a covariance term between all exogenous variables</a:t>
            </a:r>
          </a:p>
          <a:p>
            <a:pPr lvl="2"/>
            <a:r>
              <a:rPr lang="en-US" dirty="0" smtClean="0"/>
              <a:t>Super helpful for CFAs</a:t>
            </a:r>
          </a:p>
          <a:p>
            <a:pPr lvl="2"/>
            <a:r>
              <a:rPr lang="en-US" dirty="0" smtClean="0"/>
              <a:t>Not always required in path models, but you could constrain it to zero if you have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742</Words>
  <Application>Microsoft Macintosh PowerPoint</Application>
  <PresentationFormat>On-screen Show (4:3)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Path Models</vt:lpstr>
      <vt:lpstr>Diagrams</vt:lpstr>
      <vt:lpstr>Diagrams</vt:lpstr>
      <vt:lpstr>Diagrams</vt:lpstr>
      <vt:lpstr>Why standardized?</vt:lpstr>
      <vt:lpstr>Why unstandardized?</vt:lpstr>
      <vt:lpstr>LAVAAN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LAVAAN Syntax</vt:lpstr>
      <vt:lpstr>How to get a picture</vt:lpstr>
      <vt:lpstr>How to get a picture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Models</dc:title>
  <dc:creator>Erin Buchanan</dc:creator>
  <cp:lastModifiedBy>Erin M. Buchanan</cp:lastModifiedBy>
  <cp:revision>34</cp:revision>
  <dcterms:created xsi:type="dcterms:W3CDTF">2015-06-22T03:10:43Z</dcterms:created>
  <dcterms:modified xsi:type="dcterms:W3CDTF">2016-05-19T01:30:06Z</dcterms:modified>
</cp:coreProperties>
</file>