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309" r:id="rId6"/>
    <p:sldId id="261" r:id="rId7"/>
    <p:sldId id="310" r:id="rId8"/>
    <p:sldId id="304" r:id="rId9"/>
    <p:sldId id="305" r:id="rId10"/>
    <p:sldId id="306" r:id="rId11"/>
    <p:sldId id="307" r:id="rId12"/>
    <p:sldId id="308" r:id="rId13"/>
    <p:sldId id="293" r:id="rId14"/>
    <p:sldId id="263" r:id="rId15"/>
    <p:sldId id="264" r:id="rId16"/>
    <p:sldId id="265" r:id="rId17"/>
    <p:sldId id="266" r:id="rId18"/>
    <p:sldId id="302" r:id="rId19"/>
    <p:sldId id="311" r:id="rId20"/>
    <p:sldId id="267" r:id="rId21"/>
    <p:sldId id="297" r:id="rId22"/>
    <p:sldId id="298" r:id="rId23"/>
    <p:sldId id="299" r:id="rId24"/>
    <p:sldId id="300" r:id="rId25"/>
    <p:sldId id="301" r:id="rId26"/>
    <p:sldId id="268" r:id="rId27"/>
    <p:sldId id="312" r:id="rId28"/>
    <p:sldId id="313" r:id="rId29"/>
    <p:sldId id="269" r:id="rId30"/>
    <p:sldId id="285" r:id="rId31"/>
    <p:sldId id="286" r:id="rId32"/>
    <p:sldId id="287" r:id="rId33"/>
    <p:sldId id="315" r:id="rId34"/>
    <p:sldId id="288" r:id="rId35"/>
    <p:sldId id="316" r:id="rId36"/>
    <p:sldId id="289" r:id="rId37"/>
    <p:sldId id="314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5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1086-A44E-7646-A0F8-A582C5FA91F9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AFDE-1921-3048-BF2C-F99B0D5A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Assessing Hypothesis Testing</a:t>
            </a:r>
            <a:br>
              <a:rPr lang="en-US" dirty="0" smtClean="0"/>
            </a:br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Kline Chapter 8 (Stop at 210)</a:t>
            </a:r>
          </a:p>
          <a:p>
            <a:r>
              <a:rPr lang="en-US" dirty="0" err="1" smtClean="0"/>
              <a:t>Beaujean</a:t>
            </a:r>
            <a:r>
              <a:rPr lang="en-US" dirty="0" smtClean="0"/>
              <a:t> Appendix A</a:t>
            </a:r>
          </a:p>
        </p:txBody>
      </p:sp>
    </p:spTree>
    <p:extLst>
      <p:ext uri="{BB962C8B-B14F-4D97-AF65-F5344CB8AC3E}">
        <p14:creationId xmlns:p14="http://schemas.microsoft.com/office/powerpoint/2010/main" val="8579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reports chi-square, but people tend to ignore significant values</a:t>
            </a:r>
          </a:p>
        </p:txBody>
      </p:sp>
    </p:spTree>
    <p:extLst>
      <p:ext uri="{BB962C8B-B14F-4D97-AF65-F5344CB8AC3E}">
        <p14:creationId xmlns:p14="http://schemas.microsoft.com/office/powerpoint/2010/main" val="3768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Normed chi-square or (X</a:t>
            </a:r>
            <a:r>
              <a:rPr lang="en-US" baseline="30000" dirty="0" smtClean="0"/>
              <a:t>2</a:t>
            </a:r>
            <a:r>
              <a:rPr lang="en-US" dirty="0" smtClean="0"/>
              <a:t>/</a:t>
            </a:r>
            <a:r>
              <a:rPr lang="en-US" dirty="0" err="1" smtClean="0"/>
              <a:t>df</a:t>
            </a:r>
            <a:r>
              <a:rPr lang="en-US" dirty="0" smtClean="0"/>
              <a:t>) – this used to be widely reported and used</a:t>
            </a:r>
          </a:p>
          <a:p>
            <a:pPr lvl="1"/>
            <a:r>
              <a:rPr lang="en-US" dirty="0" smtClean="0"/>
              <a:t>The criterion was &lt; 3.00 were good models</a:t>
            </a:r>
          </a:p>
          <a:p>
            <a:pPr lvl="1"/>
            <a:r>
              <a:rPr lang="en-US" dirty="0" smtClean="0"/>
              <a:t>Now most people have moved away from this procedure (i.e. don’t use this one).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359" y="6409073"/>
            <a:ext cx="369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considered an absolute fit index.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X</a:t>
            </a:r>
            <a:r>
              <a:rPr lang="en-US" baseline="30000" dirty="0" smtClean="0"/>
              <a:t>2 </a:t>
            </a:r>
            <a:r>
              <a:rPr lang="en-US" dirty="0" smtClean="0"/>
              <a:t>is biased by a bunch of things, you can use a robust estimator to help fix that bias.</a:t>
            </a:r>
          </a:p>
          <a:p>
            <a:pPr lvl="1"/>
            <a:r>
              <a:rPr lang="en-US" dirty="0" err="1" smtClean="0"/>
              <a:t>Satorra-Bentler</a:t>
            </a:r>
            <a:endParaRPr lang="en-US" dirty="0" smtClean="0"/>
          </a:p>
          <a:p>
            <a:pPr lvl="1"/>
            <a:r>
              <a:rPr lang="en-US" dirty="0" smtClean="0"/>
              <a:t>Yuan-</a:t>
            </a:r>
            <a:r>
              <a:rPr lang="en-US" dirty="0" err="1" smtClean="0"/>
              <a:t>Bentler</a:t>
            </a:r>
            <a:endParaRPr lang="en-US" dirty="0" smtClean="0"/>
          </a:p>
          <a:p>
            <a:pPr lvl="1"/>
            <a:r>
              <a:rPr lang="en-US" dirty="0" smtClean="0"/>
              <a:t>See page 157 for all the different robust options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statistics described next are compared to the following model types:</a:t>
            </a:r>
          </a:p>
          <a:p>
            <a:pPr lvl="1"/>
            <a:r>
              <a:rPr lang="en-US" dirty="0" smtClean="0"/>
              <a:t>Independence – a model assuming no relationships between the variables (i.e. parameters are not significant)</a:t>
            </a:r>
          </a:p>
          <a:p>
            <a:pPr lvl="1"/>
            <a:r>
              <a:rPr lang="en-US" dirty="0" smtClean="0"/>
              <a:t>Saturated – a model assuming all parameters exist (i.e. </a:t>
            </a:r>
            <a:r>
              <a:rPr lang="en-US" dirty="0" err="1" smtClean="0"/>
              <a:t>df</a:t>
            </a:r>
            <a:r>
              <a:rPr lang="en-US" dirty="0" smtClean="0"/>
              <a:t> = 0).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types of statistical inferences have their problems … and especially in SEM because it is easy to find statistics that you would normally reject, even with good model fit.</a:t>
            </a:r>
          </a:p>
          <a:p>
            <a:r>
              <a:rPr lang="en-US" dirty="0" smtClean="0"/>
              <a:t>Tends to be too black and white (reject or not to reject!)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Fit Indices </a:t>
            </a:r>
          </a:p>
          <a:p>
            <a:pPr lvl="1"/>
            <a:r>
              <a:rPr lang="en-US" dirty="0" smtClean="0"/>
              <a:t>Not traditionally a dichotomous yes-no decision </a:t>
            </a:r>
          </a:p>
          <a:p>
            <a:pPr lvl="1"/>
            <a:r>
              <a:rPr lang="en-US" dirty="0" smtClean="0"/>
              <a:t>Do not distinguish between sampling error and evidence against the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Fit Indices</a:t>
            </a:r>
          </a:p>
          <a:p>
            <a:pPr lvl="1"/>
            <a:r>
              <a:rPr lang="en-US" dirty="0" smtClean="0"/>
              <a:t>Absolute Fit Indices</a:t>
            </a:r>
          </a:p>
          <a:p>
            <a:pPr lvl="1"/>
            <a:r>
              <a:rPr lang="en-US" dirty="0" smtClean="0"/>
              <a:t>Incremental Fit Indices</a:t>
            </a:r>
          </a:p>
          <a:p>
            <a:pPr lvl="1"/>
            <a:r>
              <a:rPr lang="en-US" dirty="0" smtClean="0"/>
              <a:t>Parsimony-adjusted Index</a:t>
            </a:r>
          </a:p>
          <a:p>
            <a:pPr lvl="1"/>
            <a:r>
              <a:rPr lang="en-US" dirty="0" smtClean="0"/>
              <a:t>Predictive Fit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fit indices </a:t>
            </a:r>
            <a:endParaRPr lang="en-US" dirty="0"/>
          </a:p>
          <a:p>
            <a:pPr lvl="1"/>
            <a:r>
              <a:rPr lang="en-US" dirty="0" smtClean="0"/>
              <a:t>Proportion of the covariance matrix explained by the model</a:t>
            </a:r>
          </a:p>
          <a:p>
            <a:pPr lvl="1"/>
            <a:r>
              <a:rPr lang="en-US" dirty="0" smtClean="0"/>
              <a:t>You can think about these as sort of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Want these values be high</a:t>
            </a:r>
          </a:p>
        </p:txBody>
      </p:sp>
    </p:spTree>
    <p:extLst>
      <p:ext uri="{BB962C8B-B14F-4D97-AF65-F5344CB8AC3E}">
        <p14:creationId xmlns:p14="http://schemas.microsoft.com/office/powerpoint/2010/main" val="41776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this sucker unless you want to get a nasty review.</a:t>
            </a:r>
          </a:p>
          <a:p>
            <a:pPr lvl="1"/>
            <a:r>
              <a:rPr lang="en-US" dirty="0" smtClean="0"/>
              <a:t>GFI, AGFI, PGFI</a:t>
            </a:r>
          </a:p>
          <a:p>
            <a:r>
              <a:rPr lang="en-US" dirty="0" smtClean="0"/>
              <a:t>Lots of research showing it’s positively biased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4638"/>
            <a:ext cx="29718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root mean (square) residual</a:t>
            </a:r>
            <a:endParaRPr lang="en-US" dirty="0"/>
          </a:p>
          <a:p>
            <a:r>
              <a:rPr lang="en-US" dirty="0"/>
              <a:t>Want small values</a:t>
            </a:r>
          </a:p>
          <a:p>
            <a:pPr lvl="1"/>
            <a:r>
              <a:rPr lang="en-US" dirty="0"/>
              <a:t>Excellent &lt; .06 (not a typo different than book)</a:t>
            </a:r>
          </a:p>
          <a:p>
            <a:pPr lvl="1"/>
            <a:r>
              <a:rPr lang="en-US" dirty="0"/>
              <a:t>Good &lt; .08</a:t>
            </a:r>
          </a:p>
          <a:p>
            <a:pPr lvl="1"/>
            <a:r>
              <a:rPr lang="en-US" dirty="0"/>
              <a:t>Acceptable &lt; .10</a:t>
            </a:r>
          </a:p>
          <a:p>
            <a:pPr lvl="1"/>
            <a:r>
              <a:rPr lang="en-US" dirty="0" err="1"/>
              <a:t>Eeek</a:t>
            </a:r>
            <a:r>
              <a:rPr lang="en-US" dirty="0"/>
              <a:t> &gt; .10</a:t>
            </a:r>
          </a:p>
        </p:txBody>
      </p:sp>
    </p:spTree>
    <p:extLst>
      <p:ext uri="{BB962C8B-B14F-4D97-AF65-F5344CB8AC3E}">
        <p14:creationId xmlns:p14="http://schemas.microsoft.com/office/powerpoint/2010/main" val="19660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complicated </a:t>
            </a:r>
            <a:r>
              <a:rPr lang="en-US" dirty="0" err="1" smtClean="0"/>
              <a:t>yo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are a lot of them.</a:t>
            </a:r>
          </a:p>
          <a:p>
            <a:pPr lvl="1"/>
            <a:r>
              <a:rPr lang="en-US" dirty="0" smtClean="0"/>
              <a:t>They do not imply that you are perfectly right.</a:t>
            </a:r>
          </a:p>
          <a:p>
            <a:pPr lvl="1"/>
            <a:r>
              <a:rPr lang="en-US" dirty="0" smtClean="0"/>
              <a:t>They have guidelines but they are not perfect either.</a:t>
            </a:r>
          </a:p>
          <a:p>
            <a:pPr lvl="1"/>
            <a:r>
              <a:rPr lang="en-US" dirty="0" smtClean="0"/>
              <a:t>People misuse them.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Fit Indices</a:t>
            </a:r>
          </a:p>
          <a:p>
            <a:pPr lvl="1"/>
            <a:r>
              <a:rPr lang="en-US" dirty="0" smtClean="0"/>
              <a:t>Also known as comparative fit indices</a:t>
            </a:r>
          </a:p>
          <a:p>
            <a:pPr lvl="1"/>
            <a:r>
              <a:rPr lang="en-US" dirty="0" smtClean="0"/>
              <a:t>Compared to the improvement over the independence model (remember that’s the one with no relationships between the variables)</a:t>
            </a:r>
          </a:p>
          <a:p>
            <a:pPr lvl="1"/>
            <a:r>
              <a:rPr lang="en-US" dirty="0" smtClean="0"/>
              <a:t>Not necessarily the best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Fit Index</a:t>
            </a:r>
          </a:p>
          <a:p>
            <a:r>
              <a:rPr lang="en-US" dirty="0" smtClean="0"/>
              <a:t>Values are 0 to 1 (sometimes you’ll get slightly over 1, usually indicates something is wrong)</a:t>
            </a:r>
          </a:p>
          <a:p>
            <a:r>
              <a:rPr lang="en-US" dirty="0" smtClean="0"/>
              <a:t>Want high values</a:t>
            </a:r>
          </a:p>
          <a:p>
            <a:pPr lvl="1"/>
            <a:r>
              <a:rPr lang="en-US" dirty="0" smtClean="0"/>
              <a:t>Excellent &gt;.95</a:t>
            </a:r>
          </a:p>
          <a:p>
            <a:pPr lvl="1"/>
            <a:r>
              <a:rPr lang="en-US" dirty="0" smtClean="0"/>
              <a:t>Good &gt; .90</a:t>
            </a:r>
          </a:p>
          <a:p>
            <a:pPr lvl="1"/>
            <a:r>
              <a:rPr lang="en-US" dirty="0" smtClean="0"/>
              <a:t>Blah &lt; .90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0"/>
            <a:ext cx="3594100" cy="147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633" y="5923491"/>
            <a:ext cx="7801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All the following FIs have the same cut off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Normed Fit Index</a:t>
            </a:r>
          </a:p>
          <a:p>
            <a:r>
              <a:rPr lang="en-US" dirty="0" smtClean="0"/>
              <a:t>A </a:t>
            </a:r>
            <a:r>
              <a:rPr lang="en-US" dirty="0"/>
              <a:t>variation of the CFI, as it was said to underestimate for small samples</a:t>
            </a:r>
          </a:p>
          <a:p>
            <a:r>
              <a:rPr lang="en-US" dirty="0" smtClean="0"/>
              <a:t>1 – (X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baseline </a:t>
            </a:r>
            <a:r>
              <a:rPr lang="en-US" dirty="0" smtClean="0"/>
              <a:t>/ 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model</a:t>
            </a:r>
            <a:r>
              <a:rPr lang="en-US" dirty="0" smtClean="0"/>
              <a:t>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847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Fit </a:t>
            </a:r>
            <a:r>
              <a:rPr lang="en-US" dirty="0"/>
              <a:t>I</a:t>
            </a:r>
            <a:r>
              <a:rPr lang="en-US" dirty="0" smtClean="0"/>
              <a:t>ndex</a:t>
            </a:r>
          </a:p>
          <a:p>
            <a:r>
              <a:rPr lang="en-US" dirty="0" smtClean="0"/>
              <a:t>Also known as </a:t>
            </a:r>
            <a:r>
              <a:rPr lang="en-US" dirty="0" err="1" smtClean="0"/>
              <a:t>Bollen’s</a:t>
            </a:r>
            <a:r>
              <a:rPr lang="en-US" dirty="0" smtClean="0"/>
              <a:t> Non-normed fit index</a:t>
            </a:r>
          </a:p>
          <a:p>
            <a:r>
              <a:rPr lang="en-US" dirty="0" smtClean="0"/>
              <a:t>Modified NFI that doesn’t depend on sample size so much.  </a:t>
            </a:r>
          </a:p>
          <a:p>
            <a:r>
              <a:rPr lang="en-US" dirty="0" smtClean="0"/>
              <a:t>(X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baseline </a:t>
            </a:r>
            <a:r>
              <a:rPr lang="en-US" dirty="0" smtClean="0"/>
              <a:t>- 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model</a:t>
            </a:r>
            <a:r>
              <a:rPr lang="en-US" dirty="0" smtClean="0"/>
              <a:t>) / </a:t>
            </a:r>
            <a:r>
              <a:rPr lang="en-US" dirty="0"/>
              <a:t>(X</a:t>
            </a:r>
            <a:r>
              <a:rPr lang="en-US" baseline="30000" dirty="0"/>
              <a:t>2</a:t>
            </a:r>
            <a:r>
              <a:rPr lang="en-US" baseline="-25000" dirty="0"/>
              <a:t>baseline </a:t>
            </a:r>
            <a:r>
              <a:rPr lang="en-US" dirty="0"/>
              <a:t>-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0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Fit Index</a:t>
            </a:r>
            <a:endParaRPr lang="en-US" dirty="0"/>
          </a:p>
          <a:p>
            <a:r>
              <a:rPr lang="en-US" dirty="0" smtClean="0"/>
              <a:t>Also known as </a:t>
            </a:r>
            <a:r>
              <a:rPr lang="en-US" dirty="0" err="1" smtClean="0"/>
              <a:t>Bollen’s</a:t>
            </a:r>
            <a:r>
              <a:rPr lang="en-US" dirty="0" smtClean="0"/>
              <a:t> Normed Fit Index</a:t>
            </a:r>
          </a:p>
          <a:p>
            <a:r>
              <a:rPr lang="en-US" dirty="0" smtClean="0"/>
              <a:t>(X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model</a:t>
            </a:r>
            <a:r>
              <a:rPr lang="en-US" dirty="0" smtClean="0"/>
              <a:t>/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model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baseline</a:t>
            </a:r>
            <a:r>
              <a:rPr lang="en-US" dirty="0" smtClean="0"/>
              <a:t>/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baseline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Tucker Lewis Index</a:t>
            </a:r>
          </a:p>
          <a:p>
            <a:r>
              <a:rPr lang="en-US" dirty="0" smtClean="0"/>
              <a:t>Also known as the </a:t>
            </a:r>
            <a:r>
              <a:rPr lang="en-US" dirty="0" err="1" smtClean="0"/>
              <a:t>Bentler-Bonet</a:t>
            </a:r>
            <a:r>
              <a:rPr lang="en-US" dirty="0" smtClean="0"/>
              <a:t> Non-Normed Fit Index</a:t>
            </a:r>
          </a:p>
          <a:p>
            <a:r>
              <a:rPr lang="en-US" dirty="0" smtClean="0"/>
              <a:t>( (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model</a:t>
            </a:r>
            <a:r>
              <a:rPr lang="en-US" dirty="0"/>
              <a:t>/</a:t>
            </a:r>
            <a:r>
              <a:rPr lang="en-US" dirty="0" err="1"/>
              <a:t>df</a:t>
            </a:r>
            <a:r>
              <a:rPr lang="en-US" baseline="-25000" dirty="0" err="1"/>
              <a:t>model</a:t>
            </a:r>
            <a:r>
              <a:rPr lang="en-US" dirty="0"/>
              <a:t>) </a:t>
            </a:r>
            <a:r>
              <a:rPr lang="en-US" dirty="0" smtClean="0"/>
              <a:t>- </a:t>
            </a:r>
            <a:r>
              <a:rPr lang="en-US" dirty="0"/>
              <a:t>(X</a:t>
            </a:r>
            <a:r>
              <a:rPr lang="en-US" baseline="30000" dirty="0"/>
              <a:t>2</a:t>
            </a:r>
            <a:r>
              <a:rPr lang="en-US" baseline="-25000" dirty="0"/>
              <a:t>baseline</a:t>
            </a:r>
            <a:r>
              <a:rPr lang="en-US" dirty="0"/>
              <a:t>/</a:t>
            </a:r>
            <a:r>
              <a:rPr lang="en-US" dirty="0" err="1"/>
              <a:t>df</a:t>
            </a:r>
            <a:r>
              <a:rPr lang="en-US" baseline="-25000" dirty="0" err="1"/>
              <a:t>baseline</a:t>
            </a:r>
            <a:r>
              <a:rPr lang="en-US" dirty="0"/>
              <a:t>) </a:t>
            </a:r>
            <a:r>
              <a:rPr lang="en-US" dirty="0" smtClean="0"/>
              <a:t>) / ( (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baseline</a:t>
            </a:r>
            <a:r>
              <a:rPr lang="en-US" dirty="0"/>
              <a:t>/</a:t>
            </a:r>
            <a:r>
              <a:rPr lang="en-US" dirty="0" err="1"/>
              <a:t>df</a:t>
            </a:r>
            <a:r>
              <a:rPr lang="en-US" baseline="-25000" dirty="0" err="1"/>
              <a:t>baseline</a:t>
            </a:r>
            <a:r>
              <a:rPr lang="en-US" dirty="0"/>
              <a:t>) </a:t>
            </a:r>
            <a:r>
              <a:rPr lang="en-US" dirty="0" smtClean="0"/>
              <a:t>– 1)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0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Parsimony-adjusted index</a:t>
            </a:r>
          </a:p>
          <a:p>
            <a:pPr lvl="1"/>
            <a:r>
              <a:rPr lang="en-US" dirty="0" smtClean="0"/>
              <a:t>These include penalties for model complexity </a:t>
            </a:r>
          </a:p>
          <a:p>
            <a:pPr lvl="2"/>
            <a:r>
              <a:rPr lang="en-US" dirty="0" smtClean="0"/>
              <a:t>Normally more paths = better fit.</a:t>
            </a:r>
          </a:p>
          <a:p>
            <a:pPr lvl="1"/>
            <a:r>
              <a:rPr lang="en-US" dirty="0" smtClean="0"/>
              <a:t>These will have smaller values for simpler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095275"/>
            <a:ext cx="4343400" cy="153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mean squared error of approximation </a:t>
            </a:r>
          </a:p>
          <a:p>
            <a:r>
              <a:rPr lang="en-US" dirty="0" smtClean="0"/>
              <a:t>Parsimony-adjusted index</a:t>
            </a:r>
          </a:p>
          <a:p>
            <a:r>
              <a:rPr lang="en-US" dirty="0" smtClean="0"/>
              <a:t>Want small values</a:t>
            </a:r>
          </a:p>
          <a:p>
            <a:pPr lvl="1"/>
            <a:r>
              <a:rPr lang="en-US" dirty="0" smtClean="0"/>
              <a:t>Excellent &lt; .06 (not a typo different than book)</a:t>
            </a:r>
          </a:p>
          <a:p>
            <a:pPr lvl="1"/>
            <a:r>
              <a:rPr lang="en-US" dirty="0" smtClean="0"/>
              <a:t>Good &lt; .08</a:t>
            </a:r>
          </a:p>
          <a:p>
            <a:pPr lvl="1"/>
            <a:r>
              <a:rPr lang="en-US" dirty="0" smtClean="0"/>
              <a:t>Acceptable &lt; .10</a:t>
            </a:r>
          </a:p>
          <a:p>
            <a:pPr lvl="1"/>
            <a:r>
              <a:rPr lang="en-US" dirty="0" err="1" smtClean="0"/>
              <a:t>Eeek</a:t>
            </a:r>
            <a:r>
              <a:rPr lang="en-US" dirty="0" smtClean="0"/>
              <a:t> &gt; .10</a:t>
            </a:r>
          </a:p>
          <a:p>
            <a:r>
              <a:rPr lang="en-US" dirty="0" smtClean="0"/>
              <a:t>Report Confidence Interval!</a:t>
            </a:r>
          </a:p>
        </p:txBody>
      </p:sp>
    </p:spTree>
    <p:extLst>
      <p:ext uri="{BB962C8B-B14F-4D97-AF65-F5344CB8AC3E}">
        <p14:creationId xmlns:p14="http://schemas.microsoft.com/office/powerpoint/2010/main" val="28737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if the RMSEA is in the excellent range</a:t>
            </a:r>
          </a:p>
          <a:p>
            <a:r>
              <a:rPr lang="en-US" dirty="0" smtClean="0"/>
              <a:t>You want p &gt; .50 to show that there is a high probability that RMSEA is effectively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fix indices</a:t>
            </a:r>
          </a:p>
          <a:p>
            <a:pPr lvl="1"/>
            <a:r>
              <a:rPr lang="en-US" dirty="0" smtClean="0"/>
              <a:t>Estimate model fit in a hypothetical replication of the study with the same sample size randomly drawn from the population</a:t>
            </a:r>
          </a:p>
          <a:p>
            <a:pPr lvl="1"/>
            <a:r>
              <a:rPr lang="en-US" dirty="0" smtClean="0"/>
              <a:t>Not always used</a:t>
            </a:r>
          </a:p>
          <a:p>
            <a:pPr lvl="1"/>
            <a:r>
              <a:rPr lang="en-US" dirty="0" smtClean="0"/>
              <a:t>Often used for model comparisons, see below.</a:t>
            </a:r>
          </a:p>
          <a:p>
            <a:pPr lvl="1"/>
            <a:r>
              <a:rPr lang="en-US" dirty="0" smtClean="0"/>
              <a:t>Often also </a:t>
            </a:r>
            <a:r>
              <a:rPr lang="en-US" dirty="0" smtClean="0"/>
              <a:t>considered </a:t>
            </a:r>
            <a:r>
              <a:rPr lang="en-US" dirty="0" smtClean="0"/>
              <a:t>parsimony adjusted indices.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Fit statistics indicate an overall/average model fit. </a:t>
            </a:r>
            <a:endParaRPr lang="en-US" dirty="0"/>
          </a:p>
          <a:p>
            <a:pPr lvl="2"/>
            <a:r>
              <a:rPr lang="en-US" dirty="0" smtClean="0"/>
              <a:t>That means there can be bad sections, but the overall fit is good.</a:t>
            </a:r>
          </a:p>
          <a:p>
            <a:pPr lvl="1"/>
            <a:r>
              <a:rPr lang="en-US" dirty="0" smtClean="0"/>
              <a:t>No one magical number/summary.</a:t>
            </a:r>
          </a:p>
          <a:p>
            <a:pPr lvl="1"/>
            <a:r>
              <a:rPr lang="en-US" dirty="0" smtClean="0"/>
              <a:t>They do not tell you where a misspecification occurs.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 want to adjust your model</a:t>
            </a:r>
          </a:p>
          <a:p>
            <a:pPr lvl="1"/>
            <a:r>
              <a:rPr lang="en-US" dirty="0" smtClean="0"/>
              <a:t>You can compare the adjusted model to the original model to determine if the adjustment is better</a:t>
            </a:r>
          </a:p>
          <a:p>
            <a:r>
              <a:rPr lang="en-US" dirty="0" smtClean="0"/>
              <a:t>Let’s say you want to compare two different models</a:t>
            </a:r>
          </a:p>
          <a:p>
            <a:pPr lvl="1"/>
            <a:r>
              <a:rPr lang="en-US" dirty="0" smtClean="0"/>
              <a:t>You can compare their fits to see which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Nested models</a:t>
            </a:r>
          </a:p>
          <a:p>
            <a:pPr lvl="1"/>
            <a:r>
              <a:rPr lang="en-US" dirty="0" smtClean="0"/>
              <a:t>If you can create one model from another by the addition or subtraction of parameters, then it is nested</a:t>
            </a:r>
          </a:p>
          <a:p>
            <a:r>
              <a:rPr lang="en-US" dirty="0"/>
              <a:t>Model A is said to be nested within Model B, if Model B is a more complicated version of Model A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one-factor model is nested within a two-factor as a one-factor model can be viewed as a two-factor model in which the correlation between factors is perfect).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Chi-square difference test</a:t>
            </a:r>
          </a:p>
          <a:p>
            <a:pPr lvl="1"/>
            <a:r>
              <a:rPr lang="en-US" dirty="0" smtClean="0"/>
              <a:t>| Subtract Model 1 X</a:t>
            </a:r>
            <a:r>
              <a:rPr lang="en-US" baseline="30000" dirty="0" smtClean="0"/>
              <a:t>2 </a:t>
            </a:r>
            <a:r>
              <a:rPr lang="en-US" dirty="0" smtClean="0"/>
              <a:t>– Model 2 X</a:t>
            </a:r>
            <a:r>
              <a:rPr lang="en-US" baseline="30000" dirty="0" smtClean="0"/>
              <a:t>2</a:t>
            </a:r>
            <a:r>
              <a:rPr lang="en-US" dirty="0" smtClean="0"/>
              <a:t>|</a:t>
            </a:r>
          </a:p>
          <a:p>
            <a:pPr lvl="1"/>
            <a:r>
              <a:rPr lang="en-US" dirty="0" smtClean="0"/>
              <a:t>Subtract Model 1 </a:t>
            </a:r>
            <a:r>
              <a:rPr lang="en-US" dirty="0" err="1" smtClean="0"/>
              <a:t>df</a:t>
            </a:r>
            <a:r>
              <a:rPr lang="en-US" dirty="0" smtClean="0"/>
              <a:t> – Model 2 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R</a:t>
            </a:r>
            <a:r>
              <a:rPr lang="en-US" dirty="0" smtClean="0"/>
              <a:t> to determine if the chi-square values are different significantly</a:t>
            </a:r>
          </a:p>
          <a:p>
            <a:pPr lvl="1"/>
            <a:r>
              <a:rPr lang="en-US" dirty="0" smtClean="0"/>
              <a:t>See if the first step is greater than that value</a:t>
            </a:r>
          </a:p>
          <a:p>
            <a:pPr lvl="2"/>
            <a:r>
              <a:rPr lang="en-US" dirty="0" smtClean="0"/>
              <a:t>If yes, you say the model with the lower chi-square is better</a:t>
            </a:r>
          </a:p>
          <a:p>
            <a:pPr lvl="2"/>
            <a:r>
              <a:rPr lang="en-US" dirty="0" smtClean="0"/>
              <a:t>If no, you say they are the same and go with the simpler model</a:t>
            </a:r>
          </a:p>
        </p:txBody>
      </p:sp>
    </p:spTree>
    <p:extLst>
      <p:ext uri="{BB962C8B-B14F-4D97-AF65-F5344CB8AC3E}">
        <p14:creationId xmlns:p14="http://schemas.microsoft.com/office/powerpoint/2010/main" val="13491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CFI difference test</a:t>
            </a:r>
          </a:p>
          <a:p>
            <a:pPr lvl="1"/>
            <a:r>
              <a:rPr lang="en-US" dirty="0" smtClean="0"/>
              <a:t>Subtract CFI model 1 – CFI model 2</a:t>
            </a:r>
          </a:p>
          <a:p>
            <a:pPr lvl="1"/>
            <a:r>
              <a:rPr lang="en-US" dirty="0" smtClean="0"/>
              <a:t>If the change is more than .01, then the models are considered different</a:t>
            </a:r>
          </a:p>
          <a:p>
            <a:pPr lvl="1"/>
            <a:r>
              <a:rPr lang="en-US" dirty="0" smtClean="0"/>
              <a:t>This version is not biased by sample size issues with chi-square.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how can I tell what to change?</a:t>
            </a:r>
          </a:p>
          <a:p>
            <a:r>
              <a:rPr lang="en-US" dirty="0" smtClean="0"/>
              <a:t>NOTE: JUST CHANGE ONE THING AT A TIME!</a:t>
            </a:r>
          </a:p>
          <a:p>
            <a:r>
              <a:rPr lang="en-US" dirty="0" smtClean="0"/>
              <a:t>Use modification indices!</a:t>
            </a:r>
          </a:p>
          <a:p>
            <a:pPr lvl="1"/>
            <a:r>
              <a:rPr lang="en-US" dirty="0" smtClean="0"/>
              <a:t>They tell you what the chi-square change would be if you </a:t>
            </a:r>
            <a:r>
              <a:rPr lang="en-US" i="1" dirty="0" smtClean="0"/>
              <a:t>add</a:t>
            </a:r>
            <a:r>
              <a:rPr lang="en-US" dirty="0" smtClean="0"/>
              <a:t> the path suggested.</a:t>
            </a:r>
          </a:p>
          <a:p>
            <a:pPr lvl="1"/>
            <a:r>
              <a:rPr lang="en-US" dirty="0" smtClean="0"/>
              <a:t>Based on X</a:t>
            </a:r>
            <a:r>
              <a:rPr lang="en-US" baseline="30000" dirty="0" smtClean="0"/>
              <a:t>2</a:t>
            </a:r>
            <a:r>
              <a:rPr lang="en-US" dirty="0" smtClean="0"/>
              <a:t>(1) – called a Lagrange Multiplier</a:t>
            </a:r>
          </a:p>
          <a:p>
            <a:pPr lvl="2"/>
            <a:r>
              <a:rPr lang="en-US" dirty="0" smtClean="0"/>
              <a:t>Remember that </a:t>
            </a:r>
            <a:r>
              <a:rPr lang="en-US" i="1" dirty="0" smtClean="0"/>
              <a:t>p</a:t>
            </a:r>
            <a:r>
              <a:rPr lang="en-US" dirty="0" smtClean="0"/>
              <a:t> &lt; .05 = 3.84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875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tested with </a:t>
            </a:r>
            <a:r>
              <a:rPr lang="en-US" dirty="0" err="1" smtClean="0"/>
              <a:t>lavaan</a:t>
            </a:r>
            <a:r>
              <a:rPr lang="en-US" dirty="0" smtClean="0"/>
              <a:t> using the </a:t>
            </a:r>
            <a:r>
              <a:rPr lang="en-US" dirty="0" err="1" smtClean="0"/>
              <a:t>anova</a:t>
            </a:r>
            <a:r>
              <a:rPr lang="en-US" dirty="0" smtClean="0"/>
              <a:t>() function.</a:t>
            </a:r>
          </a:p>
          <a:p>
            <a:pPr lvl="1"/>
            <a:r>
              <a:rPr lang="en-US" dirty="0" err="1" smtClean="0"/>
              <a:t>anova</a:t>
            </a:r>
            <a:r>
              <a:rPr lang="en-US" dirty="0" smtClean="0"/>
              <a:t>(</a:t>
            </a:r>
            <a:r>
              <a:rPr lang="en-US" i="1" dirty="0" smtClean="0"/>
              <a:t>model 1 fit, model 2 fit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AIC –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</a:t>
            </a:r>
          </a:p>
          <a:p>
            <a:r>
              <a:rPr lang="en-US" dirty="0" smtClean="0"/>
              <a:t>BIC – Bayesian Information Criterion</a:t>
            </a:r>
          </a:p>
          <a:p>
            <a:r>
              <a:rPr lang="en-US" dirty="0" smtClean="0"/>
              <a:t>SABIC – Sample size Adjusted Information Criterion</a:t>
            </a:r>
          </a:p>
          <a:p>
            <a:pPr lvl="1"/>
            <a:r>
              <a:rPr lang="en-US" dirty="0" smtClean="0"/>
              <a:t>All of these penalize you for having more complex models. If all other things are equal, it is biased to the simpler model.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</a:t>
            </a:r>
            <a:r>
              <a:rPr lang="en-US" dirty="0" smtClean="0"/>
              <a:t>the ICs are </a:t>
            </a:r>
            <a:r>
              <a:rPr lang="en-US" dirty="0"/>
              <a:t>how much the sample will cross validate in the future</a:t>
            </a:r>
          </a:p>
          <a:p>
            <a:r>
              <a:rPr lang="en-US" dirty="0"/>
              <a:t>You want them to be small, so you pick the smallest one of the two models (how different?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ECVI – expected cross validation index</a:t>
            </a:r>
          </a:p>
          <a:p>
            <a:pPr lvl="1"/>
            <a:r>
              <a:rPr lang="en-US" dirty="0" err="1" smtClean="0"/>
              <a:t>Fmin</a:t>
            </a:r>
            <a:r>
              <a:rPr lang="en-US" dirty="0" smtClean="0"/>
              <a:t> + (2t / ( n – p – 2) )</a:t>
            </a:r>
          </a:p>
          <a:p>
            <a:pPr lvl="2"/>
            <a:r>
              <a:rPr lang="en-US" dirty="0" smtClean="0"/>
              <a:t>T number of parameters estimated</a:t>
            </a:r>
          </a:p>
          <a:p>
            <a:pPr lvl="2"/>
            <a:r>
              <a:rPr lang="en-US" dirty="0" smtClean="0"/>
              <a:t>P number of squares</a:t>
            </a:r>
            <a:endParaRPr lang="en-US" dirty="0"/>
          </a:p>
          <a:p>
            <a:r>
              <a:rPr lang="en-US" dirty="0" smtClean="0"/>
              <a:t>Again, you want small values, so you pick the model with the smallest ECVI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to do?</a:t>
            </a:r>
          </a:p>
          <a:p>
            <a:pPr lvl="1"/>
            <a:r>
              <a:rPr lang="en-US" dirty="0" smtClean="0"/>
              <a:t>Mainly people report: X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 RMSEA, SRMR, CFI</a:t>
            </a:r>
          </a:p>
          <a:p>
            <a:pPr lvl="1"/>
            <a:r>
              <a:rPr lang="en-US" dirty="0" smtClean="0"/>
              <a:t>Determine the type of model change to use the right model comparison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Do not tell you the predictive value of a model.</a:t>
            </a:r>
          </a:p>
          <a:p>
            <a:pPr lvl="1"/>
            <a:r>
              <a:rPr lang="en-US" dirty="0" smtClean="0"/>
              <a:t>Do not tell you if it’s theoretically meaningful.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size?  I need a rule?!</a:t>
            </a:r>
          </a:p>
          <a:p>
            <a:pPr lvl="1"/>
            <a:r>
              <a:rPr lang="en-US" dirty="0" smtClean="0"/>
              <a:t>Everyone cites Hu and </a:t>
            </a:r>
            <a:r>
              <a:rPr lang="en-US" dirty="0" err="1" smtClean="0"/>
              <a:t>Bentler</a:t>
            </a:r>
            <a:r>
              <a:rPr lang="en-US" dirty="0" smtClean="0"/>
              <a:t> (1999) for the golden standards.</a:t>
            </a:r>
          </a:p>
          <a:p>
            <a:pPr lvl="1"/>
            <a:r>
              <a:rPr lang="en-US" dirty="0" smtClean="0"/>
              <a:t>Same problem that Cohen had (we love rules).</a:t>
            </a:r>
            <a:endParaRPr lang="en-US" dirty="0"/>
          </a:p>
          <a:p>
            <a:r>
              <a:rPr lang="en-US" dirty="0" smtClean="0"/>
              <a:t>So when the fit is messy, cite Kline (page 197) as reasons that’s not a bad thing</a:t>
            </a:r>
          </a:p>
          <a:p>
            <a:pPr lvl="1"/>
            <a:r>
              <a:rPr lang="en-US" dirty="0" smtClean="0"/>
              <a:t>This section is an interesting read, especially if you have trouble publishing, but not crucial to your understanding of fit indices</a:t>
            </a:r>
          </a:p>
        </p:txBody>
      </p:sp>
    </p:spTree>
    <p:extLst>
      <p:ext uri="{BB962C8B-B14F-4D97-AF65-F5344CB8AC3E}">
        <p14:creationId xmlns:p14="http://schemas.microsoft.com/office/powerpoint/2010/main" val="12959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test statistic – examines if the reproduced correlation matrix matches the sample correlation matrix</a:t>
            </a:r>
          </a:p>
          <a:p>
            <a:pPr lvl="1"/>
            <a:r>
              <a:rPr lang="en-US" dirty="0" smtClean="0"/>
              <a:t>Sometimes called “badness of fit”</a:t>
            </a:r>
          </a:p>
          <a:p>
            <a:pPr lvl="1"/>
            <a:r>
              <a:rPr lang="en-US" dirty="0" smtClean="0"/>
              <a:t>Want these to be small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NHST = reject-support context</a:t>
            </a:r>
          </a:p>
          <a:p>
            <a:pPr lvl="1"/>
            <a:r>
              <a:rPr lang="en-US" dirty="0" smtClean="0"/>
              <a:t>You reject the null to show your research hypothesis is correct.</a:t>
            </a:r>
          </a:p>
          <a:p>
            <a:r>
              <a:rPr lang="en-US" dirty="0" smtClean="0"/>
              <a:t>SEM </a:t>
            </a:r>
            <a:r>
              <a:rPr lang="en-US" dirty="0" err="1" smtClean="0"/>
              <a:t>Hyp</a:t>
            </a:r>
            <a:r>
              <a:rPr lang="en-US" dirty="0" smtClean="0"/>
              <a:t> Testing = accept-support context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do not</a:t>
            </a:r>
            <a:r>
              <a:rPr lang="en-US" dirty="0" smtClean="0"/>
              <a:t> reject the null showing that your model is consistent with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</a:t>
            </a:r>
          </a:p>
          <a:p>
            <a:pPr lvl="1"/>
            <a:r>
              <a:rPr lang="en-US" dirty="0" smtClean="0"/>
              <a:t>Formula = (N-1)F</a:t>
            </a:r>
            <a:r>
              <a:rPr lang="en-US" baseline="-25000" dirty="0" smtClean="0"/>
              <a:t>ML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ML</a:t>
            </a:r>
            <a:r>
              <a:rPr lang="en-US" dirty="0" smtClean="0"/>
              <a:t> = is the minimum fit function in ML estimation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values are based on </a:t>
            </a:r>
            <a:r>
              <a:rPr lang="en-US" i="1" dirty="0" err="1" smtClean="0"/>
              <a:t>df</a:t>
            </a:r>
            <a:r>
              <a:rPr lang="en-US" dirty="0" smtClean="0"/>
              <a:t> for your model and a chi-square distribution</a:t>
            </a:r>
          </a:p>
          <a:p>
            <a:pPr lvl="1"/>
            <a:r>
              <a:rPr lang="en-US" dirty="0" smtClean="0"/>
              <a:t>You want this to be </a:t>
            </a:r>
            <a:r>
              <a:rPr lang="en-US" dirty="0" err="1" smtClean="0"/>
              <a:t>nonsignificant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But this is a catch 22!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is biased by</a:t>
            </a:r>
          </a:p>
          <a:p>
            <a:pPr lvl="1"/>
            <a:r>
              <a:rPr lang="en-US" dirty="0" smtClean="0"/>
              <a:t>Multivariate non-normality </a:t>
            </a:r>
          </a:p>
          <a:p>
            <a:pPr lvl="1"/>
            <a:r>
              <a:rPr lang="en-US" dirty="0" smtClean="0"/>
              <a:t>Correlation size – bigger correlations can be bad for you (harder to estimate all that variance)</a:t>
            </a:r>
          </a:p>
          <a:p>
            <a:pPr lvl="1"/>
            <a:r>
              <a:rPr lang="en-US" dirty="0" smtClean="0"/>
              <a:t>Unique variance </a:t>
            </a:r>
          </a:p>
          <a:p>
            <a:pPr lvl="1"/>
            <a:r>
              <a:rPr lang="en-US" dirty="0" smtClean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1466</Words>
  <Application>Microsoft Macintosh PowerPoint</Application>
  <PresentationFormat>On-screen Show (4:3)</PresentationFormat>
  <Paragraphs>197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Calibri</vt:lpstr>
      <vt:lpstr>Arial</vt:lpstr>
      <vt:lpstr>Office Theme</vt:lpstr>
      <vt:lpstr>Assessing Hypothesis Testing Fit Indices</vt:lpstr>
      <vt:lpstr>Fit Indices</vt:lpstr>
      <vt:lpstr>Fit Indices</vt:lpstr>
      <vt:lpstr>Fit Indices</vt:lpstr>
      <vt:lpstr>Fit Indices</vt:lpstr>
      <vt:lpstr>Fit Indices</vt:lpstr>
      <vt:lpstr>Fit Indices</vt:lpstr>
      <vt:lpstr>Model Test Statistic</vt:lpstr>
      <vt:lpstr>Model Test Statistic</vt:lpstr>
      <vt:lpstr>Model Test Statistic</vt:lpstr>
      <vt:lpstr>Model Test Statistic</vt:lpstr>
      <vt:lpstr>Model Test Statistic</vt:lpstr>
      <vt:lpstr>Fit Indices</vt:lpstr>
      <vt:lpstr>Fit Indices</vt:lpstr>
      <vt:lpstr>Fit Indices</vt:lpstr>
      <vt:lpstr>Fit Indices</vt:lpstr>
      <vt:lpstr>Fit Indices</vt:lpstr>
      <vt:lpstr>GFI</vt:lpstr>
      <vt:lpstr>SRMR</vt:lpstr>
      <vt:lpstr>Fit Indices</vt:lpstr>
      <vt:lpstr>CFI</vt:lpstr>
      <vt:lpstr>NFI</vt:lpstr>
      <vt:lpstr>IFI</vt:lpstr>
      <vt:lpstr>RFI</vt:lpstr>
      <vt:lpstr>TLI</vt:lpstr>
      <vt:lpstr>Fit Indices</vt:lpstr>
      <vt:lpstr>RMSEA</vt:lpstr>
      <vt:lpstr>Pclose</vt:lpstr>
      <vt:lpstr>Fit Indices</vt:lpstr>
      <vt:lpstr>Model Comparisons</vt:lpstr>
      <vt:lpstr>Model Comparisons</vt:lpstr>
      <vt:lpstr>Nested Models</vt:lpstr>
      <vt:lpstr>Nested Models</vt:lpstr>
      <vt:lpstr>Nested Models</vt:lpstr>
      <vt:lpstr>Nested Models</vt:lpstr>
      <vt:lpstr>Non-Nested Models</vt:lpstr>
      <vt:lpstr>Non-Nested Models</vt:lpstr>
      <vt:lpstr>Non-Nested Models</vt:lpstr>
      <vt:lpstr>OMG!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Hypothesis Testing Fit Indices</dc:title>
  <dc:creator>Erin Buchanan</dc:creator>
  <cp:lastModifiedBy>Erin M. Buchanan</cp:lastModifiedBy>
  <cp:revision>77</cp:revision>
  <dcterms:created xsi:type="dcterms:W3CDTF">2014-06-15T18:38:40Z</dcterms:created>
  <dcterms:modified xsi:type="dcterms:W3CDTF">2016-05-20T19:37:37Z</dcterms:modified>
</cp:coreProperties>
</file>