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7" r:id="rId5"/>
    <p:sldId id="264" r:id="rId6"/>
    <p:sldId id="265" r:id="rId7"/>
    <p:sldId id="271" r:id="rId8"/>
    <p:sldId id="276" r:id="rId9"/>
    <p:sldId id="272" r:id="rId10"/>
    <p:sldId id="259" r:id="rId11"/>
    <p:sldId id="260" r:id="rId12"/>
    <p:sldId id="261" r:id="rId13"/>
    <p:sldId id="266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C613B-B554-C44C-89C0-FC18CFF3E503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C8DEE-88DF-3446-AF01-7A9763A37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61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C613B-B554-C44C-89C0-FC18CFF3E503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C8DEE-88DF-3446-AF01-7A9763A37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2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C613B-B554-C44C-89C0-FC18CFF3E503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C8DEE-88DF-3446-AF01-7A9763A37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22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C613B-B554-C44C-89C0-FC18CFF3E503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C8DEE-88DF-3446-AF01-7A9763A37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69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C613B-B554-C44C-89C0-FC18CFF3E503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C8DEE-88DF-3446-AF01-7A9763A37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0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C613B-B554-C44C-89C0-FC18CFF3E503}" type="datetimeFigureOut">
              <a:rPr lang="en-US" smtClean="0"/>
              <a:t>5/23/16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C8DEE-88DF-3446-AF01-7A9763A37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1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C613B-B554-C44C-89C0-FC18CFF3E503}" type="datetimeFigureOut">
              <a:rPr lang="en-US" smtClean="0"/>
              <a:t>5/23/16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C8DEE-88DF-3446-AF01-7A9763A37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6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C613B-B554-C44C-89C0-FC18CFF3E503}" type="datetimeFigureOut">
              <a:rPr lang="en-US" smtClean="0"/>
              <a:t>5/23/16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C8DEE-88DF-3446-AF01-7A9763A37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6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C613B-B554-C44C-89C0-FC18CFF3E503}" type="datetimeFigureOut">
              <a:rPr lang="en-US" smtClean="0"/>
              <a:t>5/23/16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C8DEE-88DF-3446-AF01-7A9763A37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8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C613B-B554-C44C-89C0-FC18CFF3E503}" type="datetimeFigureOut">
              <a:rPr lang="en-US" smtClean="0"/>
              <a:t>5/23/16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C8DEE-88DF-3446-AF01-7A9763A37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5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C613B-B554-C44C-89C0-FC18CFF3E503}" type="datetimeFigureOut">
              <a:rPr lang="en-US" smtClean="0"/>
              <a:t>5/23/16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C8DEE-88DF-3446-AF01-7A9763A37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5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C613B-B554-C44C-89C0-FC18CFF3E503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C8DEE-88DF-3446-AF01-7A9763A37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17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Full Structural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Kline Chapter 10</a:t>
            </a:r>
          </a:p>
          <a:p>
            <a:r>
              <a:rPr lang="en-US" dirty="0" smtClean="0"/>
              <a:t>Brown Chapter 5 (157-211)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114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Consider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Parceling</a:t>
            </a:r>
          </a:p>
          <a:p>
            <a:pPr lvl="1"/>
            <a:r>
              <a:rPr lang="en-US" dirty="0" smtClean="0"/>
              <a:t>When you have large structural models, they can be very complex to fit to a Full SEM if each latent variable has lots of indicators (items).</a:t>
            </a:r>
          </a:p>
          <a:p>
            <a:pPr lvl="1"/>
            <a:r>
              <a:rPr lang="en-US" dirty="0" smtClean="0"/>
              <a:t>Parceling occurs when you creating subsets of items to be able to get the model to run and to balance out the number of indicators on each latent.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186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Consider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Parceling</a:t>
            </a:r>
            <a:endParaRPr lang="en-US" dirty="0"/>
          </a:p>
          <a:p>
            <a:pPr lvl="1"/>
            <a:r>
              <a:rPr lang="en-US" dirty="0" smtClean="0"/>
              <a:t>At the moment, this topic is still pretty controversial.  Many fall into the: this is bad don’t do it camp.</a:t>
            </a:r>
          </a:p>
        </p:txBody>
      </p:sp>
    </p:spTree>
    <p:extLst>
      <p:ext uri="{BB962C8B-B14F-4D97-AF65-F5344CB8AC3E}">
        <p14:creationId xmlns:p14="http://schemas.microsoft.com/office/powerpoint/2010/main" val="1240888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Consider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model?</a:t>
            </a:r>
          </a:p>
          <a:p>
            <a:pPr lvl="1"/>
            <a:r>
              <a:rPr lang="en-US" dirty="0" smtClean="0"/>
              <a:t>Test each CFA piece separately to make sure they run.***</a:t>
            </a:r>
          </a:p>
          <a:p>
            <a:pPr lvl="1"/>
            <a:r>
              <a:rPr lang="en-US" dirty="0" smtClean="0"/>
              <a:t>Slowly add structural paths to see if you can get the full model to work.</a:t>
            </a:r>
          </a:p>
          <a:p>
            <a:pPr lvl="2"/>
            <a:r>
              <a:rPr lang="en-US" dirty="0" smtClean="0"/>
              <a:t>If not, try parceling. </a:t>
            </a:r>
          </a:p>
          <a:p>
            <a:pPr lvl="1"/>
            <a:r>
              <a:rPr lang="en-US" dirty="0" smtClean="0"/>
              <a:t>Drop non-significant paths.</a:t>
            </a:r>
          </a:p>
          <a:p>
            <a:r>
              <a:rPr lang="en-US" dirty="0" smtClean="0"/>
              <a:t>***if your CFA is bad, the full model will be bad too.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343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Consider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you add the structural components, you should not see a big change in the loadings to the indicators</a:t>
            </a:r>
          </a:p>
          <a:p>
            <a:pPr lvl="1"/>
            <a:r>
              <a:rPr lang="en-US" dirty="0" smtClean="0"/>
              <a:t>If you do, it means the model is not invariant (a fancy word for doesn’t change)</a:t>
            </a:r>
          </a:p>
          <a:p>
            <a:pPr lvl="1"/>
            <a:r>
              <a:rPr lang="en-US" dirty="0" smtClean="0"/>
              <a:t>Called interpretational confounding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668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Stop?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We’ve discussed lots of tricks to explore models and improve them.</a:t>
            </a:r>
          </a:p>
          <a:p>
            <a:r>
              <a:rPr lang="en-US" dirty="0" smtClean="0"/>
              <a:t>When do you quit?</a:t>
            </a:r>
          </a:p>
          <a:p>
            <a:pPr lvl="1"/>
            <a:r>
              <a:rPr lang="en-US" dirty="0" smtClean="0"/>
              <a:t>Based on theory</a:t>
            </a:r>
          </a:p>
          <a:p>
            <a:pPr lvl="1"/>
            <a:r>
              <a:rPr lang="en-US" dirty="0" smtClean="0"/>
              <a:t>Fit indices do not greatly improve</a:t>
            </a:r>
          </a:p>
          <a:p>
            <a:pPr lvl="1"/>
            <a:r>
              <a:rPr lang="en-US" dirty="0" smtClean="0"/>
              <a:t>Parsimony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231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SEM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to have:</a:t>
            </a:r>
          </a:p>
          <a:p>
            <a:pPr lvl="1"/>
            <a:r>
              <a:rPr lang="en-US" dirty="0" smtClean="0"/>
              <a:t>Measurement model: the CFA part </a:t>
            </a:r>
          </a:p>
          <a:p>
            <a:pPr lvl="1"/>
            <a:r>
              <a:rPr lang="en-US" dirty="0" smtClean="0"/>
              <a:t>Structural part: the relationship between the </a:t>
            </a:r>
            <a:r>
              <a:rPr lang="en-US" dirty="0" err="1" smtClean="0"/>
              <a:t>latents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5134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41400"/>
            <a:ext cx="73152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967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900"/>
            <a:ext cx="9144000" cy="666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60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SEM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Reminder:</a:t>
            </a:r>
          </a:p>
          <a:p>
            <a:pPr lvl="1"/>
            <a:r>
              <a:rPr lang="en-US" dirty="0" smtClean="0"/>
              <a:t>Reflective indicators / effects indicators</a:t>
            </a:r>
          </a:p>
          <a:p>
            <a:pPr lvl="2"/>
            <a:r>
              <a:rPr lang="en-US" dirty="0" smtClean="0"/>
              <a:t>We assume factors cause the indicators, so the arrows go out.</a:t>
            </a:r>
          </a:p>
          <a:p>
            <a:pPr lvl="1"/>
            <a:r>
              <a:rPr lang="en-US" dirty="0" smtClean="0"/>
              <a:t>Formative indicators / cause indicators</a:t>
            </a:r>
          </a:p>
          <a:p>
            <a:pPr lvl="2"/>
            <a:r>
              <a:rPr lang="en-US" dirty="0" smtClean="0"/>
              <a:t>When we use items to predict a latent (arrows go into the latent).</a:t>
            </a:r>
          </a:p>
        </p:txBody>
      </p:sp>
    </p:spTree>
    <p:extLst>
      <p:ext uri="{BB962C8B-B14F-4D97-AF65-F5344CB8AC3E}">
        <p14:creationId xmlns:p14="http://schemas.microsoft.com/office/powerpoint/2010/main" val="3167957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SEM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of formative indicator</a:t>
            </a:r>
          </a:p>
          <a:p>
            <a:pPr lvl="1"/>
            <a:r>
              <a:rPr lang="en-US" dirty="0" smtClean="0"/>
              <a:t>Income, education level, and occupation all predict your SES</a:t>
            </a:r>
          </a:p>
          <a:p>
            <a:pPr lvl="1"/>
            <a:r>
              <a:rPr lang="en-US" dirty="0" smtClean="0"/>
              <a:t>Stress caused by outside factors</a:t>
            </a:r>
          </a:p>
          <a:p>
            <a:r>
              <a:rPr lang="en-US" dirty="0" smtClean="0"/>
              <a:t>Other names:</a:t>
            </a:r>
          </a:p>
          <a:p>
            <a:pPr lvl="1"/>
            <a:r>
              <a:rPr lang="en-US" dirty="0" smtClean="0"/>
              <a:t>Composite causes</a:t>
            </a:r>
          </a:p>
          <a:p>
            <a:pPr lvl="1"/>
            <a:r>
              <a:rPr lang="en-US" dirty="0" smtClean="0"/>
              <a:t>MIMIC – multiple indicators, multiple causes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546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9500"/>
            <a:ext cx="9144000" cy="468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692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Measurement Model Identification Reminder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Identification rules of thumb:</a:t>
            </a:r>
          </a:p>
          <a:p>
            <a:pPr lvl="1"/>
            <a:r>
              <a:rPr lang="en-US" dirty="0" smtClean="0"/>
              <a:t>Latent variables should have four indicators</a:t>
            </a:r>
          </a:p>
          <a:p>
            <a:pPr lvl="1"/>
            <a:r>
              <a:rPr lang="en-US" dirty="0" smtClean="0"/>
              <a:t>Latent variables have three indicators AND</a:t>
            </a:r>
          </a:p>
          <a:p>
            <a:pPr lvl="2"/>
            <a:r>
              <a:rPr lang="en-US" dirty="0" smtClean="0"/>
              <a:t>Error variances do not </a:t>
            </a:r>
            <a:r>
              <a:rPr lang="en-US" dirty="0" err="1" smtClean="0"/>
              <a:t>covary</a:t>
            </a:r>
            <a:endParaRPr lang="en-US" dirty="0" smtClean="0"/>
          </a:p>
          <a:p>
            <a:pPr lvl="1"/>
            <a:r>
              <a:rPr lang="en-US" dirty="0" smtClean="0"/>
              <a:t>Latent variables have two indicators AND</a:t>
            </a:r>
          </a:p>
          <a:p>
            <a:pPr lvl="2"/>
            <a:r>
              <a:rPr lang="en-US" dirty="0" smtClean="0"/>
              <a:t>Error variances do not </a:t>
            </a:r>
            <a:r>
              <a:rPr lang="en-US" dirty="0" err="1" smtClean="0"/>
              <a:t>covary</a:t>
            </a:r>
            <a:endParaRPr lang="en-US" dirty="0" smtClean="0"/>
          </a:p>
          <a:p>
            <a:pPr lvl="2"/>
            <a:r>
              <a:rPr lang="en-US" dirty="0" smtClean="0"/>
              <a:t>Loadings are set to equal each other.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210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Model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Scaling is also required to identify the structural part</a:t>
            </a:r>
          </a:p>
          <a:p>
            <a:r>
              <a:rPr lang="en-US" dirty="0" smtClean="0"/>
              <a:t>2+ emitted paths rule</a:t>
            </a:r>
          </a:p>
          <a:p>
            <a:pPr lvl="1"/>
            <a:r>
              <a:rPr lang="en-US" dirty="0" smtClean="0"/>
              <a:t>Composite variable must have have direct effects on two other endogenous variables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432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409</Words>
  <Application>Microsoft Macintosh PowerPoint</Application>
  <PresentationFormat>On-screen Show (4:3)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Calibri</vt:lpstr>
      <vt:lpstr>Arial</vt:lpstr>
      <vt:lpstr>Office Theme</vt:lpstr>
      <vt:lpstr>Full Structural Models</vt:lpstr>
      <vt:lpstr>Full SEM</vt:lpstr>
      <vt:lpstr>PowerPoint Presentation</vt:lpstr>
      <vt:lpstr>PowerPoint Presentation</vt:lpstr>
      <vt:lpstr>Full SEM</vt:lpstr>
      <vt:lpstr>Full SEM</vt:lpstr>
      <vt:lpstr>PowerPoint Presentation</vt:lpstr>
      <vt:lpstr>Measurement Model Identification Reminder</vt:lpstr>
      <vt:lpstr>Structural Model Identification</vt:lpstr>
      <vt:lpstr>Things to Consider</vt:lpstr>
      <vt:lpstr>Things to Consider</vt:lpstr>
      <vt:lpstr>Things to Consider</vt:lpstr>
      <vt:lpstr>Things to Consider</vt:lpstr>
      <vt:lpstr>When to Stop?</vt:lpstr>
    </vt:vector>
  </TitlesOfParts>
  <Company>Missouri State University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Structural Models</dc:title>
  <dc:creator>Erin Buchanan</dc:creator>
  <cp:lastModifiedBy>Erin M. Buchanan</cp:lastModifiedBy>
  <cp:revision>38</cp:revision>
  <dcterms:created xsi:type="dcterms:W3CDTF">2014-07-14T00:11:45Z</dcterms:created>
  <dcterms:modified xsi:type="dcterms:W3CDTF">2016-05-23T23:18:13Z</dcterms:modified>
</cp:coreProperties>
</file>