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72"/>
  </p:notesMasterIdLst>
  <p:sldIdLst>
    <p:sldId id="257" r:id="rId2"/>
    <p:sldId id="259" r:id="rId3"/>
    <p:sldId id="312" r:id="rId4"/>
    <p:sldId id="260" r:id="rId5"/>
    <p:sldId id="314" r:id="rId6"/>
    <p:sldId id="267" r:id="rId7"/>
    <p:sldId id="261" r:id="rId8"/>
    <p:sldId id="271" r:id="rId9"/>
    <p:sldId id="313" r:id="rId10"/>
    <p:sldId id="268" r:id="rId11"/>
    <p:sldId id="272" r:id="rId12"/>
    <p:sldId id="273" r:id="rId13"/>
    <p:sldId id="274" r:id="rId14"/>
    <p:sldId id="386" r:id="rId15"/>
    <p:sldId id="277" r:id="rId16"/>
    <p:sldId id="387" r:id="rId17"/>
    <p:sldId id="278" r:id="rId18"/>
    <p:sldId id="279" r:id="rId19"/>
    <p:sldId id="388" r:id="rId20"/>
    <p:sldId id="280" r:id="rId21"/>
    <p:sldId id="281" r:id="rId22"/>
    <p:sldId id="389" r:id="rId23"/>
    <p:sldId id="282" r:id="rId24"/>
    <p:sldId id="283" r:id="rId25"/>
    <p:sldId id="284" r:id="rId26"/>
    <p:sldId id="285" r:id="rId27"/>
    <p:sldId id="286" r:id="rId28"/>
    <p:sldId id="287" r:id="rId29"/>
    <p:sldId id="315" r:id="rId30"/>
    <p:sldId id="316" r:id="rId31"/>
    <p:sldId id="317" r:id="rId32"/>
    <p:sldId id="390" r:id="rId33"/>
    <p:sldId id="391" r:id="rId34"/>
    <p:sldId id="318" r:id="rId35"/>
    <p:sldId id="392" r:id="rId36"/>
    <p:sldId id="393" r:id="rId37"/>
    <p:sldId id="394" r:id="rId38"/>
    <p:sldId id="395" r:id="rId39"/>
    <p:sldId id="339" r:id="rId40"/>
    <p:sldId id="396" r:id="rId41"/>
    <p:sldId id="397" r:id="rId42"/>
    <p:sldId id="398" r:id="rId43"/>
    <p:sldId id="400" r:id="rId44"/>
    <p:sldId id="399" r:id="rId45"/>
    <p:sldId id="402" r:id="rId46"/>
    <p:sldId id="340" r:id="rId47"/>
    <p:sldId id="341" r:id="rId48"/>
    <p:sldId id="342" r:id="rId49"/>
    <p:sldId id="403" r:id="rId50"/>
    <p:sldId id="407" r:id="rId51"/>
    <p:sldId id="419" r:id="rId52"/>
    <p:sldId id="408" r:id="rId53"/>
    <p:sldId id="409" r:id="rId54"/>
    <p:sldId id="413" r:id="rId55"/>
    <p:sldId id="414" r:id="rId56"/>
    <p:sldId id="410" r:id="rId57"/>
    <p:sldId id="415" r:id="rId58"/>
    <p:sldId id="411" r:id="rId59"/>
    <p:sldId id="416" r:id="rId60"/>
    <p:sldId id="412" r:id="rId61"/>
    <p:sldId id="417" r:id="rId62"/>
    <p:sldId id="418" r:id="rId63"/>
    <p:sldId id="374" r:id="rId64"/>
    <p:sldId id="375" r:id="rId65"/>
    <p:sldId id="405" r:id="rId66"/>
    <p:sldId id="406" r:id="rId67"/>
    <p:sldId id="383" r:id="rId68"/>
    <p:sldId id="385" r:id="rId69"/>
    <p:sldId id="404" r:id="rId70"/>
    <p:sldId id="4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9EF25-CBBE-3E42-99F7-3B0598E3AA60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F28F5-7749-BF4A-A81A-B5A2DCAF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9ED5F-1E87-4B4E-83AD-2C7A2BA7ADEE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>
              <a:latin typeface="Chantilly" pitchFamily="2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B7213-EE19-4214-A530-5859E48E7FC5}" type="slidenum">
              <a:rPr lang="en-US"/>
              <a:pPr/>
              <a:t>16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>
              <a:latin typeface="Chantilly" pitchFamily="2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0A32-B865-4F5C-B49F-855D94390F3F}" type="slidenum">
              <a:rPr lang="en-US"/>
              <a:pPr/>
              <a:t>19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>
              <a:latin typeface="Chantilly" pitchFamily="2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FA099-325F-4416-B405-433296E18AB8}" type="slidenum">
              <a:rPr lang="en-US"/>
              <a:pPr/>
              <a:t>22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>
              <a:latin typeface="Chantilly" pitchFamily="2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46DBE-9D8D-49A5-8B27-3B64D023051B}" type="slidenum">
              <a:rPr lang="en-US"/>
              <a:pPr/>
              <a:t>47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CEE65-2915-42DA-8D43-F7099AF48135}" type="slidenum">
              <a:rPr lang="en-US"/>
              <a:pPr/>
              <a:t>48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7CA57-62E4-4DB6-A556-D8FD67AE638E}" type="slidenum">
              <a:rPr lang="en-US"/>
              <a:pPr/>
              <a:t>49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53C11-B8FC-4783-B01B-D69CCCF4B5F5}" type="slidenum">
              <a:rPr lang="en-US"/>
              <a:pPr/>
              <a:t>64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b="1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DF85106-AC1E-B04B-98E8-4099A3202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2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00663" y="1600200"/>
            <a:ext cx="3386137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00663" y="3938588"/>
            <a:ext cx="3386137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E92D1D9E-F67F-4F64-848C-769A58687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98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63713" y="1600200"/>
            <a:ext cx="6923087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69ACE2E-36E7-4CED-A504-F27308191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2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763713" y="1600200"/>
            <a:ext cx="6923087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52F8FDF-6E08-4192-AA36-7545D9F82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6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00663" y="1600200"/>
            <a:ext cx="3386137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00663" y="3938588"/>
            <a:ext cx="3386137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8A5C388-60BD-4747-89CF-93FD782FD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CE7425-4CC1-B743-950A-3DB5B15E1048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1DACF35-5615-304B-8038-81F8D1A51B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8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5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Comparing several means: ANOVA (GLM 1)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84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Theory of ANOVA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763713" y="1600200"/>
            <a:ext cx="6923087" cy="4349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We calculate how much variability there is between scores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Total Sum of squares (SS</a:t>
            </a:r>
            <a:r>
              <a:rPr lang="en-US" sz="2000" baseline="-25000" smtClean="0"/>
              <a:t>T</a:t>
            </a:r>
            <a:r>
              <a:rPr lang="en-US" sz="200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 then calculate how much of this variability can be explained by the model we fit to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How much variability is due to the experimental manipulation, Model Sum of Squares (SS</a:t>
            </a:r>
            <a:r>
              <a:rPr lang="en-US" sz="2000" baseline="-25000" smtClean="0"/>
              <a:t>M</a:t>
            </a:r>
            <a:r>
              <a:rPr lang="en-US" sz="2000" smtClean="0"/>
              <a:t>)...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… and how much cannot be explained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How much variability is due to individual differences in performance, Residual Sum of Squares (SS</a:t>
            </a:r>
            <a:r>
              <a:rPr lang="en-US" sz="2000" baseline="-25000" smtClean="0"/>
              <a:t>R</a:t>
            </a:r>
            <a:r>
              <a:rPr lang="en-US" sz="2000" smtClean="0"/>
              <a:t>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Slide </a:t>
            </a:r>
            <a:fld id="{66BE157C-2932-4189-A59B-84AD87C68A5D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5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85728"/>
            <a:ext cx="7758138" cy="1143000"/>
          </a:xfrm>
        </p:spPr>
        <p:txBody>
          <a:bodyPr/>
          <a:lstStyle/>
          <a:p>
            <a:r>
              <a:rPr lang="en-GB"/>
              <a:t>Theory of ANOVA</a:t>
            </a: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763713" y="4437063"/>
            <a:ext cx="6923087" cy="168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If the experiment is successful, then the model will explain more variance than it can’t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SS</a:t>
            </a:r>
            <a:r>
              <a:rPr lang="en-US" sz="2400" baseline="-25000"/>
              <a:t>M</a:t>
            </a:r>
            <a:r>
              <a:rPr lang="en-US" sz="2400"/>
              <a:t> will be greater than SS</a:t>
            </a:r>
            <a:r>
              <a:rPr lang="en-US" sz="2400" baseline="-25000"/>
              <a:t>R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3BD3C64A-FE7C-403D-86CD-E4FD383DEA00}" type="slidenum">
              <a:rPr lang="en-US"/>
              <a:pPr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7" y="1507410"/>
            <a:ext cx="8131273" cy="21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6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ANOVA by Hand</a:t>
            </a: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Testing the effects of Viagra on Libido using three groups:</a:t>
            </a:r>
          </a:p>
          <a:p>
            <a:pPr lvl="1"/>
            <a:r>
              <a:rPr lang="en-US"/>
              <a:t>Placebo (Sugar Pill)</a:t>
            </a:r>
          </a:p>
          <a:p>
            <a:pPr lvl="1"/>
            <a:r>
              <a:rPr lang="en-US"/>
              <a:t>Low Dose Viagra</a:t>
            </a:r>
          </a:p>
          <a:p>
            <a:pPr lvl="1"/>
            <a:r>
              <a:rPr lang="en-US"/>
              <a:t>High Dose Viagra</a:t>
            </a:r>
          </a:p>
          <a:p>
            <a:r>
              <a:rPr lang="en-US"/>
              <a:t>The Outcome/Dependent Variable (DV) was an objective measure of Libido.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CF3A48D4-75BF-4DF5-8B23-2447211A7C7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Data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B4541ED4-8102-4D5B-A809-77AE5899FF92}" type="slidenum">
              <a:rPr lang="en-US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1" y="1535726"/>
            <a:ext cx="7574379" cy="43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0" name="Rectangle 14"/>
          <p:cNvSpPr>
            <a:spLocks noGrp="1" noChangeArrowheads="1"/>
          </p:cNvSpPr>
          <p:nvPr>
            <p:ph type="title"/>
          </p:nvPr>
        </p:nvSpPr>
        <p:spPr>
          <a:xfrm>
            <a:off x="2843808" y="188640"/>
            <a:ext cx="2773362" cy="1143000"/>
          </a:xfrm>
        </p:spPr>
        <p:txBody>
          <a:bodyPr/>
          <a:lstStyle/>
          <a:p>
            <a:r>
              <a:rPr lang="en-GB" dirty="0"/>
              <a:t>The data:</a:t>
            </a:r>
          </a:p>
        </p:txBody>
      </p:sp>
      <p:pic>
        <p:nvPicPr>
          <p:cNvPr id="4" name="Picture 3" descr="Screen shot 2011-08-02 at 15.26.5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74" y="1016000"/>
            <a:ext cx="58293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8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Step 1: Calculate SS</a:t>
            </a:r>
            <a:r>
              <a:rPr lang="en-GB" baseline="-25000" smtClean="0"/>
              <a:t>T</a:t>
            </a:r>
            <a:endParaRPr lang="en-US" baseline="-25000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Slide </a:t>
            </a:r>
            <a:fld id="{22A7A7BF-6498-4DA3-969E-C9ACD2C5262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758950" y="1544638"/>
          <a:ext cx="34067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3" imgW="1257120" imgH="241200" progId="Equation.3">
                  <p:embed/>
                </p:oleObj>
              </mc:Choice>
              <mc:Fallback>
                <p:oleObj name="Equation" r:id="rId3" imgW="1257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544638"/>
                        <a:ext cx="3406775" cy="6524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637338" y="1725613"/>
          <a:ext cx="17129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5" imgW="545760" imgH="253800" progId="Equation.3">
                  <p:embed/>
                </p:oleObj>
              </mc:Choice>
              <mc:Fallback>
                <p:oleObj name="Equation" r:id="rId5" imgW="545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1725613"/>
                        <a:ext cx="1712912" cy="796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6383338" y="3178175"/>
          <a:ext cx="20748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0" name="Equation" r:id="rId7" imgW="761760" imgH="203040" progId="Equation.3">
                  <p:embed/>
                </p:oleObj>
              </mc:Choice>
              <mc:Fallback>
                <p:oleObj name="Equation" r:id="rId7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178175"/>
                        <a:ext cx="2074862" cy="552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1987550" y="3105150"/>
          <a:ext cx="27828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" name="Equation" r:id="rId9" imgW="1015920" imgH="228600" progId="Equation.3">
                  <p:embed/>
                </p:oleObj>
              </mc:Choice>
              <mc:Fallback>
                <p:oleObj name="Equation" r:id="rId9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105150"/>
                        <a:ext cx="2782888" cy="625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1816100" y="4606925"/>
          <a:ext cx="33496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" name="Equation" r:id="rId11" imgW="1066680" imgH="342720" progId="Equation.3">
                  <p:embed/>
                </p:oleObj>
              </mc:Choice>
              <mc:Fallback>
                <p:oleObj name="Equation" r:id="rId11" imgW="1066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606925"/>
                        <a:ext cx="3349625" cy="1074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AutoShape 9"/>
          <p:cNvSpPr>
            <a:spLocks noChangeArrowheads="1"/>
          </p:cNvSpPr>
          <p:nvPr/>
        </p:nvSpPr>
        <p:spPr bwMode="auto">
          <a:xfrm rot="1098035">
            <a:off x="5395913" y="1725613"/>
            <a:ext cx="987425" cy="501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81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5242" name="AutoShape 10"/>
          <p:cNvSpPr>
            <a:spLocks noChangeArrowheads="1"/>
          </p:cNvSpPr>
          <p:nvPr/>
        </p:nvSpPr>
        <p:spPr bwMode="auto">
          <a:xfrm rot="5443250">
            <a:off x="7213600" y="2574925"/>
            <a:ext cx="558800" cy="501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5243" name="AutoShape 11"/>
          <p:cNvSpPr>
            <a:spLocks noChangeArrowheads="1"/>
          </p:cNvSpPr>
          <p:nvPr/>
        </p:nvSpPr>
        <p:spPr bwMode="auto">
          <a:xfrm rot="-16200000">
            <a:off x="2763838" y="3852863"/>
            <a:ext cx="708025" cy="5302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5244" name="AutoShape 12"/>
          <p:cNvSpPr>
            <a:spLocks noChangeArrowheads="1"/>
          </p:cNvSpPr>
          <p:nvPr/>
        </p:nvSpPr>
        <p:spPr bwMode="auto">
          <a:xfrm rot="-21600000" flipH="1" flipV="1">
            <a:off x="5081588" y="3165475"/>
            <a:ext cx="1193800" cy="5302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0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animBg="1"/>
      <p:bldP spid="95242" grpId="0" animBg="1"/>
      <p:bldP spid="95243" grpId="0" animBg="1"/>
      <p:bldP spid="952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Slide </a:t>
            </a:r>
            <a:fld id="{D59AA13F-D218-4832-B3FF-471DE51E05E6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3025720779"/>
              </p:ext>
            </p:extLst>
          </p:nvPr>
        </p:nvGraphicFramePr>
        <p:xfrm>
          <a:off x="1166748" y="764704"/>
          <a:ext cx="7793598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Chart" r:id="rId4" imgW="7772400" imgH="4114800" progId="MSGraph.Chart.8">
                  <p:embed followColorScheme="full"/>
                </p:oleObj>
              </mc:Choice>
              <mc:Fallback>
                <p:oleObj name="Chart" r:id="rId4" imgW="7772400" imgH="4114800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748" y="764704"/>
                        <a:ext cx="7793598" cy="5184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884238" y="3303588"/>
            <a:ext cx="733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472363" y="2936875"/>
            <a:ext cx="167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Grand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Mean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1857375" y="3835400"/>
            <a:ext cx="18446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3662363" y="3427413"/>
            <a:ext cx="1844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5481638" y="2590800"/>
            <a:ext cx="18446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>
          <a:xfrm>
            <a:off x="125413" y="4763"/>
            <a:ext cx="7847012" cy="1143000"/>
          </a:xfrm>
        </p:spPr>
        <p:txBody>
          <a:bodyPr/>
          <a:lstStyle/>
          <a:p>
            <a:r>
              <a:rPr lang="en-GB" dirty="0"/>
              <a:t>Total Sum of Squares (SS</a:t>
            </a:r>
            <a:r>
              <a:rPr lang="en-GB" baseline="-25000" dirty="0"/>
              <a:t>T</a:t>
            </a:r>
            <a:r>
              <a:rPr lang="en-GB" dirty="0"/>
              <a:t>):</a:t>
            </a: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 flipH="1">
            <a:off x="1976438" y="3303588"/>
            <a:ext cx="15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 flipV="1">
            <a:off x="2344738" y="3303588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 flipV="1">
            <a:off x="2713038" y="3303588"/>
            <a:ext cx="0" cy="1062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 flipV="1">
            <a:off x="3067050" y="3303588"/>
            <a:ext cx="0" cy="1062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 flipH="1">
            <a:off x="3435350" y="3170238"/>
            <a:ext cx="1588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3819525" y="2713038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>
            <a:off x="4541838" y="3186113"/>
            <a:ext cx="1587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V="1">
            <a:off x="4173538" y="3303588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4911725" y="3303588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 flipV="1">
            <a:off x="5280025" y="3303588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>
            <a:off x="5634038" y="1784350"/>
            <a:ext cx="0" cy="151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 flipH="1">
            <a:off x="6016625" y="3170238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>
            <a:off x="6370638" y="2698750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>
            <a:off x="7108825" y="2257425"/>
            <a:ext cx="0" cy="103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111" name="Line 23"/>
          <p:cNvSpPr>
            <a:spLocks noChangeShapeType="1"/>
          </p:cNvSpPr>
          <p:nvPr/>
        </p:nvSpPr>
        <p:spPr bwMode="auto">
          <a:xfrm flipV="1">
            <a:off x="6724650" y="3317875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6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nimBg="1"/>
      <p:bldP spid="89092" grpId="0" autoUpdateAnimBg="0"/>
      <p:bldP spid="89093" grpId="0" animBg="1"/>
      <p:bldP spid="89094" grpId="0" animBg="1"/>
      <p:bldP spid="89095" grpId="0" animBg="1"/>
      <p:bldP spid="89096" grpId="0" autoUpdateAnimBg="0"/>
      <p:bldP spid="89097" grpId="0" animBg="1"/>
      <p:bldP spid="89098" grpId="0" animBg="1"/>
      <p:bldP spid="89099" grpId="0" animBg="1"/>
      <p:bldP spid="89100" grpId="0" animBg="1"/>
      <p:bldP spid="89101" grpId="0" animBg="1"/>
      <p:bldP spid="89102" grpId="0" animBg="1"/>
      <p:bldP spid="89103" grpId="0" animBg="1"/>
      <p:bldP spid="89104" grpId="0" animBg="1"/>
      <p:bldP spid="89105" grpId="0" animBg="1"/>
      <p:bldP spid="89106" grpId="0" animBg="1"/>
      <p:bldP spid="89107" grpId="0" animBg="1"/>
      <p:bldP spid="89108" grpId="0" animBg="1"/>
      <p:bldP spid="89109" grpId="0" animBg="1"/>
      <p:bldP spid="89110" grpId="0" animBg="1"/>
      <p:bldP spid="891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Degrees of Freedom (df)</a:t>
            </a: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3713" y="1600200"/>
            <a:ext cx="6923087" cy="2781300"/>
          </a:xfrm>
        </p:spPr>
        <p:txBody>
          <a:bodyPr>
            <a:normAutofit/>
          </a:bodyPr>
          <a:lstStyle/>
          <a:p>
            <a:r>
              <a:rPr lang="en-US" sz="2800" dirty="0"/>
              <a:t>Degrees of Freedom (</a:t>
            </a:r>
            <a:r>
              <a:rPr lang="en-US" sz="2800" i="1" dirty="0" err="1"/>
              <a:t>df</a:t>
            </a:r>
            <a:r>
              <a:rPr lang="en-US" sz="2800" dirty="0"/>
              <a:t>) are the number of values that are free to vary.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general, the </a:t>
            </a:r>
            <a:r>
              <a:rPr lang="en-US" sz="2800" i="1" dirty="0" err="1"/>
              <a:t>df</a:t>
            </a:r>
            <a:r>
              <a:rPr lang="en-US" sz="2800" dirty="0"/>
              <a:t> are one less than the number of values used to calculate the SS.</a:t>
            </a:r>
          </a:p>
        </p:txBody>
      </p:sp>
      <p:graphicFrame>
        <p:nvGraphicFramePr>
          <p:cNvPr id="9626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0550758"/>
              </p:ext>
            </p:extLst>
          </p:nvPr>
        </p:nvGraphicFramePr>
        <p:xfrm>
          <a:off x="2435225" y="5214938"/>
          <a:ext cx="524986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3" imgW="1396800" imgH="190440" progId="Equation.3">
                  <p:embed/>
                </p:oleObj>
              </mc:Choice>
              <mc:Fallback>
                <p:oleObj name="Equation" r:id="rId3" imgW="1396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5214938"/>
                        <a:ext cx="5249863" cy="7159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Slide </a:t>
            </a:r>
            <a:fld id="{6CF56D9E-3C34-4C5C-A775-65758DCCAF0C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3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Step 2: Calculate SS</a:t>
            </a:r>
            <a:r>
              <a:rPr lang="en-GB" baseline="-25000"/>
              <a:t>M</a:t>
            </a:r>
            <a:endParaRPr lang="en-US" baseline="-250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01F23D31-8A81-44BB-818C-A271E481736F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3378200" y="1839913"/>
          <a:ext cx="43449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Equation" r:id="rId3" imgW="1384200" imgH="241200" progId="Equation.3">
                  <p:embed/>
                </p:oleObj>
              </mc:Choice>
              <mc:Fallback>
                <p:oleObj name="Equation" r:id="rId3" imgW="1384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839913"/>
                        <a:ext cx="4344988" cy="757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413000" y="3771900"/>
          <a:ext cx="62738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5" imgW="3111480" imgH="799920" progId="Equation.3">
                  <p:embed/>
                </p:oleObj>
              </mc:Choice>
              <mc:Fallback>
                <p:oleObj name="Equation" r:id="rId5" imgW="31114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771900"/>
                        <a:ext cx="6273800" cy="1611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AutoShape 6"/>
          <p:cNvSpPr>
            <a:spLocks noChangeArrowheads="1"/>
          </p:cNvSpPr>
          <p:nvPr/>
        </p:nvSpPr>
        <p:spPr bwMode="auto">
          <a:xfrm rot="-16200000">
            <a:off x="5195888" y="2906713"/>
            <a:ext cx="708025" cy="5302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09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Slide </a:t>
            </a:r>
            <a:fld id="{63EA64FD-F26F-4134-B1BF-82546D97ACF9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91138" name="Object 2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3557007457"/>
              </p:ext>
            </p:extLst>
          </p:nvPr>
        </p:nvGraphicFramePr>
        <p:xfrm>
          <a:off x="1035850" y="764704"/>
          <a:ext cx="8132762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Chart" r:id="rId4" imgW="7772400" imgH="4114800" progId="MSGraph.Chart.8">
                  <p:embed followColorScheme="full"/>
                </p:oleObj>
              </mc:Choice>
              <mc:Fallback>
                <p:oleObj name="Chart" r:id="rId4" imgW="7772400" imgH="4114800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850" y="764704"/>
                        <a:ext cx="8132762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884238" y="3303588"/>
            <a:ext cx="733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472363" y="2936875"/>
            <a:ext cx="167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Grand Mean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1857375" y="3835400"/>
            <a:ext cx="18446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662363" y="3427413"/>
            <a:ext cx="184467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5481638" y="2590800"/>
            <a:ext cx="1844675" cy="0"/>
          </a:xfrm>
          <a:prstGeom prst="line">
            <a:avLst/>
          </a:prstGeom>
          <a:noFill/>
          <a:ln w="28575">
            <a:solidFill>
              <a:srgbClr val="33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title"/>
          </p:nvPr>
        </p:nvSpPr>
        <p:spPr>
          <a:xfrm>
            <a:off x="1296988" y="15568"/>
            <a:ext cx="7847012" cy="1143000"/>
          </a:xfrm>
        </p:spPr>
        <p:txBody>
          <a:bodyPr/>
          <a:lstStyle/>
          <a:p>
            <a:r>
              <a:rPr lang="en-GB" dirty="0"/>
              <a:t>Model Sum of Squares (SS</a:t>
            </a:r>
            <a:r>
              <a:rPr lang="en-GB" baseline="-25000" dirty="0"/>
              <a:t>M</a:t>
            </a:r>
            <a:r>
              <a:rPr lang="en-GB" dirty="0"/>
              <a:t>):</a:t>
            </a:r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 flipH="1">
            <a:off x="1976438" y="3303588"/>
            <a:ext cx="1587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 flipV="1">
            <a:off x="2344738" y="3303588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 flipH="1" flipV="1">
            <a:off x="2713038" y="3303588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 flipV="1">
            <a:off x="3067050" y="3303588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>
            <a:off x="3449638" y="3317875"/>
            <a:ext cx="1587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3819525" y="33020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4525963" y="3332163"/>
            <a:ext cx="1587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V="1">
            <a:off x="4173538" y="3303588"/>
            <a:ext cx="0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 flipV="1">
            <a:off x="4911725" y="3303588"/>
            <a:ext cx="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 flipV="1">
            <a:off x="5280025" y="33035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>
            <a:off x="5634038" y="2595563"/>
            <a:ext cx="0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H="1">
            <a:off x="6016625" y="2609850"/>
            <a:ext cx="0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6370638" y="2698750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 flipH="1">
            <a:off x="7108825" y="2611438"/>
            <a:ext cx="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 flipV="1">
            <a:off x="6738938" y="2566988"/>
            <a:ext cx="15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5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/>
      <p:bldP spid="91140" grpId="0" autoUpdateAnimBg="0"/>
      <p:bldP spid="91141" grpId="0" animBg="1"/>
      <p:bldP spid="91142" grpId="0" animBg="1"/>
      <p:bldP spid="91143" grpId="0" animBg="1"/>
      <p:bldP spid="91144" grpId="0" autoUpdateAnimBg="0"/>
      <p:bldP spid="91145" grpId="0" animBg="1"/>
      <p:bldP spid="91146" grpId="0" animBg="1"/>
      <p:bldP spid="91147" grpId="0" animBg="1"/>
      <p:bldP spid="91148" grpId="0" animBg="1"/>
      <p:bldP spid="91149" grpId="0" animBg="1"/>
      <p:bldP spid="91150" grpId="0" animBg="1"/>
      <p:bldP spid="91151" grpId="0" animBg="1"/>
      <p:bldP spid="91152" grpId="0" animBg="1"/>
      <p:bldP spid="91153" grpId="0" animBg="1"/>
      <p:bldP spid="91154" grpId="0" animBg="1"/>
      <p:bldP spid="91155" grpId="0" animBg="1"/>
      <p:bldP spid="91156" grpId="0" animBg="1"/>
      <p:bldP spid="91157" grpId="0" animBg="1"/>
      <p:bldP spid="91158" grpId="0" animBg="1"/>
      <p:bldP spid="911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When And Why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When we want to compare means we </a:t>
            </a:r>
            <a:r>
              <a:rPr lang="en-US" sz="2800" dirty="0" smtClean="0"/>
              <a:t>can use </a:t>
            </a:r>
            <a:r>
              <a:rPr lang="en-US" sz="2800" dirty="0"/>
              <a:t>a </a:t>
            </a:r>
            <a:r>
              <a:rPr lang="en-US" sz="2800" i="1" dirty="0"/>
              <a:t>t</a:t>
            </a:r>
            <a:r>
              <a:rPr lang="en-US" sz="2800" dirty="0"/>
              <a:t>-test. This test has limitations: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can compare only 2 means: often we would like to compare means from 3 or more groups.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can be used only with one Predictor/Independent Variable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62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 Degrees of Freedom</a:t>
            </a: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3713" y="1600200"/>
            <a:ext cx="6923087" cy="2311400"/>
          </a:xfrm>
        </p:spPr>
        <p:txBody>
          <a:bodyPr/>
          <a:lstStyle/>
          <a:p>
            <a:r>
              <a:rPr lang="en-GB" sz="2800" dirty="0"/>
              <a:t>How many values did we use to calculate SS</a:t>
            </a:r>
            <a:r>
              <a:rPr lang="en-GB" sz="2800" baseline="-25000" dirty="0"/>
              <a:t>M</a:t>
            </a:r>
            <a:r>
              <a:rPr lang="en-GB" sz="2800" dirty="0"/>
              <a:t>?</a:t>
            </a:r>
          </a:p>
          <a:p>
            <a:pPr lvl="1"/>
            <a:r>
              <a:rPr lang="en-GB" sz="2400" dirty="0"/>
              <a:t>We used the 3 </a:t>
            </a:r>
            <a:r>
              <a:rPr lang="en-GB" sz="2400" dirty="0" smtClean="0"/>
              <a:t>means (levels).</a:t>
            </a:r>
            <a:endParaRPr lang="en-US" sz="2400" dirty="0"/>
          </a:p>
        </p:txBody>
      </p:sp>
      <p:graphicFrame>
        <p:nvGraphicFramePr>
          <p:cNvPr id="993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52713" y="4395788"/>
          <a:ext cx="53546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3" imgW="1257120" imgH="190440" progId="Equation.3">
                  <p:embed/>
                </p:oleObj>
              </mc:Choice>
              <mc:Fallback>
                <p:oleObj name="Equation" r:id="rId3" imgW="1257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395788"/>
                        <a:ext cx="5354637" cy="811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Slide </a:t>
            </a:r>
            <a:fld id="{5CABA3B8-768E-46C5-8742-46BF33EAFD0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Step 3: Calculate SS</a:t>
            </a:r>
            <a:r>
              <a:rPr lang="en-GB" baseline="-25000"/>
              <a:t>R</a:t>
            </a:r>
            <a:endParaRPr lang="en-US" baseline="-2500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9AA1F1D4-1733-4523-A0A9-DEDE8294A146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6297613" y="1820863"/>
          <a:ext cx="17145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" name="Equation" r:id="rId3" imgW="545760" imgH="253800" progId="Equation.3">
                  <p:embed/>
                </p:oleObj>
              </mc:Choice>
              <mc:Fallback>
                <p:oleObj name="Equation" r:id="rId3" imgW="545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1820863"/>
                        <a:ext cx="1714500" cy="796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6297613" y="3181350"/>
          <a:ext cx="23891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5" name="Equation" r:id="rId5" imgW="761760" imgH="203040" progId="Equation.3">
                  <p:embed/>
                </p:oleObj>
              </mc:Choice>
              <mc:Fallback>
                <p:oleObj name="Equation" r:id="rId5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3181350"/>
                        <a:ext cx="2389187" cy="638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730375" y="3138488"/>
          <a:ext cx="31908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" name="Equation" r:id="rId7" imgW="1015920" imgH="241200" progId="Equation.3">
                  <p:embed/>
                </p:oleObj>
              </mc:Choice>
              <mc:Fallback>
                <p:oleObj name="Equation" r:id="rId7" imgW="101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138488"/>
                        <a:ext cx="3190875" cy="757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AutoShape 8"/>
          <p:cNvSpPr>
            <a:spLocks noChangeArrowheads="1"/>
          </p:cNvSpPr>
          <p:nvPr/>
        </p:nvSpPr>
        <p:spPr bwMode="auto">
          <a:xfrm rot="5443250">
            <a:off x="7231063" y="2608263"/>
            <a:ext cx="558800" cy="501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 rot="-21600000" flipH="1" flipV="1">
            <a:off x="4921250" y="3289300"/>
            <a:ext cx="1193800" cy="5302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1317625" y="1417638"/>
          <a:ext cx="36036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" name="Equation" r:id="rId9" imgW="1041120" imgH="241200" progId="Equation.3">
                  <p:embed/>
                </p:oleObj>
              </mc:Choice>
              <mc:Fallback>
                <p:oleObj name="Equation" r:id="rId9" imgW="1041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417638"/>
                        <a:ext cx="3603625" cy="835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1317625" y="4603750"/>
          <a:ext cx="77708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" name="Equation" r:id="rId11" imgW="2768400" imgH="228600" progId="Equation.3">
                  <p:embed/>
                </p:oleObj>
              </mc:Choice>
              <mc:Fallback>
                <p:oleObj name="Equation" r:id="rId11" imgW="276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603750"/>
                        <a:ext cx="7770813" cy="641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8" name="AutoShape 12"/>
          <p:cNvSpPr>
            <a:spLocks noChangeArrowheads="1"/>
          </p:cNvSpPr>
          <p:nvPr/>
        </p:nvSpPr>
        <p:spPr bwMode="auto">
          <a:xfrm rot="-16200000">
            <a:off x="2584450" y="3984625"/>
            <a:ext cx="708025" cy="5302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 rot="1098035">
            <a:off x="5127625" y="1900238"/>
            <a:ext cx="987425" cy="501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77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 animBg="1"/>
      <p:bldP spid="101385" grpId="0" animBg="1"/>
      <p:bldP spid="101388" grpId="0" animBg="1"/>
      <p:bldP spid="1013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Slide </a:t>
            </a:r>
            <a:fld id="{A71B790E-46FD-4A40-908E-4B976B2592DC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93186" name="Object 2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3651469162"/>
              </p:ext>
            </p:extLst>
          </p:nvPr>
        </p:nvGraphicFramePr>
        <p:xfrm>
          <a:off x="899592" y="764704"/>
          <a:ext cx="8132762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Chart" r:id="rId4" imgW="7772400" imgH="4114800" progId="MSGraph.Chart.8">
                  <p:embed followColorScheme="full"/>
                </p:oleObj>
              </mc:Choice>
              <mc:Fallback>
                <p:oleObj name="Chart" r:id="rId4" imgW="7772400" imgH="4114800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764704"/>
                        <a:ext cx="8132762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884238" y="3303588"/>
            <a:ext cx="733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7472363" y="2936875"/>
            <a:ext cx="167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Grand Mean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1857375" y="3835400"/>
            <a:ext cx="18446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3662363" y="3427413"/>
            <a:ext cx="1844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5481638" y="2590800"/>
            <a:ext cx="18446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title"/>
          </p:nvPr>
        </p:nvSpPr>
        <p:spPr>
          <a:xfrm>
            <a:off x="125413" y="4763"/>
            <a:ext cx="8672512" cy="1143000"/>
          </a:xfrm>
        </p:spPr>
        <p:txBody>
          <a:bodyPr/>
          <a:lstStyle/>
          <a:p>
            <a:r>
              <a:rPr lang="en-GB"/>
              <a:t>Residual Sum of Squares (SS</a:t>
            </a:r>
            <a:r>
              <a:rPr lang="en-GB" baseline="-25000"/>
              <a:t>R</a:t>
            </a:r>
            <a:r>
              <a:rPr lang="en-GB"/>
              <a:t>):</a:t>
            </a:r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H="1">
            <a:off x="1974850" y="3597275"/>
            <a:ext cx="3175" cy="234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V="1">
            <a:off x="2344738" y="3805238"/>
            <a:ext cx="0" cy="1333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 flipV="1">
            <a:off x="2713038" y="3819525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 flipH="1" flipV="1">
            <a:off x="3067050" y="3819525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 flipH="1">
            <a:off x="3435350" y="3170238"/>
            <a:ext cx="1588" cy="64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3819525" y="2713038"/>
            <a:ext cx="0" cy="6778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H="1">
            <a:off x="4541838" y="3186113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V="1">
            <a:off x="4173538" y="3422650"/>
            <a:ext cx="0" cy="5159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4911725" y="3406775"/>
            <a:ext cx="0" cy="5159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5634038" y="1784350"/>
            <a:ext cx="0" cy="796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flipH="1">
            <a:off x="6002338" y="2593975"/>
            <a:ext cx="0" cy="428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7108825" y="2257425"/>
            <a:ext cx="0" cy="339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 flipH="1" flipV="1">
            <a:off x="6724650" y="2595563"/>
            <a:ext cx="0" cy="8556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5300" y="5880100"/>
            <a:ext cx="5689600" cy="396875"/>
            <a:chOff x="1112" y="3704"/>
            <a:chExt cx="3584" cy="250"/>
          </a:xfrm>
        </p:grpSpPr>
        <p:sp>
          <p:nvSpPr>
            <p:cNvPr id="93207" name="Text Box 23"/>
            <p:cNvSpPr txBox="1">
              <a:spLocks noChangeArrowheads="1"/>
            </p:cNvSpPr>
            <p:nvPr/>
          </p:nvSpPr>
          <p:spPr bwMode="auto">
            <a:xfrm>
              <a:off x="1112" y="3704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Df = 4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93208" name="Text Box 24"/>
            <p:cNvSpPr txBox="1">
              <a:spLocks noChangeArrowheads="1"/>
            </p:cNvSpPr>
            <p:nvPr/>
          </p:nvSpPr>
          <p:spPr bwMode="auto">
            <a:xfrm>
              <a:off x="2376" y="3704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Df = 4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93209" name="Text Box 25"/>
            <p:cNvSpPr txBox="1">
              <a:spLocks noChangeArrowheads="1"/>
            </p:cNvSpPr>
            <p:nvPr/>
          </p:nvSpPr>
          <p:spPr bwMode="auto">
            <a:xfrm>
              <a:off x="3592" y="3704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Df = 4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04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500"/>
                            </p:stCondLst>
                            <p:childTnLst>
                              <p:par>
                                <p:cTn id="84" presetID="53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nimBg="1"/>
      <p:bldP spid="93188" grpId="0" autoUpdateAnimBg="0"/>
      <p:bldP spid="93189" grpId="0" animBg="1"/>
      <p:bldP spid="93190" grpId="0" animBg="1"/>
      <p:bldP spid="93191" grpId="0" animBg="1"/>
      <p:bldP spid="93192" grpId="0" autoUpdateAnimBg="0"/>
      <p:bldP spid="93193" grpId="0" animBg="1"/>
      <p:bldP spid="93194" grpId="0" animBg="1"/>
      <p:bldP spid="93195" grpId="0" animBg="1"/>
      <p:bldP spid="93196" grpId="0" animBg="1"/>
      <p:bldP spid="93197" grpId="0" animBg="1"/>
      <p:bldP spid="93198" grpId="0" animBg="1"/>
      <p:bldP spid="93199" grpId="0" animBg="1"/>
      <p:bldP spid="93200" grpId="0" animBg="1"/>
      <p:bldP spid="93201" grpId="0" animBg="1"/>
      <p:bldP spid="93202" grpId="0" animBg="1"/>
      <p:bldP spid="93203" grpId="0" animBg="1"/>
      <p:bldP spid="93204" grpId="0" animBg="1"/>
      <p:bldP spid="932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Step 3: Calculate SS</a:t>
            </a:r>
            <a:r>
              <a:rPr lang="en-GB" baseline="-25000"/>
              <a:t>R</a:t>
            </a:r>
            <a:endParaRPr lang="en-US" baseline="-25000"/>
          </a:p>
        </p:txBody>
      </p:sp>
      <p:graphicFrame>
        <p:nvGraphicFramePr>
          <p:cNvPr id="102412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563688" y="2408238"/>
          <a:ext cx="7121525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3" imgW="2768400" imgH="965160" progId="Equation.3">
                  <p:embed/>
                </p:oleObj>
              </mc:Choice>
              <mc:Fallback>
                <p:oleObj name="Equation" r:id="rId3" imgW="27684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408238"/>
                        <a:ext cx="7121525" cy="2482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D1ECD789-E331-4849-843F-BB644B0D59A9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Residual Degrees of Freedom</a:t>
            </a:r>
            <a:endParaRPr lang="en-US" sz="40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3713" y="1600200"/>
            <a:ext cx="6745287" cy="1879600"/>
          </a:xfrm>
        </p:spPr>
        <p:txBody>
          <a:bodyPr/>
          <a:lstStyle/>
          <a:p>
            <a:r>
              <a:rPr lang="en-GB" sz="2800"/>
              <a:t>How many values did we use to calculate SS</a:t>
            </a:r>
            <a:r>
              <a:rPr lang="en-GB" sz="2800" baseline="-25000"/>
              <a:t>R</a:t>
            </a:r>
            <a:r>
              <a:rPr lang="en-GB" sz="2800"/>
              <a:t>?</a:t>
            </a:r>
          </a:p>
          <a:p>
            <a:pPr lvl="1"/>
            <a:r>
              <a:rPr lang="en-GB" sz="2400"/>
              <a:t>We used the 5 scores for each of the SS for each group.</a:t>
            </a:r>
            <a:endParaRPr lang="en-US" sz="2400"/>
          </a:p>
        </p:txBody>
      </p:sp>
      <p:graphicFrame>
        <p:nvGraphicFramePr>
          <p:cNvPr id="10445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70125" y="3479800"/>
          <a:ext cx="5919788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3" imgW="1828800" imgH="749160" progId="Equation.3">
                  <p:embed/>
                </p:oleObj>
              </mc:Choice>
              <mc:Fallback>
                <p:oleObj name="Equation" r:id="rId3" imgW="18288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3479800"/>
                        <a:ext cx="5919788" cy="2425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Slide </a:t>
            </a:r>
            <a:fld id="{ED3E4A57-F8BE-47B6-B1D8-9280BA638E99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3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Double Check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B02DF1B-8F06-4AC1-920C-AD6248631811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794000" y="1439863"/>
          <a:ext cx="4395788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3" imgW="1269720" imgH="545760" progId="Equation.3">
                  <p:embed/>
                </p:oleObj>
              </mc:Choice>
              <mc:Fallback>
                <p:oleObj name="Equation" r:id="rId3" imgW="12697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439863"/>
                        <a:ext cx="4395788" cy="18875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3452813" y="4003675"/>
          <a:ext cx="30321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5" imgW="876240" imgH="533160" progId="Equation.3">
                  <p:embed/>
                </p:oleObj>
              </mc:Choice>
              <mc:Fallback>
                <p:oleObj name="Equation" r:id="rId5" imgW="876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003675"/>
                        <a:ext cx="3032125" cy="1844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24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/>
              <a:t>Step 4: Calculate the Mean Squared Error</a:t>
            </a:r>
            <a:endParaRPr lang="en-US" sz="40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0EEE390C-5C55-44B8-B800-B386B7600EE7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092325" y="2170113"/>
          <a:ext cx="6021388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3" imgW="1739880" imgH="368280" progId="Equation.3">
                  <p:embed/>
                </p:oleObj>
              </mc:Choice>
              <mc:Fallback>
                <p:oleObj name="Equation" r:id="rId3" imgW="1739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170113"/>
                        <a:ext cx="6021388" cy="1274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378075" y="4167188"/>
          <a:ext cx="5449888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5" imgW="1574640" imgH="368280" progId="Equation.3">
                  <p:embed/>
                </p:oleObj>
              </mc:Choice>
              <mc:Fallback>
                <p:oleObj name="Equation" r:id="rId5" imgW="15746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167188"/>
                        <a:ext cx="5449888" cy="1274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9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Step 5: Calculate the </a:t>
            </a:r>
            <a:r>
              <a:rPr lang="en-GB" sz="4000" i="1"/>
              <a:t>F</a:t>
            </a:r>
            <a:r>
              <a:rPr lang="en-GB" sz="4000"/>
              <a:t>-Ratio</a:t>
            </a:r>
            <a:endParaRPr lang="en-US" sz="40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0FC62B89-1171-4DE8-95CE-AA6F27B23562}" type="slidenum">
              <a:rPr lang="en-US"/>
              <a:pPr/>
              <a:t>27</a:t>
            </a:fld>
            <a:endParaRPr lang="en-US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4252913" y="1920875"/>
          <a:ext cx="18907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3" imgW="545760" imgH="368280" progId="Equation.3">
                  <p:embed/>
                </p:oleObj>
              </mc:Choice>
              <mc:Fallback>
                <p:oleObj name="Equation" r:id="rId3" imgW="5457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1920875"/>
                        <a:ext cx="1890712" cy="1273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652713" y="3944938"/>
          <a:ext cx="50990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5" imgW="1473120" imgH="368280" progId="Equation.3">
                  <p:embed/>
                </p:oleObj>
              </mc:Choice>
              <mc:Fallback>
                <p:oleObj name="Equation" r:id="rId5" imgW="1473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3944938"/>
                        <a:ext cx="5099050" cy="1273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/>
              <a:t>Step 6: Construct a Summary Table</a:t>
            </a:r>
            <a:endParaRPr lang="en-US" sz="4000"/>
          </a:p>
        </p:txBody>
      </p:sp>
      <p:graphicFrame>
        <p:nvGraphicFramePr>
          <p:cNvPr id="6" name="Group 102"/>
          <p:cNvGraphicFramePr>
            <a:graphicFrameLocks noGrp="1"/>
          </p:cNvGraphicFramePr>
          <p:nvPr>
            <p:ph type="tbl" idx="1"/>
          </p:nvPr>
        </p:nvGraphicFramePr>
        <p:xfrm>
          <a:off x="1571604" y="1643050"/>
          <a:ext cx="6923087" cy="403066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76387"/>
                <a:gridCol w="1192213"/>
                <a:gridCol w="1385887"/>
                <a:gridCol w="1384300"/>
                <a:gridCol w="1384300"/>
              </a:tblGrid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Source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SS</a:t>
                      </a:r>
                      <a:endParaRPr kumimoji="0" lang="en-GB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df</a:t>
                      </a:r>
                      <a:endParaRPr kumimoji="0" lang="en-GB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MS</a:t>
                      </a:r>
                      <a:endParaRPr kumimoji="0" lang="en-GB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GB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Model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20.14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10.067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5.12*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Residual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23.60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1.967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Total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43.74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Slide </a:t>
            </a:r>
            <a:fld id="{ECFDD792-C2F0-4E58-91FA-24774CC2CCA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-tables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we’ve got two sets of degrees of freedom</a:t>
            </a:r>
          </a:p>
          <a:p>
            <a:pPr lvl="1"/>
            <a:r>
              <a:rPr lang="en-US" dirty="0" smtClean="0"/>
              <a:t>DF model (treatment)</a:t>
            </a:r>
          </a:p>
          <a:p>
            <a:pPr lvl="1"/>
            <a:r>
              <a:rPr lang="en-US" dirty="0" smtClean="0"/>
              <a:t>DF residual (error)</a:t>
            </a:r>
          </a:p>
          <a:p>
            <a:r>
              <a:rPr lang="en-US" dirty="0" smtClean="0"/>
              <a:t>Model will usually be smaller, so runs across the top of a table</a:t>
            </a:r>
          </a:p>
          <a:p>
            <a:r>
              <a:rPr lang="en-US" dirty="0" smtClean="0"/>
              <a:t>Residual will be larger and runs down the side of the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ANOVA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Compares several means.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used when you have manipulated more than one Independent Variables.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is an extension of regression (the General Linear Model</a:t>
            </a:r>
            <a:r>
              <a:rPr lang="en-US" sz="2400" dirty="0" smtClean="0"/>
              <a:t>).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-values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all these formulas are based on variances, F values are never negative.</a:t>
            </a:r>
          </a:p>
          <a:p>
            <a:r>
              <a:rPr lang="en-US" dirty="0" smtClean="0"/>
              <a:t>Think about the logic (model / error)</a:t>
            </a:r>
          </a:p>
          <a:p>
            <a:pPr lvl="1"/>
            <a:r>
              <a:rPr lang="en-US" dirty="0" smtClean="0"/>
              <a:t>If your values are small you are saying model = error = just a bunch of noise because people are different</a:t>
            </a:r>
          </a:p>
          <a:p>
            <a:pPr lvl="1"/>
            <a:r>
              <a:rPr lang="en-US" dirty="0" smtClean="0"/>
              <a:t>If your values are large then model &gt; error, which means you are finding an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4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lang="en-US" dirty="0" smtClean="0"/>
              <a:t>Data screening: accuracy, missing, outliers</a:t>
            </a:r>
          </a:p>
          <a:p>
            <a:r>
              <a:rPr lang="en-US" dirty="0" smtClean="0"/>
              <a:t>Normality </a:t>
            </a:r>
          </a:p>
          <a:p>
            <a:r>
              <a:rPr lang="en-US" dirty="0" smtClean="0"/>
              <a:t>Linearity (it is called the general linear model!)</a:t>
            </a:r>
          </a:p>
          <a:p>
            <a:r>
              <a:rPr lang="en-US" dirty="0" smtClean="0"/>
              <a:t>Homogeneity – </a:t>
            </a:r>
            <a:r>
              <a:rPr lang="en-US" dirty="0" err="1" smtClean="0"/>
              <a:t>Levene’s</a:t>
            </a:r>
            <a:r>
              <a:rPr lang="en-US" dirty="0" smtClean="0"/>
              <a:t> (new!)</a:t>
            </a:r>
          </a:p>
          <a:p>
            <a:r>
              <a:rPr lang="en-US" dirty="0" smtClean="0"/>
              <a:t>Homoscedasticity (still a form of regression)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921" y="6185690"/>
            <a:ext cx="846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you can do the normal screening we’ve already done and add </a:t>
            </a:r>
            <a:r>
              <a:rPr lang="en-US" dirty="0" err="1" smtClean="0"/>
              <a:t>Levene’s</a:t>
            </a:r>
            <a:r>
              <a:rPr lang="en-US" dirty="0" smtClean="0"/>
              <a:t>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30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calculate </a:t>
            </a:r>
            <a:r>
              <a:rPr lang="en-US" dirty="0" err="1" smtClean="0"/>
              <a:t>Levene’s</a:t>
            </a:r>
            <a:r>
              <a:rPr lang="en-US" dirty="0" smtClean="0"/>
              <a:t> test:</a:t>
            </a:r>
          </a:p>
          <a:p>
            <a:r>
              <a:rPr lang="en-US" dirty="0" smtClean="0"/>
              <a:t>Load the car library! (be sure it’s installed)</a:t>
            </a:r>
          </a:p>
          <a:p>
            <a:r>
              <a:rPr lang="en-US" dirty="0" err="1" smtClean="0"/>
              <a:t>leveneTest</a:t>
            </a:r>
            <a:r>
              <a:rPr lang="en-US" dirty="0" smtClean="0"/>
              <a:t>(Y ~ X, data = data, center = mean)</a:t>
            </a:r>
          </a:p>
          <a:p>
            <a:pPr lvl="1"/>
            <a:r>
              <a:rPr lang="en-US" dirty="0" smtClean="0"/>
              <a:t>Remember that’s the same set up as </a:t>
            </a:r>
            <a:r>
              <a:rPr lang="en-US" dirty="0" err="1" smtClean="0"/>
              <a:t>t.test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are going to use a mean center since we are using the mean as our model.</a:t>
            </a:r>
          </a:p>
        </p:txBody>
      </p:sp>
    </p:spTree>
    <p:extLst>
      <p:ext uri="{BB962C8B-B14F-4D97-AF65-F5344CB8AC3E}">
        <p14:creationId xmlns:p14="http://schemas.microsoft.com/office/powerpoint/2010/main" val="2055463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Levene’s</a:t>
            </a:r>
            <a:r>
              <a:rPr lang="en-US" dirty="0" smtClean="0"/>
              <a:t> Test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743200"/>
            <a:ext cx="8536604" cy="1800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474" y="5555848"/>
            <a:ext cx="283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we looking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0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ANOVA is often called a “robust test”</a:t>
            </a:r>
          </a:p>
          <a:p>
            <a:pPr lvl="1"/>
            <a:r>
              <a:rPr lang="en-US" dirty="0" smtClean="0"/>
              <a:t>What? Robustness = ability to still give you accurate results even though the assumptions are bent.</a:t>
            </a:r>
          </a:p>
          <a:p>
            <a:r>
              <a:rPr lang="en-US" dirty="0" smtClean="0"/>
              <a:t>Yes mostly:</a:t>
            </a:r>
          </a:p>
          <a:p>
            <a:pPr lvl="1"/>
            <a:r>
              <a:rPr lang="en-US" dirty="0" smtClean="0"/>
              <a:t>When groups are equal</a:t>
            </a:r>
          </a:p>
          <a:p>
            <a:pPr lvl="1"/>
            <a:r>
              <a:rPr lang="en-US" dirty="0" smtClean="0"/>
              <a:t>When sample sizes are sufficiently large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04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ANOVA!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aov</a:t>
            </a:r>
            <a:r>
              <a:rPr lang="en-US" dirty="0" smtClean="0"/>
              <a:t> function. </a:t>
            </a:r>
          </a:p>
          <a:p>
            <a:r>
              <a:rPr lang="en-US" dirty="0" smtClean="0"/>
              <a:t>Save the output so can you use it for other things we are going to do later.</a:t>
            </a:r>
          </a:p>
          <a:p>
            <a:r>
              <a:rPr lang="en-US" dirty="0" smtClean="0"/>
              <a:t>output = </a:t>
            </a:r>
            <a:r>
              <a:rPr lang="en-US" dirty="0" err="1" smtClean="0"/>
              <a:t>aov</a:t>
            </a:r>
            <a:r>
              <a:rPr lang="en-US" dirty="0" smtClean="0"/>
              <a:t>(Y ~X, data = data)</a:t>
            </a:r>
          </a:p>
          <a:p>
            <a:r>
              <a:rPr lang="en-US" dirty="0" smtClean="0"/>
              <a:t>Summary(output)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ANOVA!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2" y="1403350"/>
            <a:ext cx="8504480" cy="24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9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ANOVA!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do if homogeneity test was significant? (</a:t>
            </a:r>
            <a:r>
              <a:rPr lang="en-US" dirty="0" err="1" smtClean="0"/>
              <a:t>Levene’s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a Welch correction on the ANOVA using the </a:t>
            </a:r>
            <a:r>
              <a:rPr lang="en-US" dirty="0" err="1" smtClean="0"/>
              <a:t>oneway</a:t>
            </a:r>
            <a:r>
              <a:rPr lang="en-US" dirty="0" smtClean="0"/>
              <a:t> function.</a:t>
            </a:r>
          </a:p>
          <a:p>
            <a:r>
              <a:rPr lang="en-US" dirty="0" err="1" smtClean="0"/>
              <a:t>oneway.test</a:t>
            </a:r>
            <a:r>
              <a:rPr lang="en-US" dirty="0" smtClean="0"/>
              <a:t>(Y ~ X, data = data)</a:t>
            </a:r>
          </a:p>
          <a:p>
            <a:pPr lvl="1"/>
            <a:r>
              <a:rPr lang="en-US" dirty="0" smtClean="0"/>
              <a:t>Note, you don’t save this one – the summary function does not work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00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ANOVA!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8" y="2006066"/>
            <a:ext cx="8683214" cy="15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8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– just F-test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a significant effect of Viagra on levels of libido, </a:t>
            </a:r>
            <a:r>
              <a:rPr lang="en-US" i="1" dirty="0"/>
              <a:t>F</a:t>
            </a:r>
            <a:r>
              <a:rPr lang="en-US" dirty="0"/>
              <a:t>(2, 12) = 5.12, </a:t>
            </a:r>
            <a:r>
              <a:rPr lang="en-US" i="1" dirty="0"/>
              <a:t>p</a:t>
            </a:r>
            <a:r>
              <a:rPr lang="en-US" dirty="0"/>
              <a:t> = .</a:t>
            </a:r>
            <a:r>
              <a:rPr lang="en-US" dirty="0" smtClean="0"/>
              <a:t>03, </a:t>
            </a:r>
            <a:r>
              <a:rPr lang="en-US" dirty="0"/>
              <a:t>η</a:t>
            </a:r>
            <a:r>
              <a:rPr lang="en-US" baseline="30000" dirty="0" smtClean="0"/>
              <a:t>2</a:t>
            </a:r>
            <a:r>
              <a:rPr lang="en-US" dirty="0" smtClean="0"/>
              <a:t>= .46.</a:t>
            </a:r>
            <a:endParaRPr lang="en-US" dirty="0"/>
          </a:p>
          <a:p>
            <a:r>
              <a:rPr lang="en-US" dirty="0" smtClean="0"/>
              <a:t>We will talk about Means, SD/SE as part of the post hoc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8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2" y="274638"/>
            <a:ext cx="6329378" cy="1143000"/>
          </a:xfrm>
        </p:spPr>
        <p:txBody>
          <a:bodyPr/>
          <a:lstStyle/>
          <a:p>
            <a:r>
              <a:rPr lang="en-GB" sz="4000" dirty="0"/>
              <a:t>Why Not Use Lots of </a:t>
            </a:r>
            <a:r>
              <a:rPr lang="en-GB" sz="4000" i="1" dirty="0"/>
              <a:t>t</a:t>
            </a:r>
            <a:r>
              <a:rPr lang="en-GB" sz="4000" dirty="0"/>
              <a:t>-Tests?</a:t>
            </a:r>
            <a:endParaRPr lang="en-US" sz="40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763713" y="1600200"/>
            <a:ext cx="6923087" cy="1684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If we want to compare several means why don’t we compare pairs of means with </a:t>
            </a:r>
            <a:r>
              <a:rPr lang="en-US" sz="2400" i="1"/>
              <a:t>t</a:t>
            </a:r>
            <a:r>
              <a:rPr lang="en-US" sz="2400"/>
              <a:t>-tests?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Can’t look at several independent variables.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Inflates the Type I error rate.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3581400"/>
            <a:ext cx="669925" cy="2438400"/>
            <a:chOff x="278" y="2455"/>
            <a:chExt cx="422" cy="1474"/>
          </a:xfrm>
        </p:grpSpPr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292" y="2455"/>
              <a:ext cx="390" cy="3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278" y="2983"/>
              <a:ext cx="418" cy="41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66567" name="AutoShape 7"/>
            <p:cNvSpPr>
              <a:spLocks noChangeArrowheads="1"/>
            </p:cNvSpPr>
            <p:nvPr/>
          </p:nvSpPr>
          <p:spPr bwMode="auto">
            <a:xfrm>
              <a:off x="292" y="3520"/>
              <a:ext cx="408" cy="40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48038" y="3679118"/>
            <a:ext cx="2203450" cy="690419"/>
            <a:chOff x="1447" y="2535"/>
            <a:chExt cx="1388" cy="437"/>
          </a:xfrm>
        </p:grpSpPr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1447" y="2535"/>
              <a:ext cx="390" cy="3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2417" y="2554"/>
              <a:ext cx="418" cy="41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66571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975" y="2665"/>
              <a:ext cx="296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Vs</a:t>
              </a:r>
              <a:endPara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94075" y="4579941"/>
            <a:ext cx="2192338" cy="719138"/>
            <a:chOff x="1425" y="3076"/>
            <a:chExt cx="1381" cy="453"/>
          </a:xfrm>
        </p:grpSpPr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1425" y="3111"/>
              <a:ext cx="418" cy="41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66574" name="AutoShape 14"/>
            <p:cNvSpPr>
              <a:spLocks noChangeArrowheads="1"/>
            </p:cNvSpPr>
            <p:nvPr/>
          </p:nvSpPr>
          <p:spPr bwMode="auto">
            <a:xfrm>
              <a:off x="2398" y="3076"/>
              <a:ext cx="408" cy="451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66575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2000" y="3246"/>
              <a:ext cx="296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Vs</a:t>
              </a:r>
              <a:endPara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59488" y="4071938"/>
            <a:ext cx="2019300" cy="649287"/>
            <a:chOff x="3645" y="2445"/>
            <a:chExt cx="1272" cy="409"/>
          </a:xfrm>
        </p:grpSpPr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3645" y="2455"/>
              <a:ext cx="390" cy="3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66578" name="AutoShape 18"/>
            <p:cNvSpPr>
              <a:spLocks noChangeArrowheads="1"/>
            </p:cNvSpPr>
            <p:nvPr/>
          </p:nvSpPr>
          <p:spPr bwMode="auto">
            <a:xfrm>
              <a:off x="4509" y="2445"/>
              <a:ext cx="408" cy="409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6657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4124" y="2553"/>
              <a:ext cx="296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Vs</a:t>
              </a:r>
            </a:p>
          </p:txBody>
        </p:sp>
      </p:grpSp>
      <p:sp>
        <p:nvSpPr>
          <p:cNvPr id="66580" name="AutoShape 20"/>
          <p:cNvSpPr>
            <a:spLocks noChangeArrowheads="1"/>
          </p:cNvSpPr>
          <p:nvPr/>
        </p:nvSpPr>
        <p:spPr bwMode="auto">
          <a:xfrm>
            <a:off x="2916238" y="3605213"/>
            <a:ext cx="5616575" cy="16525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665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25245"/>
              </p:ext>
            </p:extLst>
          </p:nvPr>
        </p:nvGraphicFramePr>
        <p:xfrm>
          <a:off x="3271838" y="5599113"/>
          <a:ext cx="50022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3" imgW="2209680" imgH="253800" progId="Equation.3">
                  <p:embed/>
                </p:oleObj>
              </mc:Choice>
              <mc:Fallback>
                <p:oleObj name="Equation" r:id="rId3" imgW="2209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5599113"/>
                        <a:ext cx="5002212" cy="571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17088" dir="2963922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8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 for the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ANOVA, there are two effect sizes – one for the overall (omnibus) test and one for the follow up tests (coming next).</a:t>
            </a:r>
          </a:p>
          <a:p>
            <a:r>
              <a:rPr lang="en-US" dirty="0" smtClean="0"/>
              <a:t>Let’s talk about the overall test:</a:t>
            </a:r>
          </a:p>
          <a:p>
            <a:r>
              <a:rPr lang="en-US" dirty="0"/>
              <a:t>F-test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η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ω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34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for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and ɳ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/>
              <a:t>Proportion of variability accounted for by an effect</a:t>
            </a:r>
          </a:p>
          <a:p>
            <a:r>
              <a:rPr lang="en-US" dirty="0"/>
              <a:t>Useful when you have more than two means, gives you the total good variance with 3+ means</a:t>
            </a:r>
          </a:p>
          <a:p>
            <a:r>
              <a:rPr lang="en-US" dirty="0"/>
              <a:t>Small = .01, medium = .06, large = .15</a:t>
            </a:r>
          </a:p>
          <a:p>
            <a:r>
              <a:rPr lang="en-US" dirty="0"/>
              <a:t>Can only be positive</a:t>
            </a:r>
          </a:p>
          <a:p>
            <a:r>
              <a:rPr lang="en-US" dirty="0"/>
              <a:t>Range from .00 – 1.00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7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for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– more traditionally listed with regression</a:t>
            </a:r>
          </a:p>
          <a:p>
            <a:r>
              <a:rPr lang="en-US" dirty="0" smtClean="0"/>
              <a:t>ɳ</a:t>
            </a:r>
            <a:r>
              <a:rPr lang="en-US" baseline="30000" dirty="0" smtClean="0"/>
              <a:t>2</a:t>
            </a:r>
            <a:r>
              <a:rPr lang="en-US" dirty="0" smtClean="0"/>
              <a:t> – more traditionally listed with ANOVA</a:t>
            </a:r>
          </a:p>
          <a:p>
            <a:r>
              <a:rPr lang="en-US" dirty="0" err="1"/>
              <a:t>SSModel</a:t>
            </a:r>
            <a:r>
              <a:rPr lang="en-US" dirty="0"/>
              <a:t>/</a:t>
            </a:r>
            <a:r>
              <a:rPr lang="en-US" dirty="0" err="1"/>
              <a:t>SStotal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Remember total = model + residuals</a:t>
            </a:r>
          </a:p>
          <a:p>
            <a:pPr lvl="1"/>
            <a:r>
              <a:rPr lang="en-US" dirty="0" smtClean="0"/>
              <a:t>Clearly, you have these numbers, but you can also use the </a:t>
            </a:r>
            <a:r>
              <a:rPr lang="en-US" dirty="0" err="1" smtClean="0"/>
              <a:t>summary.lm</a:t>
            </a:r>
            <a:r>
              <a:rPr lang="en-US" dirty="0" smtClean="0"/>
              <a:t>(output) function to get that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72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for the ANOVA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905000"/>
            <a:ext cx="6972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50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for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ω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and d tend to overestimate effect size</a:t>
            </a:r>
          </a:p>
          <a:p>
            <a:r>
              <a:rPr lang="en-US" dirty="0"/>
              <a:t>Omega squared is an R</a:t>
            </a:r>
            <a:r>
              <a:rPr lang="en-US" baseline="30000" dirty="0"/>
              <a:t>2</a:t>
            </a:r>
            <a:r>
              <a:rPr lang="en-US" dirty="0"/>
              <a:t> style effect size (variance accounted for) that estimates effect size on population parameters </a:t>
            </a: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SSM </a:t>
            </a:r>
            <a:r>
              <a:rPr lang="en-US" u="sng" dirty="0"/>
              <a:t>– (</a:t>
            </a:r>
            <a:r>
              <a:rPr lang="en-US" u="sng" dirty="0" err="1"/>
              <a:t>dfM</a:t>
            </a:r>
            <a:r>
              <a:rPr lang="en-US" u="sng" dirty="0"/>
              <a:t>)*MSR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SStotal</a:t>
            </a:r>
            <a:r>
              <a:rPr lang="en-US" dirty="0"/>
              <a:t> + MSR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86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for the ANOVA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6" y="2257477"/>
            <a:ext cx="8738681" cy="14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4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</a:t>
            </a:r>
            <a:r>
              <a:rPr lang="en-US" dirty="0" err="1" smtClean="0"/>
              <a:t>Hocs</a:t>
            </a:r>
            <a:r>
              <a:rPr lang="en-US" dirty="0" smtClean="0"/>
              <a:t> and Trends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7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344488"/>
            <a:ext cx="7772400" cy="1143000"/>
          </a:xfrm>
        </p:spPr>
        <p:txBody>
          <a:bodyPr/>
          <a:lstStyle/>
          <a:p>
            <a:r>
              <a:rPr lang="en-GB"/>
              <a:t>Why Use Follow-Up Tests?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676930" y="1671638"/>
            <a:ext cx="7270750" cy="4221162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F</a:t>
            </a:r>
            <a:r>
              <a:rPr lang="en-GB" dirty="0"/>
              <a:t>-ratio tells us only that the experiment was successful</a:t>
            </a:r>
          </a:p>
          <a:p>
            <a:pPr lvl="1"/>
            <a:r>
              <a:rPr lang="en-GB" dirty="0"/>
              <a:t>i.e. group means were different</a:t>
            </a:r>
          </a:p>
          <a:p>
            <a:r>
              <a:rPr lang="en-GB" dirty="0"/>
              <a:t>It does not tell us specifically which group means differ from which.</a:t>
            </a:r>
          </a:p>
          <a:p>
            <a:r>
              <a:rPr lang="en-GB" dirty="0"/>
              <a:t>We need additional tests to find out where the group differences lie.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CF124B5-D816-4CE7-BFA4-6EBB2264A7D5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build="p" autoUpdateAnimBg="0" advAuto="100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4488"/>
            <a:ext cx="7772400" cy="1143000"/>
          </a:xfrm>
        </p:spPr>
        <p:txBody>
          <a:bodyPr/>
          <a:lstStyle/>
          <a:p>
            <a:r>
              <a:rPr lang="en-GB"/>
              <a:t>How?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612900" y="1671638"/>
            <a:ext cx="7080250" cy="4411662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Multiple </a:t>
            </a:r>
            <a:r>
              <a:rPr lang="en-GB" sz="2800" i="1" dirty="0" smtClean="0"/>
              <a:t>t</a:t>
            </a:r>
            <a:r>
              <a:rPr lang="en-GB" sz="2800" dirty="0" smtClean="0"/>
              <a:t>-tests</a:t>
            </a:r>
          </a:p>
          <a:p>
            <a:pPr lvl="1"/>
            <a:r>
              <a:rPr lang="en-GB" sz="2400" dirty="0" smtClean="0"/>
              <a:t>We saw earlier that this is a bad idea</a:t>
            </a:r>
            <a:endParaRPr lang="en-GB" sz="2400" dirty="0"/>
          </a:p>
          <a:p>
            <a:r>
              <a:rPr lang="en-GB" sz="2800" dirty="0"/>
              <a:t>Orthogonal Contrasts/Comparisons</a:t>
            </a:r>
          </a:p>
          <a:p>
            <a:pPr lvl="1"/>
            <a:r>
              <a:rPr lang="en-GB" sz="2400" dirty="0"/>
              <a:t>Hypothesis driven</a:t>
            </a:r>
          </a:p>
          <a:p>
            <a:pPr lvl="1"/>
            <a:r>
              <a:rPr lang="en-GB" sz="2400" dirty="0"/>
              <a:t>Planned a priori</a:t>
            </a:r>
            <a:endParaRPr lang="en-GB" sz="2400" b="1" dirty="0">
              <a:solidFill>
                <a:srgbClr val="FFFF00"/>
              </a:solidFill>
            </a:endParaRPr>
          </a:p>
          <a:p>
            <a:r>
              <a:rPr lang="en-GB" sz="2800" i="1" dirty="0"/>
              <a:t>Post Hoc</a:t>
            </a:r>
            <a:r>
              <a:rPr lang="en-GB" sz="2800" dirty="0"/>
              <a:t> Tests</a:t>
            </a:r>
          </a:p>
          <a:p>
            <a:pPr lvl="1"/>
            <a:r>
              <a:rPr lang="en-GB" sz="2400" dirty="0"/>
              <a:t>Not Planned (no hypothesis)</a:t>
            </a:r>
          </a:p>
          <a:p>
            <a:pPr lvl="1"/>
            <a:r>
              <a:rPr lang="en-GB" sz="2400" dirty="0"/>
              <a:t>Compare all pairs of means</a:t>
            </a:r>
          </a:p>
          <a:p>
            <a:r>
              <a:rPr lang="en-GB" sz="2800" dirty="0"/>
              <a:t>Trend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3C9C55CC-6D29-432D-8437-13F7F1FE61B1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39" grpId="0" build="p" autoUpdateAnimBg="0" advAuto="200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4488"/>
            <a:ext cx="7993063" cy="1143000"/>
          </a:xfrm>
        </p:spPr>
        <p:txBody>
          <a:bodyPr/>
          <a:lstStyle/>
          <a:p>
            <a:r>
              <a:rPr lang="en-GB" dirty="0"/>
              <a:t>Post Hoc Tests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155700" y="1671638"/>
            <a:ext cx="7689850" cy="354488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Compare each mean against all others.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 general terms they use a stricter criterion to accept an effect as significant</a:t>
            </a:r>
            <a:r>
              <a:rPr lang="en-GB" dirty="0" smtClean="0"/>
              <a:t>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TEST = </a:t>
            </a:r>
            <a:r>
              <a:rPr lang="en-GB" dirty="0" err="1" smtClean="0"/>
              <a:t>t.test</a:t>
            </a:r>
            <a:r>
              <a:rPr lang="en-GB" dirty="0" smtClean="0"/>
              <a:t> or </a:t>
            </a:r>
            <a:r>
              <a:rPr lang="en-GB" dirty="0" err="1" smtClean="0"/>
              <a:t>F.test</a:t>
            </a:r>
            <a:endParaRPr lang="en-GB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CORRECTION = None, </a:t>
            </a:r>
            <a:r>
              <a:rPr lang="en-GB" dirty="0" err="1" smtClean="0"/>
              <a:t>Bonferroni</a:t>
            </a:r>
            <a:r>
              <a:rPr lang="en-GB" dirty="0" smtClean="0"/>
              <a:t>, Tukey, SNK, </a:t>
            </a:r>
            <a:r>
              <a:rPr lang="en-GB" dirty="0" err="1" smtClean="0"/>
              <a:t>Scheffe</a:t>
            </a:r>
            <a:endParaRPr lang="en-GB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390A0576-F460-4BF3-8685-B6B580A44422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 = 1 – (1-alpha)</a:t>
            </a:r>
            <a:r>
              <a:rPr lang="en-US" baseline="30000" dirty="0" smtClean="0"/>
              <a:t>c</a:t>
            </a:r>
            <a:endParaRPr lang="en-US" dirty="0" smtClean="0"/>
          </a:p>
          <a:p>
            <a:pPr lvl="1"/>
            <a:r>
              <a:rPr lang="en-US" dirty="0" smtClean="0"/>
              <a:t>Alpha = type 1 error rate = .05 usually (that’s why the last slide had .95)</a:t>
            </a:r>
          </a:p>
          <a:p>
            <a:pPr lvl="1"/>
            <a:r>
              <a:rPr lang="en-US" dirty="0" smtClean="0"/>
              <a:t>C = number of comparisons</a:t>
            </a:r>
          </a:p>
          <a:p>
            <a:r>
              <a:rPr lang="en-US" dirty="0" err="1" smtClean="0"/>
              <a:t>Familywise</a:t>
            </a:r>
            <a:r>
              <a:rPr lang="en-US" dirty="0" smtClean="0"/>
              <a:t> = across a set tests for one hypothesis</a:t>
            </a:r>
          </a:p>
          <a:p>
            <a:r>
              <a:rPr lang="en-US" dirty="0" err="1" smtClean="0"/>
              <a:t>Experimentwise</a:t>
            </a:r>
            <a:r>
              <a:rPr lang="en-US" dirty="0" smtClean="0"/>
              <a:t> = across the entire experiment</a:t>
            </a:r>
          </a:p>
        </p:txBody>
      </p:sp>
    </p:spTree>
    <p:extLst>
      <p:ext uri="{BB962C8B-B14F-4D97-AF65-F5344CB8AC3E}">
        <p14:creationId xmlns:p14="http://schemas.microsoft.com/office/powerpoint/2010/main" val="802014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of these post </a:t>
            </a:r>
            <a:r>
              <a:rPr lang="en-US" dirty="0" err="1" smtClean="0"/>
              <a:t>hocs</a:t>
            </a:r>
            <a:r>
              <a:rPr lang="en-US" dirty="0" smtClean="0"/>
              <a:t>, we are going to use t-test to calculate the if the differences between means is significant.</a:t>
            </a:r>
          </a:p>
          <a:p>
            <a:r>
              <a:rPr lang="en-US" dirty="0" smtClean="0"/>
              <a:t>A least significant difference test (aka the t-test) is the same as doing all pairwise t-values</a:t>
            </a:r>
          </a:p>
          <a:p>
            <a:pPr lvl="1"/>
            <a:r>
              <a:rPr lang="en-US" dirty="0" smtClean="0"/>
              <a:t>We’ve already decided that wasn’t a good idea. </a:t>
            </a:r>
          </a:p>
          <a:p>
            <a:pPr lvl="1"/>
            <a:r>
              <a:rPr lang="en-US" dirty="0" smtClean="0"/>
              <a:t>Let’s calculate it as a comparison though. </a:t>
            </a:r>
          </a:p>
        </p:txBody>
      </p:sp>
    </p:spTree>
    <p:extLst>
      <p:ext uri="{BB962C8B-B14F-4D97-AF65-F5344CB8AC3E}">
        <p14:creationId xmlns:p14="http://schemas.microsoft.com/office/powerpoint/2010/main" val="2140665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</a:t>
            </a:r>
            <a:r>
              <a:rPr lang="en-US" dirty="0"/>
              <a:t>use the </a:t>
            </a:r>
            <a:r>
              <a:rPr lang="en-US" dirty="0" err="1" smtClean="0"/>
              <a:t>agricolae</a:t>
            </a:r>
            <a:r>
              <a:rPr lang="en-US" dirty="0" smtClean="0"/>
              <a:t> library – install and load it up!</a:t>
            </a:r>
          </a:p>
          <a:p>
            <a:r>
              <a:rPr lang="en-US" dirty="0" smtClean="0"/>
              <a:t>All of these functions have the same basic format:</a:t>
            </a:r>
          </a:p>
          <a:p>
            <a:pPr lvl="1"/>
            <a:r>
              <a:rPr lang="en-US" dirty="0" smtClean="0"/>
              <a:t>Function name</a:t>
            </a:r>
          </a:p>
          <a:p>
            <a:pPr lvl="2"/>
            <a:r>
              <a:rPr lang="en-US" dirty="0" smtClean="0"/>
              <a:t>Saved </a:t>
            </a:r>
            <a:r>
              <a:rPr lang="en-US" dirty="0" err="1" smtClean="0"/>
              <a:t>aov</a:t>
            </a:r>
            <a:r>
              <a:rPr lang="en-US" dirty="0" smtClean="0"/>
              <a:t> output</a:t>
            </a:r>
          </a:p>
          <a:p>
            <a:pPr lvl="2"/>
            <a:r>
              <a:rPr lang="en-US" dirty="0" smtClean="0"/>
              <a:t>“IV”</a:t>
            </a:r>
          </a:p>
          <a:p>
            <a:pPr lvl="2"/>
            <a:r>
              <a:rPr lang="en-US" dirty="0" smtClean="0"/>
              <a:t>group </a:t>
            </a:r>
            <a:r>
              <a:rPr lang="en-US" dirty="0"/>
              <a:t>= </a:t>
            </a:r>
            <a:r>
              <a:rPr lang="en-US" dirty="0" smtClean="0"/>
              <a:t>FALSE</a:t>
            </a:r>
          </a:p>
          <a:p>
            <a:pPr lvl="2"/>
            <a:r>
              <a:rPr lang="en-US" dirty="0" smtClean="0"/>
              <a:t>console </a:t>
            </a:r>
            <a:r>
              <a:rPr lang="en-US" dirty="0"/>
              <a:t>= </a:t>
            </a:r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41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</a:t>
            </a:r>
            <a:r>
              <a:rPr lang="en-GB" dirty="0" smtClean="0"/>
              <a:t>Tests - LSD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425700"/>
            <a:ext cx="8102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0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</a:t>
            </a:r>
            <a:r>
              <a:rPr lang="en-GB" dirty="0" smtClean="0"/>
              <a:t>Tests - </a:t>
            </a:r>
            <a:r>
              <a:rPr lang="en-GB" dirty="0" err="1" smtClean="0"/>
              <a:t>Bonferroni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Restricted sets of contrasts – these tests are better with smaller families of hypotheses (i.e. less comparisons over they get overly strict)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These tests adjust the required p value needed for significance. </a:t>
            </a:r>
            <a:endParaRPr lang="en-US" dirty="0"/>
          </a:p>
          <a:p>
            <a:r>
              <a:rPr lang="en-US" dirty="0" err="1"/>
              <a:t>Bonferroni</a:t>
            </a:r>
            <a:r>
              <a:rPr lang="en-US" dirty="0"/>
              <a:t> – through some fancy math, we’ve shown that the family wise error rate is &lt; number of comparisons times alpha. </a:t>
            </a:r>
            <a:r>
              <a:rPr lang="en-US" dirty="0" err="1"/>
              <a:t>Afw</a:t>
            </a:r>
            <a:r>
              <a:rPr lang="en-US" dirty="0"/>
              <a:t> &lt; c(alpha)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540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Tests - </a:t>
            </a:r>
            <a:r>
              <a:rPr lang="en-GB" dirty="0" err="1"/>
              <a:t>Bonferroni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2000"/>
              </a:spcBef>
            </a:pPr>
            <a:r>
              <a:rPr lang="en-US" dirty="0"/>
              <a:t>Therefore it’s easy to correct for the problem by dividing </a:t>
            </a:r>
            <a:r>
              <a:rPr lang="en-US" dirty="0" err="1"/>
              <a:t>afw</a:t>
            </a:r>
            <a:r>
              <a:rPr lang="en-US" dirty="0"/>
              <a:t> by c to control where alpha = </a:t>
            </a:r>
            <a:r>
              <a:rPr lang="en-US" dirty="0" err="1"/>
              <a:t>afw</a:t>
            </a:r>
            <a:r>
              <a:rPr lang="en-US" dirty="0"/>
              <a:t> / </a:t>
            </a:r>
            <a:r>
              <a:rPr lang="en-US" dirty="0" smtClean="0"/>
              <a:t>c</a:t>
            </a:r>
          </a:p>
          <a:p>
            <a:pPr marL="228600" lvl="2">
              <a:spcBef>
                <a:spcPts val="2000"/>
              </a:spcBef>
            </a:pPr>
            <a:r>
              <a:rPr lang="en-US" dirty="0"/>
              <a:t>However, </a:t>
            </a:r>
            <a:r>
              <a:rPr lang="en-US" dirty="0" err="1"/>
              <a:t>Bonferroni</a:t>
            </a:r>
            <a:r>
              <a:rPr lang="en-US" dirty="0"/>
              <a:t> will over correct for large number of </a:t>
            </a:r>
            <a:r>
              <a:rPr lang="en-US" dirty="0" smtClean="0"/>
              <a:t>tests</a:t>
            </a:r>
          </a:p>
          <a:p>
            <a:pPr marL="228600" lvl="2">
              <a:spcBef>
                <a:spcPts val="2000"/>
              </a:spcBef>
            </a:pPr>
            <a:r>
              <a:rPr lang="en-US" dirty="0" smtClean="0"/>
              <a:t>Other types of restricted contrasts:</a:t>
            </a:r>
          </a:p>
          <a:p>
            <a:pPr marL="457200" lvl="3">
              <a:spcBef>
                <a:spcPts val="2000"/>
              </a:spcBef>
            </a:pPr>
            <a:r>
              <a:rPr lang="en-US" dirty="0" err="1" smtClean="0"/>
              <a:t>Sidak-Bonferroni</a:t>
            </a:r>
            <a:endParaRPr lang="en-US" dirty="0" smtClean="0"/>
          </a:p>
          <a:p>
            <a:pPr marL="457200" lvl="3">
              <a:spcBef>
                <a:spcPts val="2000"/>
              </a:spcBef>
            </a:pPr>
            <a:r>
              <a:rPr lang="en-US" dirty="0" err="1" smtClean="0"/>
              <a:t>Dunnett’s</a:t>
            </a:r>
            <a:r>
              <a:rPr lang="en-US" dirty="0" smtClean="0"/>
              <a:t> test</a:t>
            </a:r>
            <a:endParaRPr lang="en-US" dirty="0"/>
          </a:p>
          <a:p>
            <a:pPr marL="228600" lvl="2">
              <a:spcBef>
                <a:spcPts val="2000"/>
              </a:spcBef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6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Tests - </a:t>
            </a:r>
            <a:r>
              <a:rPr lang="en-GB" dirty="0" err="1"/>
              <a:t>Bonferroni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01900"/>
            <a:ext cx="7302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67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</a:t>
            </a:r>
            <a:r>
              <a:rPr lang="en-GB" dirty="0" smtClean="0"/>
              <a:t>Tests - SNK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Pairwise comparisons – basically when you want to run </a:t>
            </a:r>
            <a:r>
              <a:rPr lang="en-US" dirty="0" smtClean="0"/>
              <a:t>everything compared to everything</a:t>
            </a:r>
          </a:p>
          <a:p>
            <a:pPr lvl="1"/>
            <a:r>
              <a:rPr lang="en-US" dirty="0" smtClean="0"/>
              <a:t>These tests correct on the smallest mean difference for it to be significant – rather than adjust p values. </a:t>
            </a:r>
            <a:endParaRPr lang="en-US" dirty="0"/>
          </a:p>
          <a:p>
            <a:r>
              <a:rPr lang="en-US" dirty="0" smtClean="0"/>
              <a:t>Student Newman </a:t>
            </a:r>
            <a:r>
              <a:rPr lang="en-US" dirty="0" err="1" smtClean="0"/>
              <a:t>Keuls</a:t>
            </a:r>
            <a:endParaRPr lang="en-US" dirty="0" smtClean="0"/>
          </a:p>
          <a:p>
            <a:pPr lvl="1"/>
            <a:r>
              <a:rPr lang="en-US" dirty="0" smtClean="0"/>
              <a:t>Considered a walk down procedure: tests differences in order of magnitude</a:t>
            </a:r>
          </a:p>
          <a:p>
            <a:pPr lvl="1"/>
            <a:r>
              <a:rPr lang="en-US" dirty="0"/>
              <a:t>However, </a:t>
            </a:r>
            <a:r>
              <a:rPr lang="en-US" dirty="0" smtClean="0"/>
              <a:t>this test </a:t>
            </a:r>
            <a:r>
              <a:rPr lang="en-US" dirty="0"/>
              <a:t>also increases type 1 error rate for those smaller differences in means.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86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Tests - SNK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06600"/>
            <a:ext cx="7620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19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</a:t>
            </a:r>
            <a:r>
              <a:rPr lang="en-GB" dirty="0" smtClean="0"/>
              <a:t>Tests – Tukey HSD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way to correct for Type 1 error problems</a:t>
            </a:r>
          </a:p>
          <a:p>
            <a:r>
              <a:rPr lang="en-US" dirty="0" smtClean="0"/>
              <a:t>HSD = honestly significant difference</a:t>
            </a:r>
          </a:p>
          <a:p>
            <a:r>
              <a:rPr lang="en-US" dirty="0" smtClean="0"/>
              <a:t>Other types of pairwise comparisons</a:t>
            </a:r>
          </a:p>
          <a:p>
            <a:pPr lvl="1"/>
            <a:r>
              <a:rPr lang="en-US" dirty="0" smtClean="0"/>
              <a:t>Fisher </a:t>
            </a:r>
            <a:r>
              <a:rPr lang="en-US" dirty="0" err="1" smtClean="0"/>
              <a:t>Hayter</a:t>
            </a:r>
            <a:endParaRPr lang="en-US" dirty="0" smtClean="0"/>
          </a:p>
          <a:p>
            <a:pPr lvl="1"/>
            <a:r>
              <a:rPr lang="en-US" dirty="0" smtClean="0"/>
              <a:t>Ryan </a:t>
            </a:r>
            <a:r>
              <a:rPr lang="en-US" dirty="0" err="1" smtClean="0"/>
              <a:t>Einot</a:t>
            </a:r>
            <a:r>
              <a:rPr lang="en-US" dirty="0" smtClean="0"/>
              <a:t> Gabriel Welch (REGW)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62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Tests – Tukey HSD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489200"/>
            <a:ext cx="7874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Regression v ANOVA</a:t>
            </a:r>
            <a:endParaRPr lang="en-US" sz="40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ANOVA in Regression: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Used to assess whether the regression model is good at predicting an outcome.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ANOVA in Experiments: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Used to see whether experimental manipulations lead to differences in performance on an outcome (DV).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By manipulating a predictor variable can we cause (and therefore predict) a change in </a:t>
            </a:r>
            <a:r>
              <a:rPr lang="en-US" sz="2000" dirty="0" smtClean="0"/>
              <a:t>behavior?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Actually can be the same question!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823B5486-2A10-4D5E-8506-13AFE74EC9D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</a:t>
            </a:r>
            <a:r>
              <a:rPr lang="en-GB" dirty="0" smtClean="0"/>
              <a:t>Tests - </a:t>
            </a:r>
            <a:r>
              <a:rPr lang="en-GB" dirty="0" err="1" smtClean="0"/>
              <a:t>Scheffe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Post – Hoc error correction – these tests are for more exploratory data analyses.</a:t>
            </a:r>
            <a:endParaRPr lang="en-US" sz="1800" dirty="0"/>
          </a:p>
          <a:p>
            <a:pPr lvl="1"/>
            <a:r>
              <a:rPr lang="en-US" dirty="0"/>
              <a:t>These types of tests normally control alpha experiment wise, which makes them more stringent.</a:t>
            </a:r>
            <a:endParaRPr lang="en-US" sz="1600" dirty="0"/>
          </a:p>
          <a:p>
            <a:pPr lvl="1"/>
            <a:r>
              <a:rPr lang="en-US" dirty="0"/>
              <a:t>Controls for all possible combinations (including complex contrasts) – over what we discussed before.</a:t>
            </a:r>
            <a:endParaRPr lang="en-US" sz="1600" dirty="0"/>
          </a:p>
          <a:p>
            <a:pPr lvl="1"/>
            <a:r>
              <a:rPr lang="en-US" dirty="0" smtClean="0"/>
              <a:t>These correct the needed cut off value (similar to adjusting p).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786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Tests - </a:t>
            </a:r>
            <a:r>
              <a:rPr lang="en-GB" dirty="0" err="1"/>
              <a:t>Scheffe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err="1"/>
              <a:t>Scheffe</a:t>
            </a:r>
            <a:r>
              <a:rPr lang="en-US" dirty="0"/>
              <a:t> – corrects the cut off score for the F test when doing post hoc comparisons 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Hoc Tests - </a:t>
            </a:r>
            <a:r>
              <a:rPr lang="en-GB" dirty="0" err="1"/>
              <a:t>Scheffe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133600"/>
            <a:ext cx="72517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73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Quadratic Trend = a curve across levels</a:t>
            </a:r>
          </a:p>
          <a:p>
            <a:r>
              <a:rPr lang="en-US" dirty="0" smtClean="0"/>
              <a:t>Cubic Trend = two changes in direction of trend</a:t>
            </a:r>
          </a:p>
          <a:p>
            <a:r>
              <a:rPr lang="en-US" dirty="0" smtClean="0"/>
              <a:t>Quartic Trend = three changes in direction of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9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Trend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1181100"/>
            <a:ext cx="680824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7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Analysis in 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have to set up the data:</a:t>
            </a:r>
          </a:p>
          <a:p>
            <a:r>
              <a:rPr lang="en-US" dirty="0"/>
              <a:t>k = 3 ##set to the number of groups</a:t>
            </a:r>
          </a:p>
          <a:p>
            <a:r>
              <a:rPr lang="en-US" dirty="0"/>
              <a:t>contrasts</a:t>
            </a:r>
            <a:r>
              <a:rPr lang="en-US" dirty="0" smtClean="0"/>
              <a:t>(IV column) </a:t>
            </a:r>
            <a:r>
              <a:rPr lang="en-US" dirty="0"/>
              <a:t>= </a:t>
            </a:r>
            <a:r>
              <a:rPr lang="en-US" dirty="0" err="1"/>
              <a:t>contr.poly</a:t>
            </a:r>
            <a:r>
              <a:rPr lang="en-US" dirty="0"/>
              <a:t>(k) ##note this does change the original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Then run the exact same ANOVA code we did before:</a:t>
            </a:r>
          </a:p>
          <a:p>
            <a:pPr lvl="1"/>
            <a:r>
              <a:rPr lang="en-US" dirty="0"/>
              <a:t>output = </a:t>
            </a:r>
            <a:r>
              <a:rPr lang="en-US" dirty="0" err="1"/>
              <a:t>aov</a:t>
            </a:r>
            <a:r>
              <a:rPr lang="en-US" dirty="0"/>
              <a:t>(libido ~ dose, data = dataset)</a:t>
            </a:r>
          </a:p>
          <a:p>
            <a:pPr lvl="1"/>
            <a:r>
              <a:rPr lang="en-US" dirty="0" err="1"/>
              <a:t>summary.lm</a:t>
            </a:r>
            <a:r>
              <a:rPr lang="en-US" dirty="0"/>
              <a:t>(output)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06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Analysis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930400"/>
            <a:ext cx="7124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819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was a </a:t>
            </a:r>
            <a:r>
              <a:rPr lang="en-US" dirty="0" smtClean="0"/>
              <a:t>significant linear trend, </a:t>
            </a:r>
            <a:r>
              <a:rPr lang="en-US" i="1" dirty="0" smtClean="0"/>
              <a:t>t</a:t>
            </a:r>
            <a:r>
              <a:rPr lang="en-US" dirty="0" smtClean="0"/>
              <a:t>(12) = 3.157, </a:t>
            </a:r>
            <a:r>
              <a:rPr lang="en-US" i="1" dirty="0"/>
              <a:t>p</a:t>
            </a:r>
            <a:r>
              <a:rPr lang="en-US" dirty="0"/>
              <a:t> = .</a:t>
            </a:r>
            <a:r>
              <a:rPr lang="en-US" dirty="0" smtClean="0"/>
              <a:t>008, indicating that as the dose of Viagra increased, libido increased proportionately.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893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comparing two groups, we want to calculate </a:t>
            </a:r>
            <a:r>
              <a:rPr lang="en-US" i="1" dirty="0" smtClean="0"/>
              <a:t>d</a:t>
            </a:r>
            <a:r>
              <a:rPr lang="en-US" dirty="0" smtClean="0"/>
              <a:t> or </a:t>
            </a:r>
            <a:r>
              <a:rPr lang="en-US" i="1" dirty="0" smtClean="0"/>
              <a:t>g</a:t>
            </a:r>
            <a:r>
              <a:rPr lang="en-US" dirty="0" smtClean="0"/>
              <a:t> values for each pairwise comparison.</a:t>
            </a:r>
          </a:p>
          <a:p>
            <a:r>
              <a:rPr lang="en-US" dirty="0" smtClean="0"/>
              <a:t>Remember to get the means, </a:t>
            </a:r>
            <a:r>
              <a:rPr lang="en-US" dirty="0" err="1" smtClean="0"/>
              <a:t>sds</a:t>
            </a:r>
            <a:r>
              <a:rPr lang="en-US" dirty="0" smtClean="0"/>
              <a:t>, and n for each group using </a:t>
            </a:r>
            <a:r>
              <a:rPr lang="en-US" dirty="0" err="1" smtClean="0"/>
              <a:t>tapply</a:t>
            </a:r>
            <a:r>
              <a:rPr lang="en-US" dirty="0" smtClean="0"/>
              <a:t>().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2519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</a:t>
            </a:r>
            <a:r>
              <a:rPr lang="en-US" dirty="0" smtClean="0"/>
              <a:t>Results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Planned contrasts revealed that having any dose of Viagra significantly increased libido compared to having a placebo, </a:t>
            </a:r>
            <a:r>
              <a:rPr lang="en-US" i="1" dirty="0" smtClean="0"/>
              <a:t>t</a:t>
            </a:r>
            <a:r>
              <a:rPr lang="en-US" dirty="0" smtClean="0"/>
              <a:t>(12</a:t>
            </a:r>
            <a:r>
              <a:rPr lang="en-US" dirty="0"/>
              <a:t>) = </a:t>
            </a:r>
            <a:r>
              <a:rPr lang="en-US" dirty="0" smtClean="0"/>
              <a:t>2.47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= .</a:t>
            </a:r>
            <a:r>
              <a:rPr lang="en-US" dirty="0" smtClean="0"/>
              <a:t>029, </a:t>
            </a:r>
            <a:r>
              <a:rPr lang="en-US" i="1" dirty="0" smtClean="0"/>
              <a:t>d</a:t>
            </a:r>
            <a:r>
              <a:rPr lang="en-US" dirty="0" smtClean="0"/>
              <a:t> = .58, but having a high dose did not significantly increase libido compared to having a low dose, </a:t>
            </a:r>
            <a:r>
              <a:rPr lang="en-US" i="1" dirty="0"/>
              <a:t>t</a:t>
            </a:r>
            <a:r>
              <a:rPr lang="en-US" dirty="0"/>
              <a:t>(12) = </a:t>
            </a:r>
            <a:r>
              <a:rPr lang="en-US" dirty="0" smtClean="0"/>
              <a:t>2.03, </a:t>
            </a:r>
            <a:r>
              <a:rPr lang="en-US" i="1" dirty="0"/>
              <a:t>p</a:t>
            </a:r>
            <a:r>
              <a:rPr lang="en-US" dirty="0"/>
              <a:t> = .</a:t>
            </a:r>
            <a:r>
              <a:rPr lang="en-US" dirty="0" smtClean="0"/>
              <a:t>065, </a:t>
            </a:r>
            <a:r>
              <a:rPr lang="en-US" i="1" dirty="0"/>
              <a:t>d</a:t>
            </a:r>
            <a:r>
              <a:rPr lang="en-US" dirty="0" smtClean="0"/>
              <a:t> </a:t>
            </a:r>
            <a:r>
              <a:rPr lang="en-US" dirty="0"/>
              <a:t>= .</a:t>
            </a:r>
            <a:r>
              <a:rPr lang="en-US" dirty="0" smtClean="0"/>
              <a:t>51.</a:t>
            </a:r>
          </a:p>
          <a:p>
            <a:r>
              <a:rPr lang="en-US" dirty="0" smtClean="0"/>
              <a:t>Include a figure of the means!  OR list the means in the paragraph.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8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Does ANOVA Tell us?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Null Hyothesis:</a:t>
            </a:r>
          </a:p>
          <a:p>
            <a:pPr lvl="1"/>
            <a:r>
              <a:rPr lang="en-US" sz="2400"/>
              <a:t>Like a t-test, ANOVA tests the null hypothesis that the means are the same.</a:t>
            </a:r>
          </a:p>
          <a:p>
            <a:r>
              <a:rPr lang="en-US" sz="2800"/>
              <a:t>Experimental Hypothesis:</a:t>
            </a:r>
          </a:p>
          <a:p>
            <a:pPr lvl="1"/>
            <a:r>
              <a:rPr lang="en-US" sz="2400"/>
              <a:t>The means differ.</a:t>
            </a:r>
          </a:p>
          <a:p>
            <a:r>
              <a:rPr lang="en-US" sz="2800"/>
              <a:t>ANOVA is an Omnibus test</a:t>
            </a:r>
          </a:p>
          <a:p>
            <a:pPr lvl="1"/>
            <a:r>
              <a:rPr lang="en-US" sz="2400"/>
              <a:t>It test for an overall difference between groups.</a:t>
            </a:r>
          </a:p>
          <a:p>
            <a:pPr lvl="1"/>
            <a:r>
              <a:rPr lang="en-US" sz="2400"/>
              <a:t>It tells us that the group means are different.</a:t>
            </a:r>
          </a:p>
          <a:p>
            <a:pPr lvl="1"/>
            <a:r>
              <a:rPr lang="en-US" sz="2400"/>
              <a:t>It doesn’t tell us exactly which means differ.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FD738010-2472-4BB9-B32B-B433656D43F9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765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0"/>
            <a:ext cx="7074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 of ANOVA</a:t>
            </a: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763713" y="1600200"/>
            <a:ext cx="6923087" cy="4349750"/>
          </a:xfrm>
        </p:spPr>
        <p:txBody>
          <a:bodyPr/>
          <a:lstStyle/>
          <a:p>
            <a:r>
              <a:rPr lang="en-US" sz="2800"/>
              <a:t>We compare the amount of variability explained by the Model (experiment), to the error in the model (individual differences)</a:t>
            </a:r>
          </a:p>
          <a:p>
            <a:pPr lvl="1"/>
            <a:r>
              <a:rPr lang="en-US" sz="2400"/>
              <a:t>This ratio is called the</a:t>
            </a:r>
            <a:r>
              <a:rPr lang="en-US" sz="2400" i="1"/>
              <a:t> F</a:t>
            </a:r>
            <a:r>
              <a:rPr lang="en-US" sz="2400"/>
              <a:t>-ratio.</a:t>
            </a:r>
          </a:p>
          <a:p>
            <a:r>
              <a:rPr lang="en-US" sz="2800"/>
              <a:t>If the model explains a lot more variability than it can’t explain, then the experimental manipulation has had a significant effect on the outcome (DV).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3BB34EB-64D4-4D5B-A8E9-BD356BA9AE3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-ratio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Variance created by our manipulation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Removal of brain (systematic variance)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Variance created by unknown factors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 Differences in ability (unsystematic variance</a:t>
            </a:r>
            <a:r>
              <a:rPr lang="en-US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Drawing here.</a:t>
            </a:r>
            <a:endParaRPr lang="en-US" sz="2200" dirty="0"/>
          </a:p>
          <a:p>
            <a:r>
              <a:rPr lang="en-US" i="1" dirty="0" smtClean="0"/>
              <a:t>F</a:t>
            </a:r>
            <a:r>
              <a:rPr lang="en-US" dirty="0" smtClean="0"/>
              <a:t>-ratio = systematic / unsystematic </a:t>
            </a:r>
          </a:p>
          <a:p>
            <a:pPr lvl="1"/>
            <a:r>
              <a:rPr lang="en-US" dirty="0" smtClean="0"/>
              <a:t>But now these formulas are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546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355</TotalTime>
  <Words>2361</Words>
  <Application>Microsoft Macintosh PowerPoint</Application>
  <PresentationFormat>On-screen Show (4:3)</PresentationFormat>
  <Paragraphs>320</Paragraphs>
  <Slides>70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Advantage</vt:lpstr>
      <vt:lpstr>Equation</vt:lpstr>
      <vt:lpstr>Chart</vt:lpstr>
      <vt:lpstr>Comparing several means: ANOVA (GLM 1)</vt:lpstr>
      <vt:lpstr>When And Why</vt:lpstr>
      <vt:lpstr>When And Why</vt:lpstr>
      <vt:lpstr>Why Not Use Lots of t-Tests?</vt:lpstr>
      <vt:lpstr>Type 1 error rate</vt:lpstr>
      <vt:lpstr>Regression v ANOVA</vt:lpstr>
      <vt:lpstr>What Does ANOVA Tell us?</vt:lpstr>
      <vt:lpstr>Theory of ANOVA</vt:lpstr>
      <vt:lpstr>F-ratio</vt:lpstr>
      <vt:lpstr>Theory of ANOVA</vt:lpstr>
      <vt:lpstr>Theory of ANOVA</vt:lpstr>
      <vt:lpstr>ANOVA by Hand</vt:lpstr>
      <vt:lpstr>The Data</vt:lpstr>
      <vt:lpstr>The data:</vt:lpstr>
      <vt:lpstr>Step 1: Calculate SST</vt:lpstr>
      <vt:lpstr>Total Sum of Squares (SST):</vt:lpstr>
      <vt:lpstr>Degrees of Freedom (df)</vt:lpstr>
      <vt:lpstr>Step 2: Calculate SSM</vt:lpstr>
      <vt:lpstr>Model Sum of Squares (SSM):</vt:lpstr>
      <vt:lpstr>Model Degrees of Freedom</vt:lpstr>
      <vt:lpstr>Step 3: Calculate SSR</vt:lpstr>
      <vt:lpstr>Residual Sum of Squares (SSR):</vt:lpstr>
      <vt:lpstr>Step 3: Calculate SSR</vt:lpstr>
      <vt:lpstr>Residual Degrees of Freedom</vt:lpstr>
      <vt:lpstr>Double Check</vt:lpstr>
      <vt:lpstr>Step 4: Calculate the Mean Squared Error</vt:lpstr>
      <vt:lpstr>Step 5: Calculate the F-Ratio</vt:lpstr>
      <vt:lpstr>Step 6: Construct a Summary Table</vt:lpstr>
      <vt:lpstr>F-tables</vt:lpstr>
      <vt:lpstr>F-values</vt:lpstr>
      <vt:lpstr>Assumptions</vt:lpstr>
      <vt:lpstr>Assumptions</vt:lpstr>
      <vt:lpstr>Assumptions</vt:lpstr>
      <vt:lpstr>Assumptions</vt:lpstr>
      <vt:lpstr>Run the ANOVA!</vt:lpstr>
      <vt:lpstr>Run the ANOVA!</vt:lpstr>
      <vt:lpstr>Run the ANOVA!</vt:lpstr>
      <vt:lpstr>Run the ANOVA!</vt:lpstr>
      <vt:lpstr>APA – just F-test part</vt:lpstr>
      <vt:lpstr>Effect size for the ANOVA</vt:lpstr>
      <vt:lpstr>Effect size for the ANOVA</vt:lpstr>
      <vt:lpstr>Effect size for the ANOVA</vt:lpstr>
      <vt:lpstr>Effect size for the ANOVA</vt:lpstr>
      <vt:lpstr>Effect size for the ANOVA</vt:lpstr>
      <vt:lpstr>Effect size for the ANOVA</vt:lpstr>
      <vt:lpstr>Post Hocs and Trends</vt:lpstr>
      <vt:lpstr>Why Use Follow-Up Tests?</vt:lpstr>
      <vt:lpstr>How?</vt:lpstr>
      <vt:lpstr>Post Hoc Tests</vt:lpstr>
      <vt:lpstr>Post Hoc Tests</vt:lpstr>
      <vt:lpstr>Post Hoc Tests</vt:lpstr>
      <vt:lpstr>Post Hoc Tests - LSD</vt:lpstr>
      <vt:lpstr>Post Hoc Tests - Bonferroni</vt:lpstr>
      <vt:lpstr>Post Hoc Tests - Bonferroni</vt:lpstr>
      <vt:lpstr>Post Hoc Tests - Bonferroni</vt:lpstr>
      <vt:lpstr>Post Hoc Tests - SNK</vt:lpstr>
      <vt:lpstr>Post Hoc Tests - SNK</vt:lpstr>
      <vt:lpstr>Post Hoc Tests – Tukey HSD</vt:lpstr>
      <vt:lpstr>Post Hoc Tests – Tukey HSD</vt:lpstr>
      <vt:lpstr>Post Hoc Tests - Scheffe</vt:lpstr>
      <vt:lpstr>Post Hoc Tests - Scheffe</vt:lpstr>
      <vt:lpstr>Post Hoc Tests - Scheffe</vt:lpstr>
      <vt:lpstr>Trend Analyses</vt:lpstr>
      <vt:lpstr>Trend Analysis</vt:lpstr>
      <vt:lpstr>Trend Analysis in R</vt:lpstr>
      <vt:lpstr>Trend Analysis in R</vt:lpstr>
      <vt:lpstr>Reporting Results</vt:lpstr>
      <vt:lpstr>Effect Size</vt:lpstr>
      <vt:lpstr>Reporting Results Continued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Erin Buchanan</cp:lastModifiedBy>
  <cp:revision>68</cp:revision>
  <dcterms:created xsi:type="dcterms:W3CDTF">2013-10-02T05:02:32Z</dcterms:created>
  <dcterms:modified xsi:type="dcterms:W3CDTF">2015-10-05T03:36:27Z</dcterms:modified>
</cp:coreProperties>
</file>